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7"/>
  </p:notesMasterIdLst>
  <p:handoutMasterIdLst>
    <p:handoutMasterId r:id="rId28"/>
  </p:handoutMasterIdLst>
  <p:sldIdLst>
    <p:sldId id="256" r:id="rId2"/>
    <p:sldId id="258" r:id="rId3"/>
    <p:sldId id="259" r:id="rId4"/>
    <p:sldId id="260" r:id="rId5"/>
    <p:sldId id="261" r:id="rId6"/>
    <p:sldId id="262" r:id="rId7"/>
    <p:sldId id="263" r:id="rId8"/>
    <p:sldId id="264" r:id="rId9"/>
    <p:sldId id="265" r:id="rId10"/>
    <p:sldId id="266" r:id="rId11"/>
    <p:sldId id="267" r:id="rId12"/>
    <p:sldId id="279" r:id="rId13"/>
    <p:sldId id="268" r:id="rId14"/>
    <p:sldId id="269" r:id="rId15"/>
    <p:sldId id="270" r:id="rId16"/>
    <p:sldId id="271" r:id="rId17"/>
    <p:sldId id="272" r:id="rId18"/>
    <p:sldId id="273" r:id="rId19"/>
    <p:sldId id="274" r:id="rId20"/>
    <p:sldId id="276" r:id="rId21"/>
    <p:sldId id="281" r:id="rId22"/>
    <p:sldId id="282" r:id="rId23"/>
    <p:sldId id="277" r:id="rId24"/>
    <p:sldId id="278" r:id="rId25"/>
    <p:sldId id="280" r:id="rId2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16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429" autoAdjust="0"/>
  </p:normalViewPr>
  <p:slideViewPr>
    <p:cSldViewPr>
      <p:cViewPr>
        <p:scale>
          <a:sx n="29" d="100"/>
          <a:sy n="29" d="100"/>
        </p:scale>
        <p:origin x="-2986" y="-806"/>
      </p:cViewPr>
      <p:guideLst>
        <p:guide orient="horz" pos="2160"/>
        <p:guide pos="2880"/>
      </p:guideLst>
    </p:cSldViewPr>
  </p:slideViewPr>
  <p:notesTextViewPr>
    <p:cViewPr>
      <p:scale>
        <a:sx n="100" d="100"/>
        <a:sy n="100" d="100"/>
      </p:scale>
      <p:origin x="0" y="0"/>
    </p:cViewPr>
  </p:notesTextViewPr>
  <p:notesViewPr>
    <p:cSldViewPr>
      <p:cViewPr varScale="1">
        <p:scale>
          <a:sx n="81" d="100"/>
          <a:sy n="81" d="100"/>
        </p:scale>
        <p:origin x="-2034" y="-84"/>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70764" cy="480388"/>
          </a:xfrm>
          <a:prstGeom prst="rect">
            <a:avLst/>
          </a:prstGeom>
        </p:spPr>
        <p:txBody>
          <a:bodyPr vert="horz" lIns="95610" tIns="47805" rIns="95610" bIns="47805" rtlCol="0"/>
          <a:lstStyle>
            <a:lvl1pPr algn="l">
              <a:defRPr sz="1300"/>
            </a:lvl1pPr>
          </a:lstStyle>
          <a:p>
            <a:endParaRPr lang="en-US"/>
          </a:p>
        </p:txBody>
      </p:sp>
      <p:sp>
        <p:nvSpPr>
          <p:cNvPr id="3" name="Date Placeholder 2"/>
          <p:cNvSpPr>
            <a:spLocks noGrp="1"/>
          </p:cNvSpPr>
          <p:nvPr>
            <p:ph type="dt" sz="quarter" idx="1"/>
          </p:nvPr>
        </p:nvSpPr>
        <p:spPr>
          <a:xfrm>
            <a:off x="4142749" y="0"/>
            <a:ext cx="3170763" cy="480388"/>
          </a:xfrm>
          <a:prstGeom prst="rect">
            <a:avLst/>
          </a:prstGeom>
        </p:spPr>
        <p:txBody>
          <a:bodyPr vert="horz" lIns="95610" tIns="47805" rIns="95610" bIns="47805" rtlCol="0"/>
          <a:lstStyle>
            <a:lvl1pPr algn="r">
              <a:defRPr sz="1300"/>
            </a:lvl1pPr>
          </a:lstStyle>
          <a:p>
            <a:fld id="{1BA0B12E-0862-4E38-B0C8-D2EAAD61B612}" type="datetimeFigureOut">
              <a:rPr lang="en-US" smtClean="0"/>
              <a:t>6/5/2014</a:t>
            </a:fld>
            <a:endParaRPr lang="en-US"/>
          </a:p>
        </p:txBody>
      </p:sp>
      <p:sp>
        <p:nvSpPr>
          <p:cNvPr id="4" name="Footer Placeholder 3"/>
          <p:cNvSpPr>
            <a:spLocks noGrp="1"/>
          </p:cNvSpPr>
          <p:nvPr>
            <p:ph type="ftr" sz="quarter" idx="2"/>
          </p:nvPr>
        </p:nvSpPr>
        <p:spPr>
          <a:xfrm>
            <a:off x="1" y="9119173"/>
            <a:ext cx="3170764" cy="480388"/>
          </a:xfrm>
          <a:prstGeom prst="rect">
            <a:avLst/>
          </a:prstGeom>
        </p:spPr>
        <p:txBody>
          <a:bodyPr vert="horz" lIns="95610" tIns="47805" rIns="95610" bIns="47805" rtlCol="0" anchor="b"/>
          <a:lstStyle>
            <a:lvl1pPr algn="l">
              <a:defRPr sz="1300"/>
            </a:lvl1pPr>
          </a:lstStyle>
          <a:p>
            <a:endParaRPr lang="en-US"/>
          </a:p>
        </p:txBody>
      </p:sp>
      <p:sp>
        <p:nvSpPr>
          <p:cNvPr id="5" name="Slide Number Placeholder 4"/>
          <p:cNvSpPr>
            <a:spLocks noGrp="1"/>
          </p:cNvSpPr>
          <p:nvPr>
            <p:ph type="sldNum" sz="quarter" idx="3"/>
          </p:nvPr>
        </p:nvSpPr>
        <p:spPr>
          <a:xfrm>
            <a:off x="4142749" y="9119173"/>
            <a:ext cx="3170763" cy="480388"/>
          </a:xfrm>
          <a:prstGeom prst="rect">
            <a:avLst/>
          </a:prstGeom>
        </p:spPr>
        <p:txBody>
          <a:bodyPr vert="horz" lIns="95610" tIns="47805" rIns="95610" bIns="47805" rtlCol="0" anchor="b"/>
          <a:lstStyle>
            <a:lvl1pPr algn="r">
              <a:defRPr sz="1300"/>
            </a:lvl1pPr>
          </a:lstStyle>
          <a:p>
            <a:fld id="{5239B876-BF89-4E9A-9080-E65FFCF4D120}" type="slidenum">
              <a:rPr lang="en-US" smtClean="0"/>
              <a:t>‹#›</a:t>
            </a:fld>
            <a:endParaRPr lang="en-US"/>
          </a:p>
        </p:txBody>
      </p:sp>
    </p:spTree>
    <p:extLst>
      <p:ext uri="{BB962C8B-B14F-4D97-AF65-F5344CB8AC3E}">
        <p14:creationId xmlns:p14="http://schemas.microsoft.com/office/powerpoint/2010/main" val="26546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0" cy="480060"/>
          </a:xfrm>
          <a:prstGeom prst="rect">
            <a:avLst/>
          </a:prstGeom>
        </p:spPr>
        <p:txBody>
          <a:bodyPr vert="horz" lIns="96662" tIns="48331" rIns="96662" bIns="48331" rtlCol="0"/>
          <a:lstStyle>
            <a:lvl1pPr algn="l">
              <a:defRPr sz="1300"/>
            </a:lvl1pPr>
          </a:lstStyle>
          <a:p>
            <a:endParaRPr lang="en-US"/>
          </a:p>
        </p:txBody>
      </p:sp>
      <p:sp>
        <p:nvSpPr>
          <p:cNvPr id="3" name="Date Placeholder 2"/>
          <p:cNvSpPr>
            <a:spLocks noGrp="1"/>
          </p:cNvSpPr>
          <p:nvPr>
            <p:ph type="dt" idx="1"/>
          </p:nvPr>
        </p:nvSpPr>
        <p:spPr>
          <a:xfrm>
            <a:off x="4143588" y="0"/>
            <a:ext cx="3169920" cy="480060"/>
          </a:xfrm>
          <a:prstGeom prst="rect">
            <a:avLst/>
          </a:prstGeom>
        </p:spPr>
        <p:txBody>
          <a:bodyPr vert="horz" lIns="96662" tIns="48331" rIns="96662" bIns="48331" rtlCol="0"/>
          <a:lstStyle>
            <a:lvl1pPr algn="r">
              <a:defRPr sz="1300"/>
            </a:lvl1pPr>
          </a:lstStyle>
          <a:p>
            <a:fld id="{F88EECC9-FBD8-4152-A64E-29DEDD487510}" type="datetimeFigureOut">
              <a:rPr lang="en-US" smtClean="0"/>
              <a:pPr/>
              <a:t>6/5/2014</a:t>
            </a:fld>
            <a:endParaRPr lang="en-US"/>
          </a:p>
        </p:txBody>
      </p:sp>
      <p:sp>
        <p:nvSpPr>
          <p:cNvPr id="4" name="Slide Image Placeholder 3"/>
          <p:cNvSpPr>
            <a:spLocks noGrp="1" noRot="1" noChangeAspect="1"/>
          </p:cNvSpPr>
          <p:nvPr>
            <p:ph type="sldImg" idx="2"/>
          </p:nvPr>
        </p:nvSpPr>
        <p:spPr>
          <a:xfrm>
            <a:off x="1257300" y="719138"/>
            <a:ext cx="4802188" cy="3600450"/>
          </a:xfrm>
          <a:prstGeom prst="rect">
            <a:avLst/>
          </a:prstGeom>
          <a:noFill/>
          <a:ln w="12700">
            <a:solidFill>
              <a:prstClr val="black"/>
            </a:solidFill>
          </a:ln>
        </p:spPr>
        <p:txBody>
          <a:bodyPr vert="horz" lIns="96662" tIns="48331" rIns="96662" bIns="48331" rtlCol="0" anchor="ctr"/>
          <a:lstStyle/>
          <a:p>
            <a:endParaRPr lang="en-US"/>
          </a:p>
        </p:txBody>
      </p:sp>
      <p:sp>
        <p:nvSpPr>
          <p:cNvPr id="5" name="Notes Placeholder 4"/>
          <p:cNvSpPr>
            <a:spLocks noGrp="1"/>
          </p:cNvSpPr>
          <p:nvPr>
            <p:ph type="body" sz="quarter" idx="3"/>
          </p:nvPr>
        </p:nvSpPr>
        <p:spPr>
          <a:xfrm>
            <a:off x="731521" y="4560570"/>
            <a:ext cx="5852160" cy="4320540"/>
          </a:xfrm>
          <a:prstGeom prst="rect">
            <a:avLst/>
          </a:prstGeom>
        </p:spPr>
        <p:txBody>
          <a:bodyPr vert="horz" lIns="96662" tIns="48331" rIns="96662"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119474"/>
            <a:ext cx="3169920" cy="480060"/>
          </a:xfrm>
          <a:prstGeom prst="rect">
            <a:avLst/>
          </a:prstGeom>
        </p:spPr>
        <p:txBody>
          <a:bodyPr vert="horz" lIns="96662" tIns="48331" rIns="96662"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8" y="9119474"/>
            <a:ext cx="3169920" cy="480060"/>
          </a:xfrm>
          <a:prstGeom prst="rect">
            <a:avLst/>
          </a:prstGeom>
        </p:spPr>
        <p:txBody>
          <a:bodyPr vert="horz" lIns="96662" tIns="48331" rIns="96662" bIns="48331" rtlCol="0" anchor="b"/>
          <a:lstStyle>
            <a:lvl1pPr algn="r">
              <a:defRPr sz="1300"/>
            </a:lvl1pPr>
          </a:lstStyle>
          <a:p>
            <a:fld id="{3911DB99-6AA9-4757-8A76-CDF95E05F6AF}" type="slidenum">
              <a:rPr lang="en-US" smtClean="0"/>
              <a:pPr/>
              <a:t>‹#›</a:t>
            </a:fld>
            <a:endParaRPr lang="en-US"/>
          </a:p>
        </p:txBody>
      </p:sp>
    </p:spTree>
    <p:extLst>
      <p:ext uri="{BB962C8B-B14F-4D97-AF65-F5344CB8AC3E}">
        <p14:creationId xmlns:p14="http://schemas.microsoft.com/office/powerpoint/2010/main" val="3099660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11DB99-6AA9-4757-8A76-CDF95E05F6AF}" type="slidenum">
              <a:rPr lang="en-US" smtClean="0"/>
              <a:pPr/>
              <a:t>1</a:t>
            </a:fld>
            <a:endParaRPr lang="en-US"/>
          </a:p>
        </p:txBody>
      </p:sp>
    </p:spTree>
    <p:extLst>
      <p:ext uri="{BB962C8B-B14F-4D97-AF65-F5344CB8AC3E}">
        <p14:creationId xmlns:p14="http://schemas.microsoft.com/office/powerpoint/2010/main" val="1909985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8119B736-F8A1-4433-9DE3-47B55407C7AA}" type="slidenum">
              <a:rPr lang="en-US" smtClean="0"/>
              <a:pPr/>
              <a:t>10</a:t>
            </a:fld>
            <a:endParaRPr lang="en-US" smtClean="0"/>
          </a:p>
        </p:txBody>
      </p:sp>
      <p:sp>
        <p:nvSpPr>
          <p:cNvPr id="41987" name="Rectangle 2"/>
          <p:cNvSpPr>
            <a:spLocks noGrp="1" noRot="1" noChangeAspect="1" noChangeArrowheads="1" noTextEdit="1"/>
          </p:cNvSpPr>
          <p:nvPr>
            <p:ph type="sldImg"/>
          </p:nvPr>
        </p:nvSpPr>
        <p:spPr>
          <a:xfrm>
            <a:off x="2384425" y="719138"/>
            <a:ext cx="3521075" cy="2641600"/>
          </a:xfrm>
          <a:ln/>
        </p:spPr>
      </p:sp>
      <p:sp>
        <p:nvSpPr>
          <p:cNvPr id="41988" name="Rectangle 3"/>
          <p:cNvSpPr>
            <a:spLocks noGrp="1" noChangeArrowheads="1"/>
          </p:cNvSpPr>
          <p:nvPr>
            <p:ph type="body" idx="1"/>
          </p:nvPr>
        </p:nvSpPr>
        <p:spPr>
          <a:xfrm>
            <a:off x="731521" y="3600450"/>
            <a:ext cx="5852160" cy="5280660"/>
          </a:xfrm>
          <a:noFill/>
          <a:ln/>
        </p:spPr>
        <p:txBody>
          <a:bodyPr/>
          <a:lstStyle/>
          <a:p>
            <a:pPr eaLnBrk="1" hangingPunct="1">
              <a:lnSpc>
                <a:spcPct val="150000"/>
              </a:lnSpc>
            </a:pPr>
            <a:r>
              <a:rPr lang="en-US" sz="1700" dirty="0">
                <a:solidFill>
                  <a:srgbClr val="660066"/>
                </a:solidFill>
              </a:rPr>
              <a:t>You need to take to the testing center:</a:t>
            </a:r>
          </a:p>
          <a:p>
            <a:pPr eaLnBrk="1" hangingPunct="1">
              <a:lnSpc>
                <a:spcPct val="150000"/>
              </a:lnSpc>
            </a:pPr>
            <a:r>
              <a:rPr lang="en-US" sz="1700" dirty="0" err="1"/>
              <a:t>Gov't</a:t>
            </a:r>
            <a:r>
              <a:rPr lang="en-US" sz="1700" dirty="0"/>
              <a:t> issued photo ID – </a:t>
            </a:r>
            <a:r>
              <a:rPr lang="en-US" sz="1700" b="1" dirty="0">
                <a:solidFill>
                  <a:srgbClr val="009900"/>
                </a:solidFill>
              </a:rPr>
              <a:t>Dr </a:t>
            </a:r>
            <a:r>
              <a:rPr lang="en-US" sz="1700" b="1" dirty="0" err="1">
                <a:solidFill>
                  <a:srgbClr val="009900"/>
                </a:solidFill>
              </a:rPr>
              <a:t>Lic</a:t>
            </a:r>
            <a:r>
              <a:rPr lang="en-US" sz="1700" dirty="0"/>
              <a:t> is most common</a:t>
            </a:r>
          </a:p>
          <a:p>
            <a:pPr eaLnBrk="1" hangingPunct="1">
              <a:lnSpc>
                <a:spcPct val="150000"/>
              </a:lnSpc>
            </a:pPr>
            <a:r>
              <a:rPr lang="en-US" sz="1700" dirty="0">
                <a:solidFill>
                  <a:srgbClr val="660066"/>
                </a:solidFill>
              </a:rPr>
              <a:t>When you register and pay for exam – you get a </a:t>
            </a:r>
            <a:r>
              <a:rPr lang="en-US" sz="1700" b="1" dirty="0">
                <a:solidFill>
                  <a:srgbClr val="009900"/>
                </a:solidFill>
              </a:rPr>
              <a:t>reservation confirmation #</a:t>
            </a:r>
            <a:r>
              <a:rPr lang="en-US" sz="1700" dirty="0">
                <a:solidFill>
                  <a:srgbClr val="660066"/>
                </a:solidFill>
              </a:rPr>
              <a:t> - Take it with you – just in case</a:t>
            </a:r>
          </a:p>
          <a:p>
            <a:pPr eaLnBrk="1" hangingPunct="1">
              <a:lnSpc>
                <a:spcPct val="150000"/>
              </a:lnSpc>
            </a:pPr>
            <a:r>
              <a:rPr lang="en-US" sz="1700" b="1" dirty="0">
                <a:solidFill>
                  <a:srgbClr val="009900"/>
                </a:solidFill>
              </a:rPr>
              <a:t>Application of Certification</a:t>
            </a:r>
            <a:r>
              <a:rPr lang="en-US" sz="1700" dirty="0"/>
              <a:t> for CPP exam – Be sure it is signed!</a:t>
            </a:r>
          </a:p>
          <a:p>
            <a:pPr eaLnBrk="1" hangingPunct="1">
              <a:lnSpc>
                <a:spcPct val="150000"/>
              </a:lnSpc>
            </a:pPr>
            <a:r>
              <a:rPr lang="en-US" sz="1700" dirty="0">
                <a:solidFill>
                  <a:srgbClr val="660066"/>
                </a:solidFill>
              </a:rPr>
              <a:t>2 </a:t>
            </a:r>
            <a:r>
              <a:rPr lang="en-US" sz="1700" b="1" dirty="0">
                <a:solidFill>
                  <a:srgbClr val="009900"/>
                </a:solidFill>
              </a:rPr>
              <a:t>battery operated silent calculators</a:t>
            </a:r>
            <a:r>
              <a:rPr lang="en-US" sz="1700" dirty="0">
                <a:solidFill>
                  <a:srgbClr val="660066"/>
                </a:solidFill>
              </a:rPr>
              <a:t> – no paper – no programmable calculators </a:t>
            </a:r>
          </a:p>
        </p:txBody>
      </p:sp>
    </p:spTree>
    <p:extLst>
      <p:ext uri="{BB962C8B-B14F-4D97-AF65-F5344CB8AC3E}">
        <p14:creationId xmlns:p14="http://schemas.microsoft.com/office/powerpoint/2010/main" val="38983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67323A47-CF00-43C6-93B3-03CA73BEE129}" type="slidenum">
              <a:rPr lang="en-US" smtClean="0"/>
              <a:pPr/>
              <a:t>11</a:t>
            </a:fld>
            <a:endParaRPr lang="en-US" smtClean="0"/>
          </a:p>
        </p:txBody>
      </p:sp>
      <p:sp>
        <p:nvSpPr>
          <p:cNvPr id="43011" name="Rectangle 2"/>
          <p:cNvSpPr>
            <a:spLocks noGrp="1" noRot="1" noChangeAspect="1" noChangeArrowheads="1" noTextEdit="1"/>
          </p:cNvSpPr>
          <p:nvPr>
            <p:ph type="sldImg"/>
          </p:nvPr>
        </p:nvSpPr>
        <p:spPr>
          <a:xfrm>
            <a:off x="2568575" y="719138"/>
            <a:ext cx="2989263" cy="2241550"/>
          </a:xfrm>
          <a:ln/>
        </p:spPr>
      </p:sp>
      <p:sp>
        <p:nvSpPr>
          <p:cNvPr id="43012" name="Rectangle 3"/>
          <p:cNvSpPr>
            <a:spLocks noGrp="1" noChangeArrowheads="1"/>
          </p:cNvSpPr>
          <p:nvPr>
            <p:ph type="body" idx="1"/>
          </p:nvPr>
        </p:nvSpPr>
        <p:spPr>
          <a:xfrm>
            <a:off x="731520" y="3280410"/>
            <a:ext cx="6339840" cy="5920740"/>
          </a:xfrm>
          <a:noFill/>
          <a:ln/>
        </p:spPr>
        <p:txBody>
          <a:bodyPr/>
          <a:lstStyle/>
          <a:p>
            <a:pPr eaLnBrk="1" hangingPunct="1">
              <a:lnSpc>
                <a:spcPct val="150000"/>
              </a:lnSpc>
            </a:pPr>
            <a:r>
              <a:rPr lang="en-US" sz="1700" dirty="0">
                <a:solidFill>
                  <a:srgbClr val="660066"/>
                </a:solidFill>
              </a:rPr>
              <a:t>One fee for everyone starting this year </a:t>
            </a:r>
            <a:endParaRPr lang="en-US" sz="1700" b="1" dirty="0">
              <a:solidFill>
                <a:srgbClr val="009900"/>
              </a:solidFill>
            </a:endParaRPr>
          </a:p>
          <a:p>
            <a:pPr eaLnBrk="1" hangingPunct="1">
              <a:lnSpc>
                <a:spcPct val="150000"/>
              </a:lnSpc>
            </a:pPr>
            <a:r>
              <a:rPr lang="en-US" sz="1700" dirty="0"/>
              <a:t>CPPWMAPA recognizes everyone the meeting after the testing window closes</a:t>
            </a:r>
          </a:p>
          <a:p>
            <a:pPr eaLnBrk="1" hangingPunct="1">
              <a:lnSpc>
                <a:spcPct val="150000"/>
              </a:lnSpc>
            </a:pPr>
            <a:r>
              <a:rPr lang="en-US" sz="1700" dirty="0"/>
              <a:t>Contact Pearson VUE test center by internet or telephone</a:t>
            </a:r>
          </a:p>
          <a:p>
            <a:pPr eaLnBrk="1" hangingPunct="1">
              <a:lnSpc>
                <a:spcPct val="150000"/>
              </a:lnSpc>
            </a:pPr>
            <a:r>
              <a:rPr lang="en-US" sz="1700" dirty="0">
                <a:solidFill>
                  <a:srgbClr val="660066"/>
                </a:solidFill>
              </a:rPr>
              <a:t>Payment is due at time of reservation</a:t>
            </a:r>
          </a:p>
          <a:p>
            <a:pPr eaLnBrk="1" hangingPunct="1">
              <a:lnSpc>
                <a:spcPct val="150000"/>
              </a:lnSpc>
            </a:pPr>
            <a:r>
              <a:rPr lang="en-US" sz="1700" dirty="0"/>
              <a:t>Telephone gives up to minute open times. </a:t>
            </a:r>
          </a:p>
          <a:p>
            <a:pPr eaLnBrk="1" hangingPunct="1">
              <a:lnSpc>
                <a:spcPct val="150000"/>
              </a:lnSpc>
            </a:pPr>
            <a:r>
              <a:rPr lang="en-US" sz="1700" dirty="0">
                <a:solidFill>
                  <a:srgbClr val="660066"/>
                </a:solidFill>
              </a:rPr>
              <a:t>Web site is not always current</a:t>
            </a:r>
          </a:p>
          <a:p>
            <a:pPr eaLnBrk="1" hangingPunct="1">
              <a:lnSpc>
                <a:spcPct val="150000"/>
              </a:lnSpc>
            </a:pPr>
            <a:r>
              <a:rPr lang="en-US" sz="1700" b="1" dirty="0">
                <a:solidFill>
                  <a:srgbClr val="009900"/>
                </a:solidFill>
              </a:rPr>
              <a:t>Any questions?</a:t>
            </a:r>
            <a:endParaRPr lang="en-US" sz="1500" dirty="0"/>
          </a:p>
        </p:txBody>
      </p:sp>
    </p:spTree>
    <p:extLst>
      <p:ext uri="{BB962C8B-B14F-4D97-AF65-F5344CB8AC3E}">
        <p14:creationId xmlns:p14="http://schemas.microsoft.com/office/powerpoint/2010/main" val="3405033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11DB99-6AA9-4757-8A76-CDF95E05F6AF}" type="slidenum">
              <a:rPr lang="en-US" smtClean="0"/>
              <a:pPr/>
              <a:t>12</a:t>
            </a:fld>
            <a:endParaRPr lang="en-US"/>
          </a:p>
        </p:txBody>
      </p:sp>
    </p:spTree>
    <p:extLst>
      <p:ext uri="{BB962C8B-B14F-4D97-AF65-F5344CB8AC3E}">
        <p14:creationId xmlns:p14="http://schemas.microsoft.com/office/powerpoint/2010/main" val="4179953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E24423FD-69C7-4F10-A103-D6EBD289BB28}" type="slidenum">
              <a:rPr lang="en-US" smtClean="0"/>
              <a:pPr/>
              <a:t>13</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lnSpc>
                <a:spcPct val="150000"/>
              </a:lnSpc>
            </a:pPr>
            <a:r>
              <a:rPr lang="en-US" sz="1500" b="1" dirty="0">
                <a:solidFill>
                  <a:srgbClr val="009900"/>
                </a:solidFill>
              </a:rPr>
              <a:t>Ready for Section 1:  Employer – Employee Relationships?</a:t>
            </a:r>
          </a:p>
          <a:p>
            <a:pPr eaLnBrk="1" hangingPunct="1"/>
            <a:endParaRPr lang="en-US" dirty="0" smtClean="0"/>
          </a:p>
        </p:txBody>
      </p:sp>
    </p:spTree>
    <p:extLst>
      <p:ext uri="{BB962C8B-B14F-4D97-AF65-F5344CB8AC3E}">
        <p14:creationId xmlns:p14="http://schemas.microsoft.com/office/powerpoint/2010/main" val="1948444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9DCCA60B-4DC1-4FF1-85CE-6DF8C88BC47E}" type="slidenum">
              <a:rPr lang="en-US" smtClean="0"/>
              <a:pPr/>
              <a:t>14</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sz="1900" b="1" dirty="0"/>
              <a:t>“Worker”</a:t>
            </a:r>
            <a:r>
              <a:rPr lang="en-US" sz="1900" dirty="0"/>
              <a:t> = broad term covering various types of individuals who provide services.   Not all workers are EEs.   It is the ERs responsibility to determine when the EE status applies.   That determination can be difficult at times in our workplaces.</a:t>
            </a:r>
            <a:endParaRPr lang="en-US" sz="1900" b="1" dirty="0"/>
          </a:p>
          <a:p>
            <a:pPr eaLnBrk="1" hangingPunct="1"/>
            <a:endParaRPr lang="en-US" sz="1000" b="1" dirty="0"/>
          </a:p>
          <a:p>
            <a:pPr eaLnBrk="1" hangingPunct="1"/>
            <a:r>
              <a:rPr lang="en-US" sz="1900" b="1" dirty="0"/>
              <a:t>Many types of workers:   </a:t>
            </a:r>
            <a:r>
              <a:rPr lang="en-US" sz="1900" dirty="0"/>
              <a:t>Leased EEs</a:t>
            </a:r>
          </a:p>
          <a:p>
            <a:pPr eaLnBrk="1" hangingPunct="1"/>
            <a:r>
              <a:rPr lang="en-US" sz="1900" dirty="0"/>
              <a:t>Temporary help agency EEs    Independent contractors</a:t>
            </a:r>
          </a:p>
          <a:p>
            <a:pPr eaLnBrk="1" hangingPunct="1"/>
            <a:r>
              <a:rPr lang="en-US" sz="1900" dirty="0"/>
              <a:t>Common-law EEs       Statutory EEs    Statutory Non – EEs</a:t>
            </a:r>
          </a:p>
        </p:txBody>
      </p:sp>
    </p:spTree>
    <p:extLst>
      <p:ext uri="{BB962C8B-B14F-4D97-AF65-F5344CB8AC3E}">
        <p14:creationId xmlns:p14="http://schemas.microsoft.com/office/powerpoint/2010/main" val="1829699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D02F3A54-6253-4A58-BAA1-5FF6872C2CC0}" type="slidenum">
              <a:rPr lang="en-US" smtClean="0"/>
              <a:pPr/>
              <a:t>15</a:t>
            </a:fld>
            <a:endParaRPr lang="en-US" smtClean="0"/>
          </a:p>
        </p:txBody>
      </p:sp>
      <p:sp>
        <p:nvSpPr>
          <p:cNvPr id="46083" name="Rectangle 2"/>
          <p:cNvSpPr>
            <a:spLocks noGrp="1" noRot="1" noChangeAspect="1" noChangeArrowheads="1" noTextEdit="1"/>
          </p:cNvSpPr>
          <p:nvPr>
            <p:ph type="sldImg"/>
          </p:nvPr>
        </p:nvSpPr>
        <p:spPr>
          <a:xfrm>
            <a:off x="4332288" y="239713"/>
            <a:ext cx="1495425" cy="1120775"/>
          </a:xfrm>
          <a:ln/>
        </p:spPr>
      </p:sp>
      <p:sp>
        <p:nvSpPr>
          <p:cNvPr id="46084" name="Rectangle 3"/>
          <p:cNvSpPr>
            <a:spLocks noGrp="1" noChangeArrowheads="1"/>
          </p:cNvSpPr>
          <p:nvPr>
            <p:ph type="body" idx="1"/>
          </p:nvPr>
        </p:nvSpPr>
        <p:spPr>
          <a:xfrm>
            <a:off x="731520" y="1280160"/>
            <a:ext cx="6583680" cy="8321040"/>
          </a:xfrm>
          <a:noFill/>
          <a:ln/>
        </p:spPr>
        <p:txBody>
          <a:bodyPr/>
          <a:lstStyle/>
          <a:p>
            <a:pPr eaLnBrk="1" hangingPunct="1">
              <a:lnSpc>
                <a:spcPct val="90000"/>
              </a:lnSpc>
            </a:pPr>
            <a:r>
              <a:rPr lang="en-US" sz="1500" b="1" dirty="0"/>
              <a:t>EE </a:t>
            </a:r>
            <a:r>
              <a:rPr lang="en-US" sz="1500" b="1" dirty="0" err="1"/>
              <a:t>vs</a:t>
            </a:r>
            <a:r>
              <a:rPr lang="en-US" sz="1500" b="1" dirty="0"/>
              <a:t> Independent Contractor</a:t>
            </a:r>
            <a:endParaRPr lang="en-US" sz="1500" dirty="0"/>
          </a:p>
          <a:p>
            <a:pPr eaLnBrk="1" hangingPunct="1">
              <a:lnSpc>
                <a:spcPct val="90000"/>
              </a:lnSpc>
            </a:pPr>
            <a:r>
              <a:rPr lang="en-US" sz="1500" dirty="0"/>
              <a:t>What is the difference between an EE and an Independent Contractor?</a:t>
            </a:r>
            <a:endParaRPr lang="en-US" sz="1500" b="1" dirty="0"/>
          </a:p>
          <a:p>
            <a:pPr eaLnBrk="1" hangingPunct="1">
              <a:lnSpc>
                <a:spcPct val="90000"/>
              </a:lnSpc>
            </a:pPr>
            <a:r>
              <a:rPr lang="en-US" sz="1500" b="1" dirty="0"/>
              <a:t>EE’s:</a:t>
            </a:r>
            <a:endParaRPr lang="en-US" sz="1500" dirty="0"/>
          </a:p>
          <a:p>
            <a:pPr eaLnBrk="1" hangingPunct="1">
              <a:lnSpc>
                <a:spcPct val="90000"/>
              </a:lnSpc>
            </a:pPr>
            <a:r>
              <a:rPr lang="en-US" sz="1500" dirty="0"/>
              <a:t>Covered by federal &amp; state wage hour laws (next weeks topic)</a:t>
            </a:r>
          </a:p>
          <a:p>
            <a:pPr eaLnBrk="1" hangingPunct="1">
              <a:lnSpc>
                <a:spcPct val="90000"/>
              </a:lnSpc>
            </a:pPr>
            <a:r>
              <a:rPr lang="en-US" sz="1500" dirty="0"/>
              <a:t>ER = pay ER Taxes, withhold EE taxes, report wages and Taxes</a:t>
            </a:r>
            <a:endParaRPr lang="en-US" sz="1500" b="1" dirty="0"/>
          </a:p>
          <a:p>
            <a:pPr eaLnBrk="1" hangingPunct="1">
              <a:lnSpc>
                <a:spcPct val="90000"/>
              </a:lnSpc>
            </a:pPr>
            <a:r>
              <a:rPr lang="en-US" sz="1500" b="1" dirty="0"/>
              <a:t>Independent Contractors:</a:t>
            </a:r>
            <a:endParaRPr lang="en-US" sz="1500" dirty="0"/>
          </a:p>
          <a:p>
            <a:pPr eaLnBrk="1" hangingPunct="1">
              <a:lnSpc>
                <a:spcPct val="90000"/>
              </a:lnSpc>
            </a:pPr>
            <a:r>
              <a:rPr lang="en-US" sz="1500" dirty="0"/>
              <a:t>Pmts of $600 or more in a calendar year are reported</a:t>
            </a:r>
          </a:p>
          <a:p>
            <a:pPr eaLnBrk="1" hangingPunct="1">
              <a:lnSpc>
                <a:spcPct val="90000"/>
              </a:lnSpc>
            </a:pPr>
            <a:r>
              <a:rPr lang="en-US" sz="1500" dirty="0"/>
              <a:t>Backup tax withheld (28%) if no TIN on file</a:t>
            </a:r>
          </a:p>
          <a:p>
            <a:pPr eaLnBrk="1" hangingPunct="1">
              <a:lnSpc>
                <a:spcPct val="90000"/>
              </a:lnSpc>
            </a:pPr>
            <a:r>
              <a:rPr lang="en-US" sz="1500" dirty="0"/>
              <a:t>Must have a W9 on file for verification</a:t>
            </a:r>
          </a:p>
          <a:p>
            <a:pPr eaLnBrk="1" hangingPunct="1">
              <a:lnSpc>
                <a:spcPct val="90000"/>
              </a:lnSpc>
            </a:pPr>
            <a:r>
              <a:rPr lang="en-US" sz="1500" dirty="0"/>
              <a:t>Independent contractor responsible for paying and reporting applicable taxes</a:t>
            </a:r>
          </a:p>
          <a:p>
            <a:pPr eaLnBrk="1" hangingPunct="1">
              <a:lnSpc>
                <a:spcPct val="90000"/>
              </a:lnSpc>
            </a:pPr>
            <a:r>
              <a:rPr lang="en-US" sz="1500" dirty="0"/>
              <a:t>ERs and EEs can obtain a worker status designation by completing &amp; submitting a Form SS – 8.</a:t>
            </a:r>
          </a:p>
          <a:p>
            <a:pPr eaLnBrk="1" hangingPunct="1">
              <a:lnSpc>
                <a:spcPct val="90000"/>
              </a:lnSpc>
            </a:pPr>
            <a:r>
              <a:rPr lang="en-US" sz="1500" dirty="0"/>
              <a:t>Form SS-8 relates to the common law test.</a:t>
            </a:r>
            <a:endParaRPr lang="en-US" sz="1500" b="1" dirty="0"/>
          </a:p>
          <a:p>
            <a:pPr eaLnBrk="1" hangingPunct="1">
              <a:lnSpc>
                <a:spcPct val="90000"/>
              </a:lnSpc>
            </a:pPr>
            <a:r>
              <a:rPr lang="en-US" sz="1500" b="1" dirty="0"/>
              <a:t>Common Law Test   (1.2.1)</a:t>
            </a:r>
            <a:endParaRPr lang="en-US" sz="1500" dirty="0"/>
          </a:p>
          <a:p>
            <a:pPr eaLnBrk="1" hangingPunct="1">
              <a:lnSpc>
                <a:spcPct val="90000"/>
              </a:lnSpc>
            </a:pPr>
            <a:r>
              <a:rPr lang="en-US" sz="1500" dirty="0"/>
              <a:t>The key is right to control.</a:t>
            </a:r>
          </a:p>
          <a:p>
            <a:pPr lvl="1" eaLnBrk="1" hangingPunct="1">
              <a:lnSpc>
                <a:spcPct val="90000"/>
              </a:lnSpc>
            </a:pPr>
            <a:r>
              <a:rPr lang="en-US" sz="1500" dirty="0"/>
              <a:t>ER has right to control what work is done</a:t>
            </a:r>
          </a:p>
          <a:p>
            <a:pPr lvl="1" eaLnBrk="1" hangingPunct="1">
              <a:lnSpc>
                <a:spcPct val="90000"/>
              </a:lnSpc>
            </a:pPr>
            <a:r>
              <a:rPr lang="en-US" sz="1500" dirty="0"/>
              <a:t>ER has right to control how that work is done</a:t>
            </a:r>
          </a:p>
          <a:p>
            <a:pPr lvl="1" eaLnBrk="1" hangingPunct="1">
              <a:lnSpc>
                <a:spcPct val="90000"/>
              </a:lnSpc>
            </a:pPr>
            <a:r>
              <a:rPr lang="en-US" sz="1500" dirty="0"/>
              <a:t>2 types of control:</a:t>
            </a:r>
          </a:p>
          <a:p>
            <a:pPr lvl="2" eaLnBrk="1" hangingPunct="1">
              <a:lnSpc>
                <a:spcPct val="90000"/>
              </a:lnSpc>
            </a:pPr>
            <a:r>
              <a:rPr lang="en-US" sz="1500" dirty="0"/>
              <a:t>Behavior = Level of instruction and training</a:t>
            </a:r>
          </a:p>
          <a:p>
            <a:pPr lvl="2" eaLnBrk="1" hangingPunct="1">
              <a:lnSpc>
                <a:spcPct val="90000"/>
              </a:lnSpc>
            </a:pPr>
            <a:r>
              <a:rPr lang="en-US" sz="1500" dirty="0"/>
              <a:t>Financial = is there a profit or loss from doing the job?</a:t>
            </a:r>
          </a:p>
          <a:p>
            <a:pPr lvl="1" eaLnBrk="1" hangingPunct="1">
              <a:lnSpc>
                <a:spcPct val="90000"/>
              </a:lnSpc>
            </a:pPr>
            <a:r>
              <a:rPr lang="en-US" sz="1500" dirty="0"/>
              <a:t>Type of Relationship factors</a:t>
            </a:r>
          </a:p>
          <a:p>
            <a:pPr lvl="2" eaLnBrk="1" hangingPunct="1">
              <a:lnSpc>
                <a:spcPct val="90000"/>
              </a:lnSpc>
            </a:pPr>
            <a:r>
              <a:rPr lang="en-US" sz="1500" dirty="0"/>
              <a:t>Written contract? Are any benefits provided?  The term of the relationship, is there an end date?</a:t>
            </a:r>
          </a:p>
          <a:p>
            <a:pPr lvl="2" eaLnBrk="1" hangingPunct="1">
              <a:lnSpc>
                <a:spcPct val="90000"/>
              </a:lnSpc>
            </a:pPr>
            <a:r>
              <a:rPr lang="en-US" sz="1500" dirty="0"/>
              <a:t>Services a key aspect of the regular business?</a:t>
            </a:r>
          </a:p>
          <a:p>
            <a:pPr lvl="2" eaLnBrk="1" hangingPunct="1">
              <a:lnSpc>
                <a:spcPct val="90000"/>
              </a:lnSpc>
            </a:pPr>
            <a:endParaRPr lang="en-US" sz="1500" dirty="0"/>
          </a:p>
          <a:p>
            <a:pPr lvl="2" eaLnBrk="1" hangingPunct="1">
              <a:lnSpc>
                <a:spcPct val="90000"/>
              </a:lnSpc>
            </a:pPr>
            <a:r>
              <a:rPr lang="en-US" sz="1500" dirty="0"/>
              <a:t>Factors like part-time, full-time, location and hours of work are not as important in determination anymore due to the mobility of the workforce and technology.</a:t>
            </a:r>
            <a:endParaRPr lang="en-US" sz="1500" b="1" dirty="0"/>
          </a:p>
          <a:p>
            <a:pPr lvl="2" eaLnBrk="1" hangingPunct="1">
              <a:lnSpc>
                <a:spcPct val="90000"/>
              </a:lnSpc>
            </a:pPr>
            <a:endParaRPr lang="en-US" sz="1500" b="1" dirty="0"/>
          </a:p>
          <a:p>
            <a:pPr eaLnBrk="1" hangingPunct="1">
              <a:lnSpc>
                <a:spcPct val="90000"/>
              </a:lnSpc>
            </a:pPr>
            <a:r>
              <a:rPr lang="en-US" sz="1500" b="1" dirty="0"/>
              <a:t>Reasonable Basis Test  (1.2.2) Page 1-5</a:t>
            </a:r>
            <a:endParaRPr lang="en-US" sz="1500" dirty="0"/>
          </a:p>
          <a:p>
            <a:pPr eaLnBrk="1" hangingPunct="1">
              <a:lnSpc>
                <a:spcPct val="90000"/>
              </a:lnSpc>
            </a:pPr>
            <a:r>
              <a:rPr lang="en-US" sz="1500" dirty="0"/>
              <a:t>Uses court rulings, IRS rulings, and other written documents to validate whether an individual is an EE</a:t>
            </a:r>
          </a:p>
          <a:p>
            <a:pPr eaLnBrk="1" hangingPunct="1">
              <a:lnSpc>
                <a:spcPct val="90000"/>
              </a:lnSpc>
            </a:pPr>
            <a:r>
              <a:rPr lang="en-US" sz="1500" dirty="0"/>
              <a:t>Past IRS audits and Industry specific practices of employee classifications.</a:t>
            </a:r>
          </a:p>
          <a:p>
            <a:pPr eaLnBrk="1" hangingPunct="1">
              <a:lnSpc>
                <a:spcPct val="90000"/>
              </a:lnSpc>
            </a:pPr>
            <a:r>
              <a:rPr lang="en-US" sz="1500" dirty="0"/>
              <a:t>Consistent treatment is a must with this test</a:t>
            </a:r>
            <a:endParaRPr lang="en-US" sz="1500" b="1" dirty="0"/>
          </a:p>
          <a:p>
            <a:pPr eaLnBrk="1" hangingPunct="1">
              <a:lnSpc>
                <a:spcPct val="90000"/>
              </a:lnSpc>
            </a:pPr>
            <a:r>
              <a:rPr lang="en-US" sz="1500" dirty="0"/>
              <a:t>Form SS-8 – used by IRS to make a determination of employment status.</a:t>
            </a:r>
          </a:p>
        </p:txBody>
      </p:sp>
    </p:spTree>
    <p:extLst>
      <p:ext uri="{BB962C8B-B14F-4D97-AF65-F5344CB8AC3E}">
        <p14:creationId xmlns:p14="http://schemas.microsoft.com/office/powerpoint/2010/main" val="2053547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9245E270-20DC-4B51-B0E2-5EBBD37E33D6}" type="slidenum">
              <a:rPr lang="en-US" smtClean="0"/>
              <a:pPr/>
              <a:t>16</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normAutofit fontScale="70000" lnSpcReduction="20000"/>
          </a:bodyPr>
          <a:lstStyle/>
          <a:p>
            <a:pPr eaLnBrk="1" hangingPunct="1"/>
            <a:r>
              <a:rPr lang="en-US" sz="1700" b="1" dirty="0"/>
              <a:t>Statutory </a:t>
            </a:r>
            <a:r>
              <a:rPr lang="en-US" sz="1700" b="1" dirty="0" err="1"/>
              <a:t>Ees</a:t>
            </a:r>
            <a:endParaRPr lang="en-US" sz="1700" b="1" dirty="0"/>
          </a:p>
          <a:p>
            <a:pPr eaLnBrk="1" hangingPunct="1"/>
            <a:r>
              <a:rPr lang="en-US" sz="1700" dirty="0"/>
              <a:t>Workers who are not employees under the common law are treated as employees for certain employment taxes.</a:t>
            </a:r>
          </a:p>
          <a:p>
            <a:pPr eaLnBrk="1" hangingPunct="1"/>
            <a:r>
              <a:rPr lang="en-US" sz="1700" dirty="0"/>
              <a:t>D I S H     Agent </a:t>
            </a:r>
            <a:r>
              <a:rPr lang="en-US" sz="1700" b="1" dirty="0"/>
              <a:t>drivers </a:t>
            </a:r>
            <a:r>
              <a:rPr lang="en-US" sz="1700" dirty="0"/>
              <a:t>/ commission drivers (</a:t>
            </a:r>
            <a:r>
              <a:rPr lang="en-US" sz="1700" dirty="0" err="1"/>
              <a:t>Schwan</a:t>
            </a:r>
            <a:r>
              <a:rPr lang="en-US" sz="1700" dirty="0"/>
              <a:t>)</a:t>
            </a:r>
          </a:p>
          <a:p>
            <a:pPr eaLnBrk="1" hangingPunct="1"/>
            <a:r>
              <a:rPr lang="en-US" sz="1700" dirty="0"/>
              <a:t>		Full time life </a:t>
            </a:r>
            <a:r>
              <a:rPr lang="en-US" sz="1700" b="1" dirty="0"/>
              <a:t>insurance</a:t>
            </a:r>
            <a:r>
              <a:rPr lang="en-US" sz="1700" dirty="0"/>
              <a:t> salesperson (On commission only – NO SALARY)</a:t>
            </a:r>
          </a:p>
          <a:p>
            <a:pPr eaLnBrk="1" hangingPunct="1"/>
            <a:r>
              <a:rPr lang="en-US" sz="1700" dirty="0"/>
              <a:t>		Traveling or city </a:t>
            </a:r>
            <a:r>
              <a:rPr lang="en-US" sz="1700" b="1" dirty="0"/>
              <a:t>salespersons</a:t>
            </a:r>
          </a:p>
          <a:p>
            <a:pPr eaLnBrk="1" hangingPunct="1"/>
            <a:r>
              <a:rPr lang="en-US" sz="1700" dirty="0"/>
              <a:t>		</a:t>
            </a:r>
            <a:r>
              <a:rPr lang="en-US" sz="1700" b="1" dirty="0" err="1"/>
              <a:t>Homeworkers</a:t>
            </a:r>
            <a:r>
              <a:rPr lang="en-US" sz="1700" dirty="0"/>
              <a:t>     (not domestic workers)</a:t>
            </a:r>
          </a:p>
          <a:p>
            <a:pPr eaLnBrk="1" hangingPunct="1"/>
            <a:r>
              <a:rPr lang="en-US" sz="1700" dirty="0"/>
              <a:t>Not subject to FITW</a:t>
            </a:r>
          </a:p>
          <a:p>
            <a:pPr eaLnBrk="1" hangingPunct="1"/>
            <a:r>
              <a:rPr lang="en-US" sz="1700" dirty="0"/>
              <a:t>Subject to Soc Sec &amp; Medicare, and FUTA</a:t>
            </a:r>
            <a:endParaRPr lang="en-US" sz="1700" b="1" dirty="0"/>
          </a:p>
          <a:p>
            <a:pPr eaLnBrk="1" hangingPunct="1"/>
            <a:r>
              <a:rPr lang="en-US" sz="1700" dirty="0"/>
              <a:t>Requirements:</a:t>
            </a:r>
          </a:p>
          <a:p>
            <a:pPr eaLnBrk="1" hangingPunct="1"/>
            <a:r>
              <a:rPr lang="en-US" sz="1700" dirty="0"/>
              <a:t>     Must agree with the employer that all services are to be performed personally by the worker</a:t>
            </a:r>
          </a:p>
          <a:p>
            <a:pPr eaLnBrk="1" hangingPunct="1"/>
            <a:r>
              <a:rPr lang="en-US" sz="1700" dirty="0"/>
              <a:t>     Must not make a substantial investment in business equipment for facilities</a:t>
            </a:r>
          </a:p>
          <a:p>
            <a:pPr eaLnBrk="1" hangingPunct="1"/>
            <a:r>
              <a:rPr lang="en-US" sz="1700" dirty="0"/>
              <a:t>     Their work must be part of a continuing relationship with the employer, rather then a single transaction</a:t>
            </a:r>
          </a:p>
          <a:p>
            <a:pPr eaLnBrk="1" hangingPunct="1"/>
            <a:endParaRPr lang="en-US" sz="1700" b="1" dirty="0"/>
          </a:p>
          <a:p>
            <a:pPr eaLnBrk="1" hangingPunct="1"/>
            <a:r>
              <a:rPr lang="en-US" sz="1700" b="1" dirty="0"/>
              <a:t>Statutory Non- </a:t>
            </a:r>
            <a:r>
              <a:rPr lang="en-US" sz="1700" b="1" dirty="0" err="1"/>
              <a:t>Ees</a:t>
            </a:r>
            <a:endParaRPr lang="en-US" sz="1700" b="1" dirty="0"/>
          </a:p>
          <a:p>
            <a:pPr eaLnBrk="1" hangingPunct="1"/>
            <a:r>
              <a:rPr lang="en-US" sz="1700" dirty="0"/>
              <a:t>May qualify under the common law test as employees but are treated under the IRC as independent contractors for FITW, SS and FUTA</a:t>
            </a:r>
          </a:p>
          <a:p>
            <a:pPr eaLnBrk="1" hangingPunct="1"/>
            <a:r>
              <a:rPr lang="en-US" sz="1700" dirty="0"/>
              <a:t>R E D S 	Qualified </a:t>
            </a:r>
            <a:r>
              <a:rPr lang="en-US" sz="1700" b="1" dirty="0"/>
              <a:t>Real Estate </a:t>
            </a:r>
            <a:r>
              <a:rPr lang="en-US" sz="1700" dirty="0"/>
              <a:t>Agents</a:t>
            </a:r>
          </a:p>
          <a:p>
            <a:pPr eaLnBrk="1" hangingPunct="1"/>
            <a:r>
              <a:rPr lang="en-US" sz="1700" dirty="0"/>
              <a:t>	</a:t>
            </a:r>
            <a:r>
              <a:rPr lang="en-US" sz="1700" b="1" dirty="0"/>
              <a:t>Direct Sellers</a:t>
            </a:r>
          </a:p>
          <a:p>
            <a:pPr eaLnBrk="1" hangingPunct="1"/>
            <a:r>
              <a:rPr lang="en-US" sz="1700" dirty="0"/>
              <a:t>Not subject to FITW, Soc Sec &amp; Medicare, and FUTA</a:t>
            </a:r>
          </a:p>
          <a:p>
            <a:pPr eaLnBrk="1" hangingPunct="1"/>
            <a:r>
              <a:rPr lang="en-US" sz="1700" dirty="0"/>
              <a:t>Requirements:</a:t>
            </a:r>
          </a:p>
          <a:p>
            <a:pPr eaLnBrk="1" hangingPunct="1"/>
            <a:r>
              <a:rPr lang="en-US" sz="1700" dirty="0"/>
              <a:t>     Most of their compensation must be directly related to sales or other work output rather than the number of hours worked.</a:t>
            </a:r>
          </a:p>
          <a:p>
            <a:pPr eaLnBrk="1" hangingPunct="1"/>
            <a:r>
              <a:rPr lang="en-US" sz="1700" dirty="0"/>
              <a:t>     Their work must be performed under a written contract providing that the individual will not be treated as an employee for federal income,</a:t>
            </a:r>
          </a:p>
          <a:p>
            <a:pPr eaLnBrk="1" hangingPunct="1"/>
            <a:r>
              <a:rPr lang="en-US" sz="1700" dirty="0"/>
              <a:t>     social security, </a:t>
            </a:r>
            <a:r>
              <a:rPr lang="en-US" sz="1700" dirty="0" err="1"/>
              <a:t>medicare</a:t>
            </a:r>
            <a:r>
              <a:rPr lang="en-US" sz="1700" dirty="0"/>
              <a:t> or FUTA tax purposes.</a:t>
            </a:r>
          </a:p>
        </p:txBody>
      </p:sp>
    </p:spTree>
    <p:extLst>
      <p:ext uri="{BB962C8B-B14F-4D97-AF65-F5344CB8AC3E}">
        <p14:creationId xmlns:p14="http://schemas.microsoft.com/office/powerpoint/2010/main" val="30538772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26BDCA83-6650-46F9-8395-B54701C19512}" type="slidenum">
              <a:rPr lang="en-US" smtClean="0"/>
              <a:pPr/>
              <a:t>17</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sz="1900" b="1" dirty="0"/>
              <a:t>Temporary EEs vs. Leased EEs</a:t>
            </a:r>
          </a:p>
          <a:p>
            <a:pPr eaLnBrk="1" hangingPunct="1"/>
            <a:endParaRPr lang="en-US" sz="1900" b="1" dirty="0"/>
          </a:p>
          <a:p>
            <a:pPr eaLnBrk="1" hangingPunct="1"/>
            <a:r>
              <a:rPr lang="en-US" sz="1900" b="1" dirty="0"/>
              <a:t>Temporary EEs  (1.4)</a:t>
            </a:r>
            <a:endParaRPr lang="en-US" sz="1900" dirty="0"/>
          </a:p>
          <a:p>
            <a:pPr eaLnBrk="1" hangingPunct="1"/>
            <a:r>
              <a:rPr lang="en-US" sz="1900" dirty="0"/>
              <a:t>meet short term needs</a:t>
            </a:r>
          </a:p>
          <a:p>
            <a:pPr eaLnBrk="1" hangingPunct="1"/>
            <a:r>
              <a:rPr lang="en-US" sz="1900" dirty="0"/>
              <a:t>ER obligation is to pay agency fee for workers service</a:t>
            </a:r>
            <a:endParaRPr lang="en-US" sz="1900" b="1" dirty="0"/>
          </a:p>
          <a:p>
            <a:pPr eaLnBrk="1" hangingPunct="1"/>
            <a:endParaRPr lang="en-US" sz="1900" b="1" dirty="0"/>
          </a:p>
          <a:p>
            <a:pPr eaLnBrk="1" hangingPunct="1"/>
            <a:r>
              <a:rPr lang="en-US" sz="1900" b="1" dirty="0"/>
              <a:t>Leased EEs (1.5)</a:t>
            </a:r>
            <a:endParaRPr lang="en-US" sz="1900" dirty="0"/>
          </a:p>
          <a:p>
            <a:pPr eaLnBrk="1" hangingPunct="1"/>
            <a:r>
              <a:rPr lang="en-US" sz="1900" dirty="0"/>
              <a:t>leasing company hires, trains, and qualifies workers for a client which pays a fee to the leasing company to cover the cost of payroll, benefits, workers comp etc…  The client may still have the right to hire and fire the workers, set wage levels and supervise the work.</a:t>
            </a:r>
          </a:p>
          <a:p>
            <a:pPr eaLnBrk="1" hangingPunct="1"/>
            <a:endParaRPr lang="en-US" sz="1900" dirty="0"/>
          </a:p>
          <a:p>
            <a:pPr eaLnBrk="1" hangingPunct="1"/>
            <a:r>
              <a:rPr lang="en-US" sz="1900" dirty="0"/>
              <a:t>PEO’s – Professional Employer Organization….  </a:t>
            </a:r>
            <a:r>
              <a:rPr lang="en-US" sz="1900" dirty="0" err="1"/>
              <a:t>Acruisure</a:t>
            </a:r>
            <a:endParaRPr lang="en-US" sz="1900" dirty="0"/>
          </a:p>
          <a:p>
            <a:pPr eaLnBrk="1" hangingPunct="1"/>
            <a:endParaRPr lang="en-US" sz="1900" dirty="0"/>
          </a:p>
          <a:p>
            <a:pPr eaLnBrk="1" hangingPunct="1"/>
            <a:r>
              <a:rPr lang="en-US" sz="1900" dirty="0" err="1"/>
              <a:t>Smal</a:t>
            </a:r>
            <a:r>
              <a:rPr lang="en-US" sz="1900" dirty="0"/>
              <a:t> companies reap the most of the benefits in using leased </a:t>
            </a:r>
            <a:r>
              <a:rPr lang="en-US" sz="1900" dirty="0" err="1"/>
              <a:t>ee’s</a:t>
            </a:r>
            <a:endParaRPr lang="en-US" sz="1900" dirty="0"/>
          </a:p>
          <a:p>
            <a:pPr eaLnBrk="1" hangingPunct="1"/>
            <a:endParaRPr lang="en-US" sz="1900" dirty="0"/>
          </a:p>
          <a:p>
            <a:pPr eaLnBrk="1" hangingPunct="1"/>
            <a:endParaRPr lang="en-US" sz="1900" dirty="0"/>
          </a:p>
          <a:p>
            <a:pPr eaLnBrk="1" hangingPunct="1"/>
            <a:endParaRPr lang="en-US" sz="1900" dirty="0"/>
          </a:p>
        </p:txBody>
      </p:sp>
    </p:spTree>
    <p:extLst>
      <p:ext uri="{BB962C8B-B14F-4D97-AF65-F5344CB8AC3E}">
        <p14:creationId xmlns:p14="http://schemas.microsoft.com/office/powerpoint/2010/main" val="34856787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901D2344-8CC9-4879-BE25-FEFB81FC098C}" type="slidenum">
              <a:rPr lang="en-US" smtClean="0"/>
              <a:pPr/>
              <a:t>18</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lnSpc>
                <a:spcPct val="90000"/>
              </a:lnSpc>
            </a:pPr>
            <a:r>
              <a:rPr lang="en-US" sz="1900" b="1" dirty="0"/>
              <a:t>Federal Wage Hour Law (1.6.1)</a:t>
            </a:r>
            <a:endParaRPr lang="en-US" sz="1900" dirty="0"/>
          </a:p>
          <a:p>
            <a:pPr eaLnBrk="1" hangingPunct="1">
              <a:lnSpc>
                <a:spcPct val="90000"/>
              </a:lnSpc>
            </a:pPr>
            <a:r>
              <a:rPr lang="en-US" sz="1900" dirty="0"/>
              <a:t>FLSA – regulates</a:t>
            </a:r>
          </a:p>
          <a:p>
            <a:pPr eaLnBrk="1" hangingPunct="1">
              <a:lnSpc>
                <a:spcPct val="90000"/>
              </a:lnSpc>
            </a:pPr>
            <a:r>
              <a:rPr lang="en-US" sz="1900" dirty="0"/>
              <a:t>Minimum wage rates</a:t>
            </a:r>
          </a:p>
          <a:p>
            <a:pPr eaLnBrk="1" hangingPunct="1">
              <a:lnSpc>
                <a:spcPct val="90000"/>
              </a:lnSpc>
            </a:pPr>
            <a:r>
              <a:rPr lang="en-US" sz="1900" dirty="0"/>
              <a:t>Overtime pay</a:t>
            </a:r>
          </a:p>
          <a:p>
            <a:pPr eaLnBrk="1" hangingPunct="1">
              <a:lnSpc>
                <a:spcPct val="90000"/>
              </a:lnSpc>
            </a:pPr>
            <a:r>
              <a:rPr lang="en-US" sz="1900" dirty="0"/>
              <a:t>Child labor</a:t>
            </a:r>
          </a:p>
          <a:p>
            <a:pPr eaLnBrk="1" hangingPunct="1">
              <a:lnSpc>
                <a:spcPct val="90000"/>
              </a:lnSpc>
            </a:pPr>
            <a:r>
              <a:rPr lang="en-US" sz="1900" dirty="0"/>
              <a:t>Equal pay </a:t>
            </a:r>
          </a:p>
          <a:p>
            <a:pPr eaLnBrk="1" hangingPunct="1">
              <a:lnSpc>
                <a:spcPct val="90000"/>
              </a:lnSpc>
            </a:pPr>
            <a:r>
              <a:rPr lang="en-US" sz="1900" dirty="0"/>
              <a:t>Record keeping</a:t>
            </a:r>
          </a:p>
          <a:p>
            <a:pPr eaLnBrk="1" hangingPunct="1">
              <a:lnSpc>
                <a:spcPct val="90000"/>
              </a:lnSpc>
            </a:pPr>
            <a:endParaRPr lang="en-US" sz="1900" dirty="0"/>
          </a:p>
          <a:p>
            <a:pPr eaLnBrk="1" hangingPunct="1">
              <a:lnSpc>
                <a:spcPct val="90000"/>
              </a:lnSpc>
            </a:pPr>
            <a:r>
              <a:rPr lang="en-US" sz="1900" dirty="0"/>
              <a:t>DOL looks at control over work, profit/loss, investment, special skills, permanent working relationship, work is integral part of operations.</a:t>
            </a:r>
          </a:p>
          <a:p>
            <a:pPr eaLnBrk="1" hangingPunct="1">
              <a:lnSpc>
                <a:spcPct val="90000"/>
              </a:lnSpc>
            </a:pPr>
            <a:endParaRPr lang="en-US" sz="1900" dirty="0"/>
          </a:p>
          <a:p>
            <a:pPr eaLnBrk="1" hangingPunct="1">
              <a:lnSpc>
                <a:spcPct val="90000"/>
              </a:lnSpc>
            </a:pPr>
            <a:r>
              <a:rPr lang="en-US" sz="1900" dirty="0"/>
              <a:t>State in book – great to know for work  - not for exam</a:t>
            </a:r>
            <a:endParaRPr lang="en-US" sz="1900" b="1" dirty="0"/>
          </a:p>
        </p:txBody>
      </p:sp>
    </p:spTree>
    <p:extLst>
      <p:ext uri="{BB962C8B-B14F-4D97-AF65-F5344CB8AC3E}">
        <p14:creationId xmlns:p14="http://schemas.microsoft.com/office/powerpoint/2010/main" val="41850982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5FD7E51E-2A0C-4138-A4B9-99BA1C69E3BF}" type="slidenum">
              <a:rPr lang="en-US" smtClean="0"/>
              <a:pPr/>
              <a:t>19</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normAutofit fontScale="92500" lnSpcReduction="10000"/>
          </a:bodyPr>
          <a:lstStyle/>
          <a:p>
            <a:pPr eaLnBrk="1" hangingPunct="1"/>
            <a:r>
              <a:rPr lang="en-US" sz="1900" b="1" dirty="0"/>
              <a:t>Special Tax Assessments</a:t>
            </a:r>
            <a:endParaRPr lang="en-US" sz="1900" dirty="0"/>
          </a:p>
          <a:p>
            <a:pPr eaLnBrk="1" hangingPunct="1"/>
            <a:r>
              <a:rPr lang="en-US" sz="1900" dirty="0"/>
              <a:t>Unintentional improper worker status</a:t>
            </a:r>
          </a:p>
          <a:p>
            <a:pPr lvl="1" eaLnBrk="1" hangingPunct="1"/>
            <a:r>
              <a:rPr lang="en-US" sz="1900" dirty="0"/>
              <a:t>Filed Form 1099</a:t>
            </a:r>
          </a:p>
          <a:p>
            <a:pPr lvl="2" eaLnBrk="1" hangingPunct="1"/>
            <a:r>
              <a:rPr lang="en-US" sz="1900" dirty="0"/>
              <a:t>20% of EE’s portion of Soc Sec &amp; Medicare</a:t>
            </a:r>
          </a:p>
          <a:p>
            <a:pPr lvl="2" eaLnBrk="1" hangingPunct="1"/>
            <a:r>
              <a:rPr lang="en-US" sz="1900" dirty="0"/>
              <a:t>1.5% of FIT</a:t>
            </a:r>
          </a:p>
          <a:p>
            <a:pPr lvl="1" eaLnBrk="1" hangingPunct="1"/>
            <a:r>
              <a:rPr lang="en-US" sz="1900" dirty="0"/>
              <a:t>Did not file Form 1099</a:t>
            </a:r>
          </a:p>
          <a:p>
            <a:pPr lvl="2" eaLnBrk="1" hangingPunct="1"/>
            <a:r>
              <a:rPr lang="en-US" sz="1900" dirty="0"/>
              <a:t>40% of EE’s portion of Soc Sec &amp; Medicare</a:t>
            </a:r>
          </a:p>
          <a:p>
            <a:pPr lvl="2" eaLnBrk="1" hangingPunct="1"/>
            <a:r>
              <a:rPr lang="en-US" sz="1900" dirty="0"/>
              <a:t>3% of FIT</a:t>
            </a:r>
          </a:p>
          <a:p>
            <a:pPr lvl="2" eaLnBrk="1" hangingPunct="1"/>
            <a:endParaRPr lang="en-US" sz="1900" dirty="0"/>
          </a:p>
          <a:p>
            <a:pPr lvl="2" eaLnBrk="1" hangingPunct="1"/>
            <a:endParaRPr lang="en-US" sz="1900" dirty="0"/>
          </a:p>
          <a:p>
            <a:pPr lvl="2" eaLnBrk="1" hangingPunct="1"/>
            <a:r>
              <a:rPr lang="en-US" sz="1900" dirty="0"/>
              <a:t>Matching program – does someone only have one 1099</a:t>
            </a:r>
          </a:p>
          <a:p>
            <a:pPr lvl="2" eaLnBrk="1" hangingPunct="1"/>
            <a:r>
              <a:rPr lang="en-US" sz="1900" dirty="0"/>
              <a:t>Does an employee receive a W2 and 1099 in the same year</a:t>
            </a:r>
          </a:p>
          <a:p>
            <a:pPr lvl="2" eaLnBrk="1" hangingPunct="1"/>
            <a:r>
              <a:rPr lang="en-US" sz="1900" dirty="0"/>
              <a:t>  Example retired employee returns as an IC – NO </a:t>
            </a:r>
            <a:r>
              <a:rPr lang="en-US" sz="1900" dirty="0" err="1"/>
              <a:t>NO</a:t>
            </a:r>
            <a:r>
              <a:rPr lang="en-US" sz="1900" dirty="0"/>
              <a:t> </a:t>
            </a:r>
            <a:r>
              <a:rPr lang="en-US" sz="1900" dirty="0" err="1"/>
              <a:t>NO</a:t>
            </a:r>
            <a:endParaRPr lang="en-US" sz="1900" dirty="0"/>
          </a:p>
          <a:p>
            <a:pPr lvl="2" eaLnBrk="1" hangingPunct="1"/>
            <a:endParaRPr lang="en-US" sz="1900" dirty="0"/>
          </a:p>
          <a:p>
            <a:pPr lvl="2" eaLnBrk="1" hangingPunct="1"/>
            <a:r>
              <a:rPr lang="en-US" sz="1900" dirty="0"/>
              <a:t>If an IC is reclassified as an employee they may be eligible for retroactive benefits</a:t>
            </a:r>
          </a:p>
          <a:p>
            <a:pPr lvl="2" eaLnBrk="1" hangingPunct="1"/>
            <a:endParaRPr lang="en-US" sz="1900" dirty="0"/>
          </a:p>
          <a:p>
            <a:pPr lvl="2" eaLnBrk="1" hangingPunct="1"/>
            <a:r>
              <a:rPr lang="en-US" sz="1900" dirty="0"/>
              <a:t>Classification Settlement Program (CSP) – resolve issues early in the enforcement process – under audit</a:t>
            </a:r>
          </a:p>
          <a:p>
            <a:pPr lvl="2" eaLnBrk="1" hangingPunct="1"/>
            <a:endParaRPr lang="en-US" sz="1900" dirty="0"/>
          </a:p>
          <a:p>
            <a:pPr lvl="2" eaLnBrk="1" hangingPunct="1"/>
            <a:r>
              <a:rPr lang="en-US" sz="1900" dirty="0"/>
              <a:t>Voluntary Worker classification Settlement Program (VCSP) </a:t>
            </a:r>
          </a:p>
          <a:p>
            <a:pPr lvl="2" eaLnBrk="1" hangingPunct="1"/>
            <a:r>
              <a:rPr lang="en-US" sz="1900" dirty="0"/>
              <a:t>	</a:t>
            </a:r>
            <a:r>
              <a:rPr lang="en-US" sz="1900" b="1" dirty="0"/>
              <a:t>Eligibility :</a:t>
            </a:r>
            <a:r>
              <a:rPr lang="en-US" sz="1900" dirty="0"/>
              <a:t> consistently treated workers as </a:t>
            </a:r>
            <a:r>
              <a:rPr lang="en-US" sz="1900" dirty="0" err="1"/>
              <a:t>nonworkers</a:t>
            </a:r>
            <a:r>
              <a:rPr lang="en-US" sz="1900" dirty="0"/>
              <a:t>, filed form 1099 for all workers for previous 3 years,</a:t>
            </a:r>
          </a:p>
          <a:p>
            <a:pPr lvl="2" eaLnBrk="1" hangingPunct="1"/>
            <a:r>
              <a:rPr lang="en-US" sz="1900" dirty="0"/>
              <a:t>	   currently not under an employment audit with IRS, DOL or any other state, local or federal agency. If part an 	affiliated group clarification, no court cases pending,   no extended </a:t>
            </a:r>
            <a:r>
              <a:rPr lang="en-US" sz="1900" dirty="0" err="1"/>
              <a:t>perood</a:t>
            </a:r>
            <a:r>
              <a:rPr lang="en-US" sz="1900" dirty="0"/>
              <a:t> of limitations on assessment of employment 	taxes.</a:t>
            </a:r>
          </a:p>
          <a:p>
            <a:pPr lvl="2" eaLnBrk="1" hangingPunct="1"/>
            <a:endParaRPr lang="en-US" sz="1900" dirty="0"/>
          </a:p>
          <a:p>
            <a:pPr lvl="2" eaLnBrk="1" hangingPunct="1"/>
            <a:r>
              <a:rPr lang="en-US" sz="1900" dirty="0"/>
              <a:t>	Will pay 10% of employment tax liability, not liable for interest or penalties, no tax audit on worker classification.</a:t>
            </a:r>
          </a:p>
          <a:p>
            <a:pPr lvl="2" eaLnBrk="1" hangingPunct="1"/>
            <a:endParaRPr lang="en-US" sz="1900" dirty="0"/>
          </a:p>
          <a:p>
            <a:pPr lvl="2" eaLnBrk="1" hangingPunct="1"/>
            <a:endParaRPr lang="en-US" sz="1900" dirty="0"/>
          </a:p>
          <a:p>
            <a:pPr lvl="2" eaLnBrk="1" hangingPunct="1"/>
            <a:endParaRPr lang="en-US" sz="1900" dirty="0"/>
          </a:p>
          <a:p>
            <a:pPr lvl="2" eaLnBrk="1" hangingPunct="1"/>
            <a:endParaRPr lang="en-US" sz="1900" dirty="0"/>
          </a:p>
          <a:p>
            <a:pPr lvl="2" eaLnBrk="1" hangingPunct="1"/>
            <a:endParaRPr lang="en-US" sz="1900" dirty="0"/>
          </a:p>
          <a:p>
            <a:pPr lvl="2" eaLnBrk="1" hangingPunct="1"/>
            <a:endParaRPr lang="en-US" sz="1900" dirty="0"/>
          </a:p>
        </p:txBody>
      </p:sp>
    </p:spTree>
    <p:extLst>
      <p:ext uri="{BB962C8B-B14F-4D97-AF65-F5344CB8AC3E}">
        <p14:creationId xmlns:p14="http://schemas.microsoft.com/office/powerpoint/2010/main" val="3246328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11DB99-6AA9-4757-8A76-CDF95E05F6AF}" type="slidenum">
              <a:rPr lang="en-US" smtClean="0"/>
              <a:pPr/>
              <a:t>2</a:t>
            </a:fld>
            <a:endParaRPr lang="en-US"/>
          </a:p>
        </p:txBody>
      </p:sp>
    </p:spTree>
    <p:extLst>
      <p:ext uri="{BB962C8B-B14F-4D97-AF65-F5344CB8AC3E}">
        <p14:creationId xmlns:p14="http://schemas.microsoft.com/office/powerpoint/2010/main" val="270023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E015C9FD-B29B-46A2-B751-F8E4A8A87164}" type="slidenum">
              <a:rPr lang="en-US" smtClean="0"/>
              <a:pPr/>
              <a:t>20</a:t>
            </a:fld>
            <a:endParaRPr lang="en-US" smtClean="0"/>
          </a:p>
        </p:txBody>
      </p:sp>
      <p:sp>
        <p:nvSpPr>
          <p:cNvPr id="52227" name="Rectangle 2"/>
          <p:cNvSpPr>
            <a:spLocks noGrp="1" noRot="1" noChangeAspect="1" noChangeArrowheads="1" noTextEdit="1"/>
          </p:cNvSpPr>
          <p:nvPr>
            <p:ph type="sldImg"/>
          </p:nvPr>
        </p:nvSpPr>
        <p:spPr>
          <a:xfrm>
            <a:off x="3808413" y="400050"/>
            <a:ext cx="1812925" cy="1360488"/>
          </a:xfrm>
          <a:ln/>
        </p:spPr>
      </p:sp>
      <p:sp>
        <p:nvSpPr>
          <p:cNvPr id="52228" name="Rectangle 3"/>
          <p:cNvSpPr>
            <a:spLocks noGrp="1" noChangeArrowheads="1"/>
          </p:cNvSpPr>
          <p:nvPr>
            <p:ph type="body" idx="1"/>
          </p:nvPr>
        </p:nvSpPr>
        <p:spPr>
          <a:xfrm>
            <a:off x="731520" y="2080260"/>
            <a:ext cx="6583680" cy="7520940"/>
          </a:xfrm>
          <a:noFill/>
          <a:ln/>
        </p:spPr>
        <p:txBody>
          <a:bodyPr/>
          <a:lstStyle/>
          <a:p>
            <a:pPr eaLnBrk="1" hangingPunct="1"/>
            <a:r>
              <a:rPr lang="en-US" sz="1500" dirty="0"/>
              <a:t>Congress passed the </a:t>
            </a:r>
            <a:r>
              <a:rPr lang="en-US" sz="1500" b="1" dirty="0"/>
              <a:t>Immigration and Nationality Act of 1952</a:t>
            </a:r>
            <a:r>
              <a:rPr lang="en-US" sz="1500" dirty="0"/>
              <a:t> to provide a comprehensive system for the admission, rejection, and deportation of foreign nationals. - </a:t>
            </a:r>
            <a:r>
              <a:rPr lang="en-US" sz="1500" b="1" dirty="0"/>
              <a:t>Enforcement fell to the US Border Patrol Service and Immigration and Naturalization Service.  </a:t>
            </a:r>
            <a:r>
              <a:rPr lang="en-US" sz="1500" dirty="0"/>
              <a:t>Currently USCIS is preparing to Reissue Form I-9 later this summer with several revisions.  </a:t>
            </a:r>
            <a:endParaRPr lang="en-US" sz="1500" b="1" dirty="0"/>
          </a:p>
          <a:p>
            <a:pPr eaLnBrk="1" hangingPunct="1"/>
            <a:r>
              <a:rPr lang="en-US" sz="1500" dirty="0"/>
              <a:t>By </a:t>
            </a:r>
            <a:r>
              <a:rPr lang="en-US" sz="1500" b="1" dirty="0"/>
              <a:t>1980,</a:t>
            </a:r>
            <a:r>
              <a:rPr lang="en-US" sz="1500" dirty="0"/>
              <a:t> the Census Bureau estimated </a:t>
            </a:r>
            <a:r>
              <a:rPr lang="en-US" sz="1500" b="1" dirty="0"/>
              <a:t>3.5 million  to 6 million illegal aliens in the US  -  </a:t>
            </a:r>
            <a:r>
              <a:rPr lang="en-US" sz="1500" dirty="0"/>
              <a:t>By 1984, congress concluded the existing methods of immigration control &amp; enforcement were not effective.</a:t>
            </a:r>
          </a:p>
          <a:p>
            <a:pPr eaLnBrk="1" hangingPunct="1"/>
            <a:r>
              <a:rPr lang="en-US" sz="1500" dirty="0"/>
              <a:t>Thus – congress passed the </a:t>
            </a:r>
            <a:r>
              <a:rPr lang="en-US" sz="1500" b="1" dirty="0"/>
              <a:t>Immigration Reform and Control Act of 1986.</a:t>
            </a:r>
            <a:r>
              <a:rPr lang="en-US" sz="1500" dirty="0"/>
              <a:t>   Issuing stiff sanctions for ERs knowingly hiring illegal aliens</a:t>
            </a:r>
          </a:p>
          <a:p>
            <a:pPr eaLnBrk="1" hangingPunct="1"/>
            <a:r>
              <a:rPr lang="en-US" sz="1500" dirty="0"/>
              <a:t>Due to ease of obtaining phony documents – Congress passed the </a:t>
            </a:r>
            <a:r>
              <a:rPr lang="en-US" sz="1500" b="1" dirty="0"/>
              <a:t>Illegal Immigration Reform and Immigrant Responsibility Act of 1996</a:t>
            </a:r>
            <a:r>
              <a:rPr lang="en-US" sz="1500" dirty="0"/>
              <a:t> – verification requirements – limits documents that may be used – also established pilot programs</a:t>
            </a:r>
          </a:p>
          <a:p>
            <a:pPr eaLnBrk="1" hangingPunct="1"/>
            <a:r>
              <a:rPr lang="en-US" sz="1500" b="1" dirty="0"/>
              <a:t>2004 – Immigration and Naturalization</a:t>
            </a:r>
            <a:r>
              <a:rPr lang="en-US" sz="1500" dirty="0"/>
              <a:t> Services becomes US Citizenship and Immigration Service USCIS (www.uscis.gov)</a:t>
            </a:r>
          </a:p>
          <a:p>
            <a:pPr eaLnBrk="1" hangingPunct="1"/>
            <a:endParaRPr lang="en-US" sz="1500" dirty="0"/>
          </a:p>
          <a:p>
            <a:pPr eaLnBrk="1" hangingPunct="1"/>
            <a:endParaRPr lang="en-US" sz="800" b="1" dirty="0"/>
          </a:p>
          <a:p>
            <a:pPr eaLnBrk="1" hangingPunct="1"/>
            <a:r>
              <a:rPr lang="en-US" sz="1500" b="1" dirty="0"/>
              <a:t>Form I-9</a:t>
            </a:r>
          </a:p>
          <a:p>
            <a:pPr eaLnBrk="1" hangingPunct="1"/>
            <a:r>
              <a:rPr lang="en-US" sz="1500" dirty="0"/>
              <a:t> </a:t>
            </a:r>
            <a:r>
              <a:rPr lang="en-US" sz="1500" b="1" dirty="0"/>
              <a:t>List A</a:t>
            </a:r>
            <a:r>
              <a:rPr lang="en-US" sz="1500" dirty="0"/>
              <a:t> = documents that establish both identity and right to employment  (Passport – expired or unexpired, permanent Resident Card)</a:t>
            </a:r>
          </a:p>
          <a:p>
            <a:pPr eaLnBrk="1" hangingPunct="1"/>
            <a:r>
              <a:rPr lang="en-US" sz="1500" dirty="0"/>
              <a:t> </a:t>
            </a:r>
            <a:r>
              <a:rPr lang="en-US" sz="1500" b="1" dirty="0"/>
              <a:t>List B</a:t>
            </a:r>
            <a:r>
              <a:rPr lang="en-US" sz="1500" dirty="0"/>
              <a:t> = documents establish identification only  (Driver’s License)</a:t>
            </a:r>
          </a:p>
          <a:p>
            <a:pPr eaLnBrk="1" hangingPunct="1"/>
            <a:r>
              <a:rPr lang="en-US" sz="1500" dirty="0"/>
              <a:t> </a:t>
            </a:r>
            <a:r>
              <a:rPr lang="en-US" sz="1500" b="1" dirty="0"/>
              <a:t>List C</a:t>
            </a:r>
            <a:r>
              <a:rPr lang="en-US" sz="1500" dirty="0"/>
              <a:t> = documents establish the right to work only     (Social Security Card)</a:t>
            </a:r>
          </a:p>
          <a:p>
            <a:pPr eaLnBrk="1" hangingPunct="1"/>
            <a:r>
              <a:rPr lang="en-US" sz="1500" dirty="0"/>
              <a:t>Review oddity documents – </a:t>
            </a:r>
          </a:p>
          <a:p>
            <a:pPr eaLnBrk="1" hangingPunct="1"/>
            <a:endParaRPr lang="en-US" sz="800" b="1" dirty="0"/>
          </a:p>
          <a:p>
            <a:pPr eaLnBrk="1" hangingPunct="1"/>
            <a:r>
              <a:rPr lang="en-US" sz="1500" b="1" dirty="0"/>
              <a:t>Know </a:t>
            </a:r>
            <a:r>
              <a:rPr lang="en-US" sz="1500" dirty="0"/>
              <a:t>-  when the form must be completed  (date of hire),  provide documentation (within 3 days of hire), retention length ( 3 years from DOH or 1 year from termination – whichever is later)</a:t>
            </a:r>
          </a:p>
          <a:p>
            <a:pPr eaLnBrk="1" hangingPunct="1"/>
            <a:endParaRPr lang="en-US" sz="1500" dirty="0"/>
          </a:p>
          <a:p>
            <a:pPr eaLnBrk="1" hangingPunct="1"/>
            <a:r>
              <a:rPr lang="en-US" sz="1500" dirty="0"/>
              <a:t>If you receive a new updated form I9 you must keep the original attached.</a:t>
            </a:r>
          </a:p>
          <a:p>
            <a:pPr eaLnBrk="1" hangingPunct="1"/>
            <a:endParaRPr lang="en-US" sz="800" dirty="0"/>
          </a:p>
          <a:p>
            <a:pPr eaLnBrk="1" hangingPunct="1"/>
            <a:r>
              <a:rPr lang="en-US" sz="1500" dirty="0"/>
              <a:t>Verify all social security numbers -  How do you verify at your office? E-Verify program… Federal contractors must use E-Verify.</a:t>
            </a:r>
          </a:p>
          <a:p>
            <a:pPr eaLnBrk="1" hangingPunct="1"/>
            <a:endParaRPr lang="en-US" sz="1500" dirty="0"/>
          </a:p>
        </p:txBody>
      </p:sp>
    </p:spTree>
    <p:extLst>
      <p:ext uri="{BB962C8B-B14F-4D97-AF65-F5344CB8AC3E}">
        <p14:creationId xmlns:p14="http://schemas.microsoft.com/office/powerpoint/2010/main" val="29126668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 Verify Self Check</a:t>
            </a:r>
            <a:r>
              <a:rPr lang="en-US" baseline="0" dirty="0" smtClean="0"/>
              <a:t> Now available.  USCIS has a new E Verify Self Check option on their website that allows workers to check their own employment eligibility status.  Available in English and Spanish</a:t>
            </a:r>
            <a:endParaRPr lang="en-US" dirty="0"/>
          </a:p>
        </p:txBody>
      </p:sp>
      <p:sp>
        <p:nvSpPr>
          <p:cNvPr id="4" name="Slide Number Placeholder 3"/>
          <p:cNvSpPr>
            <a:spLocks noGrp="1"/>
          </p:cNvSpPr>
          <p:nvPr>
            <p:ph type="sldNum" sz="quarter" idx="10"/>
          </p:nvPr>
        </p:nvSpPr>
        <p:spPr/>
        <p:txBody>
          <a:bodyPr/>
          <a:lstStyle/>
          <a:p>
            <a:fld id="{3911DB99-6AA9-4757-8A76-CDF95E05F6AF}" type="slidenum">
              <a:rPr lang="en-US" smtClean="0"/>
              <a:pPr/>
              <a:t>21</a:t>
            </a:fld>
            <a:endParaRPr lang="en-US"/>
          </a:p>
        </p:txBody>
      </p:sp>
    </p:spTree>
    <p:extLst>
      <p:ext uri="{BB962C8B-B14F-4D97-AF65-F5344CB8AC3E}">
        <p14:creationId xmlns:p14="http://schemas.microsoft.com/office/powerpoint/2010/main" val="15161510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DB99-6AA9-4757-8A76-CDF95E05F6AF}" type="slidenum">
              <a:rPr lang="en-US" smtClean="0"/>
              <a:pPr/>
              <a:t>22</a:t>
            </a:fld>
            <a:endParaRPr lang="en-US"/>
          </a:p>
        </p:txBody>
      </p:sp>
    </p:spTree>
    <p:extLst>
      <p:ext uri="{BB962C8B-B14F-4D97-AF65-F5344CB8AC3E}">
        <p14:creationId xmlns:p14="http://schemas.microsoft.com/office/powerpoint/2010/main" val="20980149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7A44FE75-883C-4075-A485-E356D7997021}" type="slidenum">
              <a:rPr lang="en-US" smtClean="0"/>
              <a:pPr/>
              <a:t>23</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sz="1700" dirty="0"/>
              <a:t>Personal Responsibility and Work Opportunity Reconciliation Act of 1996 expanded by the Claims Resolution Act of 2010</a:t>
            </a:r>
          </a:p>
          <a:p>
            <a:pPr eaLnBrk="1" hangingPunct="1"/>
            <a:endParaRPr lang="en-US" sz="1700" dirty="0"/>
          </a:p>
          <a:p>
            <a:pPr marL="298780" indent="-298780">
              <a:buFont typeface="Arial" pitchFamily="34" charset="0"/>
              <a:buChar char="•"/>
            </a:pPr>
            <a:r>
              <a:rPr lang="en-US" sz="1700" dirty="0"/>
              <a:t>Newly hired or break of 60 days in employment.  </a:t>
            </a:r>
          </a:p>
          <a:p>
            <a:pPr eaLnBrk="1" hangingPunct="1"/>
            <a:endParaRPr lang="en-US" sz="1700" dirty="0"/>
          </a:p>
          <a:p>
            <a:pPr eaLnBrk="1" hangingPunct="1"/>
            <a:r>
              <a:rPr lang="en-US" sz="1700" dirty="0"/>
              <a:t>Requires all ERs to complete new hire reporting</a:t>
            </a:r>
          </a:p>
          <a:p>
            <a:pPr eaLnBrk="1" hangingPunct="1"/>
            <a:r>
              <a:rPr lang="en-US" sz="1700" dirty="0"/>
              <a:t>   Provide – employee’s name, address and SS# first day of work. </a:t>
            </a:r>
          </a:p>
          <a:p>
            <a:pPr eaLnBrk="1" hangingPunct="1"/>
            <a:r>
              <a:rPr lang="en-US" sz="1700" dirty="0"/>
              <a:t>    employers name, address, phone number and FEIN.</a:t>
            </a:r>
          </a:p>
          <a:p>
            <a:pPr eaLnBrk="1" hangingPunct="1"/>
            <a:endParaRPr lang="en-US" sz="1700" dirty="0"/>
          </a:p>
          <a:p>
            <a:pPr eaLnBrk="1" hangingPunct="1"/>
            <a:r>
              <a:rPr lang="en-US" sz="1700" dirty="0"/>
              <a:t>Must report within 20 calendar days of hire</a:t>
            </a:r>
          </a:p>
          <a:p>
            <a:pPr eaLnBrk="1" hangingPunct="1"/>
            <a:r>
              <a:rPr lang="en-US" sz="1700" dirty="0"/>
              <a:t>Submit new hires 2 x a month – 12 to 16 days apart if electronically. </a:t>
            </a:r>
          </a:p>
          <a:p>
            <a:pPr eaLnBrk="1" hangingPunct="1"/>
            <a:endParaRPr lang="en-US" sz="1700" dirty="0"/>
          </a:p>
          <a:p>
            <a:pPr eaLnBrk="1" hangingPunct="1"/>
            <a:r>
              <a:rPr lang="en-US" sz="1700" dirty="0"/>
              <a:t>States enforce penalties even though new hire reporting is a federal requirement</a:t>
            </a:r>
          </a:p>
          <a:p>
            <a:pPr eaLnBrk="1" hangingPunct="1"/>
            <a:r>
              <a:rPr lang="en-US" sz="1700" dirty="0"/>
              <a:t>	States can file a civil lawsuit with a $500 maximum if failure to comply is the result of a conspiracy between the employer and the employee.  </a:t>
            </a:r>
          </a:p>
          <a:p>
            <a:pPr eaLnBrk="1" hangingPunct="1"/>
            <a:endParaRPr lang="en-US" sz="1700" dirty="0"/>
          </a:p>
        </p:txBody>
      </p:sp>
    </p:spTree>
    <p:extLst>
      <p:ext uri="{BB962C8B-B14F-4D97-AF65-F5344CB8AC3E}">
        <p14:creationId xmlns:p14="http://schemas.microsoft.com/office/powerpoint/2010/main" val="22963820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FC58F44B-8302-4893-967B-A4860068BF55}" type="slidenum">
              <a:rPr lang="en-US" smtClean="0"/>
              <a:pPr/>
              <a:t>24</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0251116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7E8FC5E4-0012-44BF-A156-BAD8A2B6FDED}" type="slidenum">
              <a:rPr lang="en-US" smtClean="0"/>
              <a:pPr/>
              <a:t>25</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sz="1700" b="1" dirty="0">
                <a:solidFill>
                  <a:srgbClr val="000066"/>
                </a:solidFill>
              </a:rPr>
              <a:t>Next Week – </a:t>
            </a:r>
          </a:p>
          <a:p>
            <a:pPr eaLnBrk="1" hangingPunct="1"/>
            <a:endParaRPr lang="en-US" sz="1700" b="1" dirty="0">
              <a:solidFill>
                <a:srgbClr val="000066"/>
              </a:solidFill>
            </a:endParaRPr>
          </a:p>
          <a:p>
            <a:pPr eaLnBrk="1" hangingPunct="1"/>
            <a:r>
              <a:rPr lang="en-US" sz="1700" b="1" dirty="0">
                <a:solidFill>
                  <a:srgbClr val="000066"/>
                </a:solidFill>
              </a:rPr>
              <a:t>Read Section 2 – Federal and State Wage and Hour Laws</a:t>
            </a:r>
          </a:p>
          <a:p>
            <a:pPr eaLnBrk="1" hangingPunct="1"/>
            <a:endParaRPr lang="en-US" sz="1700" b="1" dirty="0">
              <a:solidFill>
                <a:srgbClr val="000066"/>
              </a:solidFill>
            </a:endParaRPr>
          </a:p>
          <a:p>
            <a:pPr eaLnBrk="1" hangingPunct="1"/>
            <a:endParaRPr lang="en-US" sz="1700" b="1" dirty="0">
              <a:solidFill>
                <a:srgbClr val="000066"/>
              </a:solidFill>
            </a:endParaRPr>
          </a:p>
          <a:p>
            <a:pPr eaLnBrk="1" hangingPunct="1"/>
            <a:endParaRPr lang="en-US" sz="1700" b="1" dirty="0">
              <a:solidFill>
                <a:srgbClr val="000066"/>
              </a:solidFill>
            </a:endParaRPr>
          </a:p>
        </p:txBody>
      </p:sp>
    </p:spTree>
    <p:extLst>
      <p:ext uri="{BB962C8B-B14F-4D97-AF65-F5344CB8AC3E}">
        <p14:creationId xmlns:p14="http://schemas.microsoft.com/office/powerpoint/2010/main" val="106621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11DB99-6AA9-4757-8A76-CDF95E05F6AF}" type="slidenum">
              <a:rPr lang="en-US" smtClean="0"/>
              <a:pPr/>
              <a:t>3</a:t>
            </a:fld>
            <a:endParaRPr lang="en-US"/>
          </a:p>
        </p:txBody>
      </p:sp>
    </p:spTree>
    <p:extLst>
      <p:ext uri="{BB962C8B-B14F-4D97-AF65-F5344CB8AC3E}">
        <p14:creationId xmlns:p14="http://schemas.microsoft.com/office/powerpoint/2010/main" val="2882661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11DB99-6AA9-4757-8A76-CDF95E05F6AF}" type="slidenum">
              <a:rPr lang="en-US" smtClean="0"/>
              <a:pPr/>
              <a:t>4</a:t>
            </a:fld>
            <a:endParaRPr lang="en-US"/>
          </a:p>
        </p:txBody>
      </p:sp>
    </p:spTree>
    <p:extLst>
      <p:ext uri="{BB962C8B-B14F-4D97-AF65-F5344CB8AC3E}">
        <p14:creationId xmlns:p14="http://schemas.microsoft.com/office/powerpoint/2010/main" val="3624958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p>
          <a:p>
            <a:pPr defTabSz="956097">
              <a:defRPr/>
            </a:pPr>
            <a:r>
              <a:rPr lang="en-US" sz="1300" dirty="0"/>
              <a:t> exam questions should be answered based on Federal laws and regulations in effect as of </a:t>
            </a:r>
            <a:r>
              <a:rPr lang="en-US" sz="1300" b="1" dirty="0"/>
              <a:t>1/1/2014</a:t>
            </a:r>
            <a:r>
              <a:rPr lang="en-US" sz="1300" dirty="0"/>
              <a:t>.**</a:t>
            </a:r>
          </a:p>
          <a:p>
            <a:endParaRPr lang="en-US" dirty="0"/>
          </a:p>
        </p:txBody>
      </p:sp>
      <p:sp>
        <p:nvSpPr>
          <p:cNvPr id="4" name="Slide Number Placeholder 3"/>
          <p:cNvSpPr>
            <a:spLocks noGrp="1"/>
          </p:cNvSpPr>
          <p:nvPr>
            <p:ph type="sldNum" sz="quarter" idx="10"/>
          </p:nvPr>
        </p:nvSpPr>
        <p:spPr/>
        <p:txBody>
          <a:bodyPr/>
          <a:lstStyle/>
          <a:p>
            <a:fld id="{3911DB99-6AA9-4757-8A76-CDF95E05F6AF}" type="slidenum">
              <a:rPr lang="en-US" smtClean="0"/>
              <a:pPr/>
              <a:t>5</a:t>
            </a:fld>
            <a:endParaRPr lang="en-US"/>
          </a:p>
        </p:txBody>
      </p:sp>
    </p:spTree>
    <p:extLst>
      <p:ext uri="{BB962C8B-B14F-4D97-AF65-F5344CB8AC3E}">
        <p14:creationId xmlns:p14="http://schemas.microsoft.com/office/powerpoint/2010/main" val="471229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3F27F99C-F244-4992-950D-5D00EA5A7225}" type="slidenum">
              <a:rPr lang="en-US" smtClean="0"/>
              <a:pPr/>
              <a:t>6</a:t>
            </a:fld>
            <a:endParaRPr lang="en-US" smtClean="0"/>
          </a:p>
        </p:txBody>
      </p:sp>
      <p:sp>
        <p:nvSpPr>
          <p:cNvPr id="36867" name="Rectangle 2"/>
          <p:cNvSpPr>
            <a:spLocks noGrp="1" noRot="1" noChangeAspect="1" noChangeArrowheads="1" noTextEdit="1"/>
          </p:cNvSpPr>
          <p:nvPr>
            <p:ph type="sldImg"/>
          </p:nvPr>
        </p:nvSpPr>
        <p:spPr>
          <a:xfrm>
            <a:off x="2100263" y="719138"/>
            <a:ext cx="3521075" cy="2641600"/>
          </a:xfrm>
          <a:ln/>
        </p:spPr>
      </p:sp>
      <p:sp>
        <p:nvSpPr>
          <p:cNvPr id="36868" name="Rectangle 3"/>
          <p:cNvSpPr>
            <a:spLocks noGrp="1" noChangeArrowheads="1"/>
          </p:cNvSpPr>
          <p:nvPr>
            <p:ph type="body" idx="1"/>
          </p:nvPr>
        </p:nvSpPr>
        <p:spPr>
          <a:xfrm>
            <a:off x="568960" y="3760470"/>
            <a:ext cx="6502400" cy="5760720"/>
          </a:xfrm>
          <a:noFill/>
          <a:ln/>
        </p:spPr>
        <p:txBody>
          <a:bodyPr>
            <a:normAutofit fontScale="62500" lnSpcReduction="20000"/>
          </a:bodyPr>
          <a:lstStyle/>
          <a:p>
            <a:pPr eaLnBrk="1" hangingPunct="1">
              <a:lnSpc>
                <a:spcPct val="150000"/>
              </a:lnSpc>
              <a:buFontTx/>
              <a:buChar char="•"/>
            </a:pPr>
            <a:r>
              <a:rPr lang="en-US" sz="1700" b="1" dirty="0">
                <a:solidFill>
                  <a:srgbClr val="009900"/>
                </a:solidFill>
              </a:rPr>
              <a:t>Calculations</a:t>
            </a:r>
            <a:r>
              <a:rPr lang="en-US" sz="1700" dirty="0">
                <a:solidFill>
                  <a:srgbClr val="009900"/>
                </a:solidFill>
              </a:rPr>
              <a:t> – </a:t>
            </a:r>
            <a:r>
              <a:rPr lang="en-US" sz="1700" b="1" dirty="0">
                <a:solidFill>
                  <a:srgbClr val="009900"/>
                </a:solidFill>
              </a:rPr>
              <a:t>BIG part to either exam</a:t>
            </a:r>
            <a:r>
              <a:rPr lang="en-US" sz="1700" dirty="0"/>
              <a:t> – FPC 35%, CPP 30%.   FPC is concepts of deductions, benefits, EIC – no </a:t>
            </a:r>
            <a:r>
              <a:rPr lang="en-US" sz="1700" dirty="0" err="1"/>
              <a:t>calcs</a:t>
            </a:r>
            <a:r>
              <a:rPr lang="en-US" sz="1700" dirty="0"/>
              <a:t> : CPP has those </a:t>
            </a:r>
            <a:r>
              <a:rPr lang="en-US" sz="1700" dirty="0" err="1"/>
              <a:t>calcs</a:t>
            </a:r>
            <a:r>
              <a:rPr lang="en-US" sz="1700" dirty="0"/>
              <a:t>.  Both have </a:t>
            </a:r>
            <a:r>
              <a:rPr lang="en-US" sz="1700" dirty="0" err="1"/>
              <a:t>calcs</a:t>
            </a:r>
            <a:r>
              <a:rPr lang="en-US" sz="1700" dirty="0"/>
              <a:t> of earnings, gross ups, EE taxes, Gross to net </a:t>
            </a:r>
          </a:p>
          <a:p>
            <a:pPr eaLnBrk="1" hangingPunct="1">
              <a:lnSpc>
                <a:spcPct val="150000"/>
              </a:lnSpc>
              <a:buFontTx/>
              <a:buChar char="•"/>
            </a:pPr>
            <a:r>
              <a:rPr lang="en-US" sz="1700" dirty="0">
                <a:solidFill>
                  <a:srgbClr val="660066"/>
                </a:solidFill>
              </a:rPr>
              <a:t>Only CPP has questions on regulatory requirements, systems, &amp; Mgmt</a:t>
            </a:r>
          </a:p>
          <a:p>
            <a:pPr eaLnBrk="1" hangingPunct="1">
              <a:lnSpc>
                <a:spcPct val="150000"/>
              </a:lnSpc>
              <a:buFontTx/>
              <a:buChar char="•"/>
            </a:pPr>
            <a:r>
              <a:rPr lang="en-US" sz="1700" dirty="0"/>
              <a:t>Both have questions on taxation issues and accounting</a:t>
            </a:r>
          </a:p>
          <a:p>
            <a:pPr eaLnBrk="1" hangingPunct="1">
              <a:lnSpc>
                <a:spcPct val="150000"/>
              </a:lnSpc>
              <a:buFontTx/>
              <a:buChar char="•"/>
            </a:pPr>
            <a:r>
              <a:rPr lang="en-US" sz="1700" b="1" dirty="0">
                <a:solidFill>
                  <a:srgbClr val="009900"/>
                </a:solidFill>
              </a:rPr>
              <a:t>FPC </a:t>
            </a:r>
            <a:r>
              <a:rPr lang="en-US" sz="1700" b="1" dirty="0">
                <a:solidFill>
                  <a:srgbClr val="660066"/>
                </a:solidFill>
              </a:rPr>
              <a:t>is all about </a:t>
            </a:r>
            <a:r>
              <a:rPr lang="en-US" sz="1700" b="1" dirty="0">
                <a:solidFill>
                  <a:srgbClr val="009900"/>
                </a:solidFill>
              </a:rPr>
              <a:t>concepts and fundamentals of areas on exam</a:t>
            </a:r>
          </a:p>
          <a:p>
            <a:pPr eaLnBrk="1" hangingPunct="1">
              <a:lnSpc>
                <a:spcPct val="150000"/>
              </a:lnSpc>
              <a:buFontTx/>
              <a:buChar char="•"/>
            </a:pPr>
            <a:r>
              <a:rPr lang="en-US" sz="1700" b="1" dirty="0">
                <a:solidFill>
                  <a:srgbClr val="009900"/>
                </a:solidFill>
              </a:rPr>
              <a:t>CPP</a:t>
            </a:r>
            <a:r>
              <a:rPr lang="en-US" sz="1700" b="1" dirty="0"/>
              <a:t> is all about a </a:t>
            </a:r>
            <a:r>
              <a:rPr lang="en-US" sz="1700" b="1" dirty="0">
                <a:solidFill>
                  <a:srgbClr val="009900"/>
                </a:solidFill>
              </a:rPr>
              <a:t>deeper understanding and knowledge</a:t>
            </a:r>
          </a:p>
          <a:p>
            <a:pPr eaLnBrk="1" hangingPunct="1">
              <a:lnSpc>
                <a:spcPct val="150000"/>
              </a:lnSpc>
              <a:buFontTx/>
              <a:buChar char="•"/>
            </a:pPr>
            <a:r>
              <a:rPr lang="en-US" sz="1700" b="1" dirty="0">
                <a:solidFill>
                  <a:srgbClr val="009900"/>
                </a:solidFill>
              </a:rPr>
              <a:t>CPP-</a:t>
            </a:r>
          </a:p>
          <a:p>
            <a:pPr lvl="1" eaLnBrk="1" hangingPunct="1">
              <a:lnSpc>
                <a:spcPct val="150000"/>
              </a:lnSpc>
              <a:buFontTx/>
              <a:buChar char="•"/>
            </a:pPr>
            <a:r>
              <a:rPr lang="en-US" sz="1700" b="1" dirty="0">
                <a:solidFill>
                  <a:srgbClr val="009900"/>
                </a:solidFill>
              </a:rPr>
              <a:t> Core Payroll Concepts 27.5% includes worker status, FLSA, Employment Taxes, Employee Benefits, Forms, Professional Responsibility, Methods of timing Pay and Customer Service</a:t>
            </a:r>
          </a:p>
          <a:p>
            <a:pPr lvl="1" eaLnBrk="1" hangingPunct="1">
              <a:lnSpc>
                <a:spcPct val="150000"/>
              </a:lnSpc>
              <a:buFontTx/>
              <a:buChar char="•"/>
            </a:pPr>
            <a:r>
              <a:rPr lang="en-US" sz="1700" b="1" dirty="0">
                <a:solidFill>
                  <a:srgbClr val="009900"/>
                </a:solidFill>
              </a:rPr>
              <a:t>Compliance – 23% includes Escheatment, regulatory, reporting, record retention and penalties</a:t>
            </a:r>
          </a:p>
          <a:p>
            <a:pPr lvl="1" eaLnBrk="1" hangingPunct="1">
              <a:lnSpc>
                <a:spcPct val="150000"/>
              </a:lnSpc>
              <a:buFontTx/>
              <a:buChar char="•"/>
            </a:pPr>
            <a:r>
              <a:rPr lang="en-US" sz="1700" b="1" dirty="0">
                <a:solidFill>
                  <a:srgbClr val="009900"/>
                </a:solidFill>
              </a:rPr>
              <a:t>Principle of Paycheck Calculations 20% - Compensation/benefits, Involuntary deductions, voluntary deductions (pre and post tax), employer taxes and contributions and “Net” disposable, Take Home Pay’</a:t>
            </a:r>
          </a:p>
          <a:p>
            <a:pPr lvl="1" eaLnBrk="1" hangingPunct="1">
              <a:lnSpc>
                <a:spcPct val="150000"/>
              </a:lnSpc>
              <a:buFontTx/>
              <a:buChar char="•"/>
            </a:pPr>
            <a:r>
              <a:rPr lang="en-US" sz="1700" b="1" dirty="0">
                <a:solidFill>
                  <a:srgbClr val="009900"/>
                </a:solidFill>
              </a:rPr>
              <a:t>Accounting - 6% includes Accounting principles, general ledger account classification, payroll journal entry, account reconciliation</a:t>
            </a:r>
          </a:p>
          <a:p>
            <a:pPr lvl="1" eaLnBrk="1" hangingPunct="1">
              <a:lnSpc>
                <a:spcPct val="150000"/>
              </a:lnSpc>
              <a:buFontTx/>
              <a:buChar char="•"/>
            </a:pPr>
            <a:r>
              <a:rPr lang="en-US" sz="1700" b="1" dirty="0">
                <a:solidFill>
                  <a:srgbClr val="009900"/>
                </a:solidFill>
              </a:rPr>
              <a:t> Management and Administration – 15% includes  policies &amp; procedures, auditing, staffing, employee development &amp; core competencies, management skills &amp; practices and communication</a:t>
            </a:r>
          </a:p>
          <a:p>
            <a:pPr eaLnBrk="1" hangingPunct="1">
              <a:lnSpc>
                <a:spcPct val="150000"/>
              </a:lnSpc>
              <a:buFontTx/>
              <a:buChar char="•"/>
            </a:pPr>
            <a:r>
              <a:rPr lang="en-US" sz="1700" b="1" dirty="0">
                <a:solidFill>
                  <a:srgbClr val="009900"/>
                </a:solidFill>
              </a:rPr>
              <a:t>FPC-</a:t>
            </a:r>
          </a:p>
          <a:p>
            <a:pPr lvl="1" eaLnBrk="1" hangingPunct="1">
              <a:lnSpc>
                <a:spcPct val="150000"/>
              </a:lnSpc>
              <a:buFontTx/>
              <a:buChar char="•"/>
            </a:pPr>
            <a:r>
              <a:rPr lang="en-US" sz="1700" b="1" dirty="0">
                <a:solidFill>
                  <a:srgbClr val="009900"/>
                </a:solidFill>
              </a:rPr>
              <a:t>Core Payroll Concepts – 40% includes worker status, FLSA, employment taxes, benefits, forms, professional responsibility, methods and timing of pay and customer service</a:t>
            </a:r>
          </a:p>
          <a:p>
            <a:pPr lvl="1" eaLnBrk="1" hangingPunct="1">
              <a:lnSpc>
                <a:spcPct val="150000"/>
              </a:lnSpc>
              <a:buFontTx/>
              <a:buChar char="•"/>
            </a:pPr>
            <a:r>
              <a:rPr lang="en-US" sz="1700" b="1" dirty="0">
                <a:solidFill>
                  <a:srgbClr val="009900"/>
                </a:solidFill>
              </a:rPr>
              <a:t>Compliance – 22% includes escheatment, regulatory, reporting, and record retention</a:t>
            </a:r>
          </a:p>
          <a:p>
            <a:pPr lvl="1" eaLnBrk="1" hangingPunct="1">
              <a:lnSpc>
                <a:spcPct val="150000"/>
              </a:lnSpc>
              <a:buFontTx/>
              <a:buChar char="•"/>
            </a:pPr>
            <a:r>
              <a:rPr lang="en-US" sz="1700" b="1" dirty="0">
                <a:solidFill>
                  <a:srgbClr val="009900"/>
                </a:solidFill>
              </a:rPr>
              <a:t>Principles of Paycheck Calculations -20% includes compensation/benefits, involuntary deductions, voluntary deductions (pre and post tax), employer taxes and contributions and Net, Disposable and Take Home Pay</a:t>
            </a:r>
          </a:p>
          <a:p>
            <a:pPr lvl="1" eaLnBrk="1" hangingPunct="1">
              <a:lnSpc>
                <a:spcPct val="150000"/>
              </a:lnSpc>
              <a:buFontTx/>
              <a:buChar char="•"/>
            </a:pPr>
            <a:r>
              <a:rPr lang="en-US" sz="1700" b="1" dirty="0">
                <a:solidFill>
                  <a:srgbClr val="009900"/>
                </a:solidFill>
              </a:rPr>
              <a:t>Payroll Process and systems – 12% includes maintain master file components, concepts and functionalities and auditing.</a:t>
            </a:r>
          </a:p>
          <a:p>
            <a:pPr lvl="1" eaLnBrk="1" hangingPunct="1">
              <a:lnSpc>
                <a:spcPct val="150000"/>
              </a:lnSpc>
              <a:buFontTx/>
              <a:buChar char="•"/>
            </a:pPr>
            <a:r>
              <a:rPr lang="en-US" sz="1700" b="1" dirty="0">
                <a:solidFill>
                  <a:srgbClr val="009900"/>
                </a:solidFill>
              </a:rPr>
              <a:t>Accounting -6% includes accounting principles, general ledger account balance and payroll journal entry</a:t>
            </a:r>
          </a:p>
          <a:p>
            <a:pPr lvl="1" eaLnBrk="1" hangingPunct="1">
              <a:lnSpc>
                <a:spcPct val="150000"/>
              </a:lnSpc>
              <a:buFontTx/>
              <a:buChar char="•"/>
            </a:pPr>
            <a:endParaRPr lang="en-US" sz="1700" b="1" dirty="0">
              <a:solidFill>
                <a:srgbClr val="009900"/>
              </a:solidFill>
            </a:endParaRPr>
          </a:p>
        </p:txBody>
      </p:sp>
    </p:spTree>
    <p:extLst>
      <p:ext uri="{BB962C8B-B14F-4D97-AF65-F5344CB8AC3E}">
        <p14:creationId xmlns:p14="http://schemas.microsoft.com/office/powerpoint/2010/main" val="1081734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3DEE0DC8-917B-4FB4-80AD-0669F2C07719}" type="slidenum">
              <a:rPr lang="en-US" smtClean="0"/>
              <a:pPr/>
              <a:t>7</a:t>
            </a:fld>
            <a:endParaRPr lang="en-US" smtClean="0"/>
          </a:p>
        </p:txBody>
      </p:sp>
      <p:sp>
        <p:nvSpPr>
          <p:cNvPr id="37891" name="Rectangle 2"/>
          <p:cNvSpPr>
            <a:spLocks noGrp="1" noRot="1" noChangeAspect="1" noChangeArrowheads="1" noTextEdit="1"/>
          </p:cNvSpPr>
          <p:nvPr>
            <p:ph type="sldImg"/>
          </p:nvPr>
        </p:nvSpPr>
        <p:spPr>
          <a:xfrm>
            <a:off x="2058988" y="719138"/>
            <a:ext cx="3522662" cy="2641600"/>
          </a:xfrm>
          <a:ln/>
        </p:spPr>
      </p:sp>
      <p:sp>
        <p:nvSpPr>
          <p:cNvPr id="37892" name="Rectangle 3"/>
          <p:cNvSpPr>
            <a:spLocks noGrp="1" noChangeArrowheads="1"/>
          </p:cNvSpPr>
          <p:nvPr>
            <p:ph type="body" idx="1"/>
          </p:nvPr>
        </p:nvSpPr>
        <p:spPr>
          <a:xfrm>
            <a:off x="731521" y="3680460"/>
            <a:ext cx="5852160" cy="5200650"/>
          </a:xfrm>
          <a:noFill/>
          <a:ln/>
        </p:spPr>
        <p:txBody>
          <a:bodyPr/>
          <a:lstStyle/>
          <a:p>
            <a:pPr eaLnBrk="1" hangingPunct="1">
              <a:lnSpc>
                <a:spcPct val="150000"/>
              </a:lnSpc>
            </a:pPr>
            <a:endParaRPr lang="en-US" sz="1700" dirty="0"/>
          </a:p>
        </p:txBody>
      </p:sp>
    </p:spTree>
    <p:extLst>
      <p:ext uri="{BB962C8B-B14F-4D97-AF65-F5344CB8AC3E}">
        <p14:creationId xmlns:p14="http://schemas.microsoft.com/office/powerpoint/2010/main" val="1595390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DE52CDBA-0CCE-45E9-9D73-FF46C28F524A}" type="slidenum">
              <a:rPr lang="en-US" smtClean="0"/>
              <a:pPr/>
              <a:t>8</a:t>
            </a:fld>
            <a:endParaRPr lang="en-US" smtClean="0"/>
          </a:p>
        </p:txBody>
      </p:sp>
      <p:sp>
        <p:nvSpPr>
          <p:cNvPr id="39939" name="Rectangle 2"/>
          <p:cNvSpPr>
            <a:spLocks noGrp="1" noRot="1" noChangeAspect="1" noChangeArrowheads="1" noTextEdit="1"/>
          </p:cNvSpPr>
          <p:nvPr>
            <p:ph type="sldImg"/>
          </p:nvPr>
        </p:nvSpPr>
        <p:spPr>
          <a:xfrm>
            <a:off x="2424113" y="719138"/>
            <a:ext cx="3200400" cy="2400300"/>
          </a:xfrm>
          <a:ln/>
        </p:spPr>
      </p:sp>
      <p:sp>
        <p:nvSpPr>
          <p:cNvPr id="39940" name="Rectangle 3"/>
          <p:cNvSpPr>
            <a:spLocks noGrp="1" noChangeArrowheads="1"/>
          </p:cNvSpPr>
          <p:nvPr>
            <p:ph type="body" idx="1"/>
          </p:nvPr>
        </p:nvSpPr>
        <p:spPr>
          <a:xfrm>
            <a:off x="731520" y="3200400"/>
            <a:ext cx="6339840" cy="6080760"/>
          </a:xfrm>
          <a:noFill/>
          <a:ln/>
        </p:spPr>
        <p:txBody>
          <a:bodyPr/>
          <a:lstStyle/>
          <a:p>
            <a:pPr eaLnBrk="1" hangingPunct="1">
              <a:lnSpc>
                <a:spcPct val="150000"/>
              </a:lnSpc>
            </a:pPr>
            <a:r>
              <a:rPr lang="en-US" sz="1700" dirty="0">
                <a:solidFill>
                  <a:srgbClr val="660066"/>
                </a:solidFill>
              </a:rPr>
              <a:t>Each exam is valid for full calendar years – </a:t>
            </a:r>
            <a:r>
              <a:rPr lang="en-US" sz="1700" b="1" dirty="0">
                <a:solidFill>
                  <a:srgbClr val="009900"/>
                </a:solidFill>
              </a:rPr>
              <a:t>CPP -  5;  FPC - 3</a:t>
            </a:r>
            <a:r>
              <a:rPr lang="en-US" sz="1700" dirty="0">
                <a:solidFill>
                  <a:srgbClr val="009900"/>
                </a:solidFill>
              </a:rPr>
              <a:t> </a:t>
            </a:r>
          </a:p>
          <a:p>
            <a:pPr eaLnBrk="1" hangingPunct="1">
              <a:lnSpc>
                <a:spcPct val="150000"/>
              </a:lnSpc>
              <a:buFontTx/>
              <a:buChar char="•"/>
            </a:pPr>
            <a:r>
              <a:rPr lang="en-US" sz="1700" b="1" dirty="0">
                <a:solidFill>
                  <a:srgbClr val="009900"/>
                </a:solidFill>
              </a:rPr>
              <a:t>APA National</a:t>
            </a:r>
            <a:r>
              <a:rPr lang="en-US" sz="1700" b="1" dirty="0"/>
              <a:t> </a:t>
            </a:r>
            <a:r>
              <a:rPr lang="en-US" sz="1700" b="1" dirty="0">
                <a:solidFill>
                  <a:srgbClr val="009900"/>
                </a:solidFill>
              </a:rPr>
              <a:t>Congress</a:t>
            </a:r>
            <a:r>
              <a:rPr lang="en-US" sz="1700" dirty="0"/>
              <a:t> – this year is in Orlando FLA, </a:t>
            </a:r>
          </a:p>
          <a:p>
            <a:pPr eaLnBrk="1" hangingPunct="1">
              <a:lnSpc>
                <a:spcPct val="150000"/>
              </a:lnSpc>
              <a:buFontTx/>
              <a:buChar char="•"/>
            </a:pPr>
            <a:r>
              <a:rPr lang="en-US" sz="1700" dirty="0"/>
              <a:t>Michigan Statewide  – WMAPA is co-host for the Michigan Statewide every October – this year we will be in Detroit </a:t>
            </a:r>
          </a:p>
          <a:p>
            <a:pPr eaLnBrk="1" hangingPunct="1">
              <a:lnSpc>
                <a:spcPct val="150000"/>
              </a:lnSpc>
            </a:pPr>
            <a:endParaRPr lang="en-US" sz="1700" dirty="0">
              <a:solidFill>
                <a:srgbClr val="660066"/>
              </a:solidFill>
            </a:endParaRPr>
          </a:p>
          <a:p>
            <a:pPr eaLnBrk="1" hangingPunct="1">
              <a:lnSpc>
                <a:spcPct val="150000"/>
              </a:lnSpc>
            </a:pPr>
            <a:r>
              <a:rPr lang="en-US" sz="1700" dirty="0">
                <a:solidFill>
                  <a:srgbClr val="660066"/>
                </a:solidFill>
              </a:rPr>
              <a:t>If attending a study group to get credits – you can only </a:t>
            </a:r>
            <a:r>
              <a:rPr lang="en-US" sz="1700" b="1" dirty="0">
                <a:solidFill>
                  <a:srgbClr val="009900"/>
                </a:solidFill>
              </a:rPr>
              <a:t>get credits once a testing year.</a:t>
            </a:r>
          </a:p>
          <a:p>
            <a:pPr eaLnBrk="1" hangingPunct="1"/>
            <a:r>
              <a:rPr lang="en-US" dirty="0" smtClean="0"/>
              <a:t>			</a:t>
            </a:r>
          </a:p>
        </p:txBody>
      </p:sp>
    </p:spTree>
    <p:extLst>
      <p:ext uri="{BB962C8B-B14F-4D97-AF65-F5344CB8AC3E}">
        <p14:creationId xmlns:p14="http://schemas.microsoft.com/office/powerpoint/2010/main" val="3349724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CB102B4C-919F-48DD-9A5F-063EFAF32416}" type="slidenum">
              <a:rPr lang="en-US" smtClean="0"/>
              <a:pPr/>
              <a:t>9</a:t>
            </a:fld>
            <a:endParaRPr lang="en-US" smtClean="0"/>
          </a:p>
        </p:txBody>
      </p:sp>
      <p:sp>
        <p:nvSpPr>
          <p:cNvPr id="40963" name="Rectangle 2"/>
          <p:cNvSpPr>
            <a:spLocks noGrp="1" noRot="1" noChangeAspect="1" noChangeArrowheads="1" noTextEdit="1"/>
          </p:cNvSpPr>
          <p:nvPr>
            <p:ph type="sldImg"/>
          </p:nvPr>
        </p:nvSpPr>
        <p:spPr>
          <a:xfrm>
            <a:off x="2208213" y="719138"/>
            <a:ext cx="3629025" cy="2720975"/>
          </a:xfrm>
          <a:ln/>
        </p:spPr>
      </p:sp>
      <p:sp>
        <p:nvSpPr>
          <p:cNvPr id="40964" name="Rectangle 3"/>
          <p:cNvSpPr>
            <a:spLocks noGrp="1" noChangeArrowheads="1"/>
          </p:cNvSpPr>
          <p:nvPr>
            <p:ph type="body" idx="1"/>
          </p:nvPr>
        </p:nvSpPr>
        <p:spPr>
          <a:xfrm>
            <a:off x="731521" y="3680460"/>
            <a:ext cx="5852160" cy="5200650"/>
          </a:xfrm>
          <a:noFill/>
          <a:ln/>
        </p:spPr>
        <p:txBody>
          <a:bodyPr/>
          <a:lstStyle/>
          <a:p>
            <a:pPr eaLnBrk="1" hangingPunct="1">
              <a:lnSpc>
                <a:spcPct val="150000"/>
              </a:lnSpc>
            </a:pPr>
            <a:r>
              <a:rPr lang="en-US" sz="1700" dirty="0">
                <a:solidFill>
                  <a:srgbClr val="660066"/>
                </a:solidFill>
              </a:rPr>
              <a:t>The testing center will provide </a:t>
            </a:r>
            <a:r>
              <a:rPr lang="en-US" sz="1700" b="1" dirty="0">
                <a:solidFill>
                  <a:srgbClr val="009900"/>
                </a:solidFill>
              </a:rPr>
              <a:t>writing tools</a:t>
            </a:r>
            <a:r>
              <a:rPr lang="en-US" sz="1700" dirty="0">
                <a:solidFill>
                  <a:srgbClr val="660066"/>
                </a:solidFill>
              </a:rPr>
              <a:t> and </a:t>
            </a:r>
            <a:r>
              <a:rPr lang="en-US" sz="1700" b="1" dirty="0">
                <a:solidFill>
                  <a:srgbClr val="009900"/>
                </a:solidFill>
              </a:rPr>
              <a:t>white board </a:t>
            </a:r>
            <a:r>
              <a:rPr lang="en-US" sz="1700" dirty="0">
                <a:solidFill>
                  <a:srgbClr val="660066"/>
                </a:solidFill>
              </a:rPr>
              <a:t>for you.  </a:t>
            </a:r>
          </a:p>
          <a:p>
            <a:pPr eaLnBrk="1" hangingPunct="1">
              <a:lnSpc>
                <a:spcPct val="150000"/>
              </a:lnSpc>
            </a:pPr>
            <a:r>
              <a:rPr lang="en-US" sz="1700" b="1" dirty="0">
                <a:solidFill>
                  <a:srgbClr val="009900"/>
                </a:solidFill>
              </a:rPr>
              <a:t>Examination Supplement</a:t>
            </a:r>
            <a:r>
              <a:rPr lang="en-US" sz="1700" dirty="0"/>
              <a:t> is needed to take the test.  Be sure they give you one!</a:t>
            </a:r>
          </a:p>
          <a:p>
            <a:pPr eaLnBrk="1" hangingPunct="1">
              <a:lnSpc>
                <a:spcPct val="150000"/>
              </a:lnSpc>
            </a:pPr>
            <a:r>
              <a:rPr lang="en-US" sz="1700" dirty="0">
                <a:solidFill>
                  <a:srgbClr val="660066"/>
                </a:solidFill>
              </a:rPr>
              <a:t>Can be noisy.   Ask for </a:t>
            </a:r>
            <a:r>
              <a:rPr lang="en-US" sz="1700" b="1" dirty="0">
                <a:solidFill>
                  <a:srgbClr val="660066"/>
                </a:solidFill>
              </a:rPr>
              <a:t>ear plugs</a:t>
            </a:r>
            <a:r>
              <a:rPr lang="en-US" sz="1700" dirty="0">
                <a:solidFill>
                  <a:srgbClr val="660066"/>
                </a:solidFill>
              </a:rPr>
              <a:t> before you start.   You can then use them if needed</a:t>
            </a:r>
          </a:p>
          <a:p>
            <a:pPr eaLnBrk="1" hangingPunct="1">
              <a:lnSpc>
                <a:spcPct val="150000"/>
              </a:lnSpc>
            </a:pPr>
            <a:r>
              <a:rPr lang="en-US" sz="1700" dirty="0"/>
              <a:t>Anyone needing </a:t>
            </a:r>
            <a:r>
              <a:rPr lang="en-US" sz="1700" b="1" dirty="0">
                <a:solidFill>
                  <a:srgbClr val="009900"/>
                </a:solidFill>
              </a:rPr>
              <a:t>special accommodations</a:t>
            </a:r>
            <a:r>
              <a:rPr lang="en-US" sz="1700" dirty="0"/>
              <a:t>  need to complete the request </a:t>
            </a:r>
          </a:p>
          <a:p>
            <a:pPr eaLnBrk="1" hangingPunct="1">
              <a:lnSpc>
                <a:spcPct val="150000"/>
              </a:lnSpc>
            </a:pPr>
            <a:endParaRPr lang="en-US" sz="1500" dirty="0"/>
          </a:p>
        </p:txBody>
      </p:sp>
    </p:spTree>
    <p:extLst>
      <p:ext uri="{BB962C8B-B14F-4D97-AF65-F5344CB8AC3E}">
        <p14:creationId xmlns:p14="http://schemas.microsoft.com/office/powerpoint/2010/main" val="3428361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93B6623F-0CF4-4F5A-B203-972C2F96DFA7}" type="datetimeFigureOut">
              <a:rPr lang="en-US" smtClean="0"/>
              <a:pPr/>
              <a:t>6/5/2014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05CD463F-3AC3-42FE-B0F3-42BF76793E77}"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3B6623F-0CF4-4F5A-B203-972C2F96DFA7}" type="datetimeFigureOut">
              <a:rPr lang="en-US" smtClean="0"/>
              <a:pPr/>
              <a:t>6/5/2014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CD463F-3AC3-42FE-B0F3-42BF76793E7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3B6623F-0CF4-4F5A-B203-972C2F96DFA7}" type="datetimeFigureOut">
              <a:rPr lang="en-US" smtClean="0"/>
              <a:pPr/>
              <a:t>6/5/2014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CD463F-3AC3-42FE-B0F3-42BF76793E7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3B6623F-0CF4-4F5A-B203-972C2F96DFA7}" type="datetimeFigureOut">
              <a:rPr lang="en-US" smtClean="0"/>
              <a:pPr/>
              <a:t>6/5/2014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CD463F-3AC3-42FE-B0F3-42BF76793E7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3B6623F-0CF4-4F5A-B203-972C2F96DFA7}" type="datetimeFigureOut">
              <a:rPr lang="en-US" smtClean="0"/>
              <a:pPr/>
              <a:t>6/5/2014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05CD463F-3AC3-42FE-B0F3-42BF76793E7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3B6623F-0CF4-4F5A-B203-972C2F96DFA7}" type="datetimeFigureOut">
              <a:rPr lang="en-US" smtClean="0"/>
              <a:pPr/>
              <a:t>6/5/2014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CD463F-3AC3-42FE-B0F3-42BF76793E7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3B6623F-0CF4-4F5A-B203-972C2F96DFA7}" type="datetimeFigureOut">
              <a:rPr lang="en-US" smtClean="0"/>
              <a:pPr/>
              <a:t>6/5/2014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CD463F-3AC3-42FE-B0F3-42BF76793E7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3B6623F-0CF4-4F5A-B203-972C2F96DFA7}" type="datetimeFigureOut">
              <a:rPr lang="en-US" smtClean="0"/>
              <a:pPr/>
              <a:t>6/5/2014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CD463F-3AC3-42FE-B0F3-42BF76793E7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B6623F-0CF4-4F5A-B203-972C2F96DFA7}" type="datetimeFigureOut">
              <a:rPr lang="en-US" smtClean="0"/>
              <a:pPr/>
              <a:t>6/5/2014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CD463F-3AC3-42FE-B0F3-42BF76793E7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3B6623F-0CF4-4F5A-B203-972C2F96DFA7}" type="datetimeFigureOut">
              <a:rPr lang="en-US" smtClean="0"/>
              <a:pPr/>
              <a:t>6/5/2014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CD463F-3AC3-42FE-B0F3-42BF76793E7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3B6623F-0CF4-4F5A-B203-972C2F96DFA7}" type="datetimeFigureOut">
              <a:rPr lang="en-US" smtClean="0"/>
              <a:pPr/>
              <a:t>6/5/2014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CD463F-3AC3-42FE-B0F3-42BF76793E7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93B6623F-0CF4-4F5A-B203-972C2F96DFA7}" type="datetimeFigureOut">
              <a:rPr lang="en-US" smtClean="0"/>
              <a:pPr/>
              <a:t>6/5/2014</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5CD463F-3AC3-42FE-B0F3-42BF76793E77}"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wmf"/><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hyperlink" Target="http://www.pearsonvue.co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uscis.gov/"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1.wmf"/></Relationships>
</file>

<file path=ppt/slides/_rels/slide21.xml.rels><?xml version="1.0" encoding="UTF-8" standalone="yes"?>
<Relationships xmlns="http://schemas.openxmlformats.org/package/2006/relationships"><Relationship Id="rId3" Type="http://schemas.openxmlformats.org/officeDocument/2006/relationships/hyperlink" Target="http://www.uscis.gov/portal/site/uscis" TargetMode="External"/><Relationship Id="rId7"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www.uscis.gov/portal/site/uscis/menuitem.eb1d4c2a3e5b9ac89243c6a7543f6d1a/?vgnextoid=2ec07cd67450d210VgnVCM100000082ca60aRCRD&amp;vgnextchannel=2ec07cd67450d210VgnVCM100000082ca60aRCRD" TargetMode="External"/><Relationship Id="rId5" Type="http://schemas.openxmlformats.org/officeDocument/2006/relationships/hyperlink" Target="http://www.uscis.gov/portal/site/uscis/menuitem.eb1d4c2a3e5b9ac89243c6a7543f6d1a/?vgnextoid=75bce2e261405110VgnVCM1000004718190aRCRD&amp;vgnextchannel=75bce2e261405110VgnVCM1000004718190aRCRD" TargetMode="External"/><Relationship Id="rId4" Type="http://schemas.openxmlformats.org/officeDocument/2006/relationships/hyperlink" Target="http://www.uscis.gov/portal/site/uscis/menuitem.eb1d4c2a3e5b9ac89243c6a7543f6d1a/?vgnextoid=84c267ee5cb38210VgnVCM100000082ca60aRCRD&amp;vgnextchannel=84c267ee5cb38210VgnVCM100000082ca60aRCRD"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www.americanpayroll.org/certification/"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228600"/>
            <a:ext cx="8229600" cy="1143000"/>
          </a:xfrm>
        </p:spPr>
        <p:txBody>
          <a:bodyPr>
            <a:normAutofit fontScale="90000"/>
          </a:bodyPr>
          <a:lstStyle/>
          <a:p>
            <a:r>
              <a:rPr lang="en-US" sz="3200" dirty="0" smtClean="0"/>
              <a:t>West Michigan Chapter of the APA</a:t>
            </a:r>
            <a:br>
              <a:rPr lang="en-US" sz="3200" dirty="0" smtClean="0"/>
            </a:br>
            <a:r>
              <a:rPr lang="en-US" sz="3200" dirty="0" smtClean="0"/>
              <a:t>CPP/FPC Study Group 2014</a:t>
            </a:r>
            <a:endParaRPr lang="en-US" sz="3200" dirty="0"/>
          </a:p>
        </p:txBody>
      </p:sp>
      <p:sp>
        <p:nvSpPr>
          <p:cNvPr id="3" name="Subtitle 2"/>
          <p:cNvSpPr>
            <a:spLocks noGrp="1"/>
          </p:cNvSpPr>
          <p:nvPr>
            <p:ph type="subTitle" idx="1"/>
          </p:nvPr>
        </p:nvSpPr>
        <p:spPr>
          <a:xfrm>
            <a:off x="533400" y="1752600"/>
            <a:ext cx="8229600" cy="4876800"/>
          </a:xfrm>
        </p:spPr>
        <p:txBody>
          <a:bodyPr>
            <a:normAutofit/>
          </a:bodyPr>
          <a:lstStyle/>
          <a:p>
            <a:r>
              <a:rPr lang="en-US" sz="6000" dirty="0" smtClean="0"/>
              <a:t>Welcome!</a:t>
            </a:r>
          </a:p>
          <a:p>
            <a:r>
              <a:rPr lang="en-US" sz="3200" dirty="0" smtClean="0"/>
              <a:t>Thanks to:</a:t>
            </a:r>
          </a:p>
          <a:p>
            <a:endParaRPr lang="en-US" sz="3200" dirty="0" smtClean="0"/>
          </a:p>
          <a:p>
            <a:r>
              <a:rPr lang="en-US" sz="3200" dirty="0" smtClean="0"/>
              <a:t>Thanks to the Volunteers for Presenting</a:t>
            </a:r>
          </a:p>
          <a:p>
            <a:endParaRPr lang="en-US" sz="3200" dirty="0" smtClean="0"/>
          </a:p>
          <a:p>
            <a:endParaRPr lang="en-US" sz="3200" dirty="0" smtClean="0"/>
          </a:p>
          <a:p>
            <a:endParaRPr lang="en-US" sz="900" dirty="0" smtClean="0"/>
          </a:p>
        </p:txBody>
      </p:sp>
      <p:pic>
        <p:nvPicPr>
          <p:cNvPr id="4" name="Picture 8" descr="MCj04058840000[1]"/>
          <p:cNvPicPr>
            <a:picLocks noChangeAspect="1" noChangeArrowheads="1"/>
          </p:cNvPicPr>
          <p:nvPr/>
        </p:nvPicPr>
        <p:blipFill>
          <a:blip r:embed="rId3" cstate="print"/>
          <a:srcRect/>
          <a:stretch>
            <a:fillRect/>
          </a:stretch>
        </p:blipFill>
        <p:spPr bwMode="auto">
          <a:xfrm>
            <a:off x="457200" y="5334000"/>
            <a:ext cx="1371600" cy="1371600"/>
          </a:xfrm>
          <a:prstGeom prst="rect">
            <a:avLst/>
          </a:prstGeom>
          <a:noFill/>
          <a:ln w="9525">
            <a:noFill/>
            <a:miter lim="800000"/>
            <a:headEnd/>
            <a:tailEnd/>
          </a:ln>
        </p:spPr>
      </p:pic>
      <p:pic>
        <p:nvPicPr>
          <p:cNvPr id="5" name="Picture 9" descr="MCj01857520000[1]"/>
          <p:cNvPicPr>
            <a:picLocks noChangeAspect="1" noChangeArrowheads="1"/>
          </p:cNvPicPr>
          <p:nvPr/>
        </p:nvPicPr>
        <p:blipFill>
          <a:blip r:embed="rId4" cstate="print"/>
          <a:srcRect/>
          <a:stretch>
            <a:fillRect/>
          </a:stretch>
        </p:blipFill>
        <p:spPr bwMode="auto">
          <a:xfrm>
            <a:off x="7543800" y="5105400"/>
            <a:ext cx="1295400" cy="1292225"/>
          </a:xfrm>
          <a:prstGeom prst="rect">
            <a:avLst/>
          </a:prstGeom>
          <a:noFill/>
          <a:ln w="9525">
            <a:noFill/>
            <a:miter lim="800000"/>
            <a:headEnd/>
            <a:tailEnd/>
          </a:ln>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3267392"/>
            <a:ext cx="3532705" cy="73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p:txBody>
          <a:bodyPr/>
          <a:lstStyle/>
          <a:p>
            <a:pPr eaLnBrk="1" hangingPunct="1"/>
            <a:r>
              <a:rPr lang="en-US" sz="4000" dirty="0" smtClean="0">
                <a:latin typeface="Bodoni MT Black" pitchFamily="18" charset="0"/>
              </a:rPr>
              <a:t>What to bring to testing center</a:t>
            </a:r>
          </a:p>
        </p:txBody>
      </p:sp>
      <p:sp>
        <p:nvSpPr>
          <p:cNvPr id="9219" name="Rectangle 5"/>
          <p:cNvSpPr>
            <a:spLocks noGrp="1" noChangeArrowheads="1"/>
          </p:cNvSpPr>
          <p:nvPr>
            <p:ph type="body" idx="1"/>
          </p:nvPr>
        </p:nvSpPr>
        <p:spPr>
          <a:xfrm>
            <a:off x="457200" y="1600200"/>
            <a:ext cx="8229600" cy="3276600"/>
          </a:xfrm>
        </p:spPr>
        <p:txBody>
          <a:bodyPr/>
          <a:lstStyle/>
          <a:p>
            <a:pPr eaLnBrk="1" hangingPunct="1"/>
            <a:r>
              <a:rPr lang="en-US" dirty="0" smtClean="0"/>
              <a:t>2 forms of current signature ID which includes Government issued photo ID</a:t>
            </a:r>
          </a:p>
          <a:p>
            <a:pPr eaLnBrk="1" hangingPunct="1"/>
            <a:r>
              <a:rPr lang="en-US" dirty="0" smtClean="0"/>
              <a:t>Reservation confirmation # </a:t>
            </a:r>
          </a:p>
          <a:p>
            <a:pPr eaLnBrk="1" hangingPunct="1"/>
            <a:r>
              <a:rPr lang="en-US" dirty="0" smtClean="0"/>
              <a:t>Signed Application of Certification</a:t>
            </a:r>
          </a:p>
          <a:p>
            <a:pPr eaLnBrk="1" hangingPunct="1"/>
            <a:r>
              <a:rPr lang="en-US" dirty="0" smtClean="0"/>
              <a:t>Battery operated silent calculator</a:t>
            </a:r>
          </a:p>
        </p:txBody>
      </p:sp>
      <p:pic>
        <p:nvPicPr>
          <p:cNvPr id="9220" name="Picture 10" descr="MCj02785640000[1]"/>
          <p:cNvPicPr>
            <a:picLocks noChangeAspect="1" noChangeArrowheads="1"/>
          </p:cNvPicPr>
          <p:nvPr/>
        </p:nvPicPr>
        <p:blipFill>
          <a:blip r:embed="rId3" cstate="print"/>
          <a:srcRect/>
          <a:stretch>
            <a:fillRect/>
          </a:stretch>
        </p:blipFill>
        <p:spPr bwMode="auto">
          <a:xfrm>
            <a:off x="7086600" y="4267200"/>
            <a:ext cx="1654175" cy="1797050"/>
          </a:xfrm>
          <a:prstGeom prst="rect">
            <a:avLst/>
          </a:prstGeom>
          <a:noFill/>
          <a:ln w="9525">
            <a:noFill/>
            <a:miter lim="800000"/>
            <a:headEnd/>
            <a:tailEnd/>
          </a:ln>
        </p:spPr>
      </p:pic>
      <p:pic>
        <p:nvPicPr>
          <p:cNvPr id="9221" name="Picture 11" descr="MPj03143810000[1]"/>
          <p:cNvPicPr>
            <a:picLocks noChangeAspect="1" noChangeArrowheads="1"/>
          </p:cNvPicPr>
          <p:nvPr/>
        </p:nvPicPr>
        <p:blipFill>
          <a:blip r:embed="rId4" cstate="print"/>
          <a:srcRect/>
          <a:stretch>
            <a:fillRect/>
          </a:stretch>
        </p:blipFill>
        <p:spPr bwMode="auto">
          <a:xfrm>
            <a:off x="3886200" y="4572000"/>
            <a:ext cx="1314450" cy="1752600"/>
          </a:xfrm>
          <a:prstGeom prst="rect">
            <a:avLst/>
          </a:prstGeom>
          <a:noFill/>
          <a:ln w="9525">
            <a:noFill/>
            <a:miter lim="800000"/>
            <a:headEnd/>
            <a:tailEnd/>
          </a:ln>
        </p:spPr>
      </p:pic>
      <p:pic>
        <p:nvPicPr>
          <p:cNvPr id="9222" name="Picture 12" descr="MCj02931420000[1]"/>
          <p:cNvPicPr>
            <a:picLocks noChangeAspect="1" noChangeArrowheads="1"/>
          </p:cNvPicPr>
          <p:nvPr/>
        </p:nvPicPr>
        <p:blipFill>
          <a:blip r:embed="rId5" cstate="print"/>
          <a:srcRect/>
          <a:stretch>
            <a:fillRect/>
          </a:stretch>
        </p:blipFill>
        <p:spPr bwMode="auto">
          <a:xfrm>
            <a:off x="609600" y="4572000"/>
            <a:ext cx="1817688" cy="1697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p:txBody>
          <a:bodyPr/>
          <a:lstStyle/>
          <a:p>
            <a:pPr eaLnBrk="1" hangingPunct="1"/>
            <a:r>
              <a:rPr lang="en-US" smtClean="0">
                <a:latin typeface="Bodoni MT Black" pitchFamily="18" charset="0"/>
              </a:rPr>
              <a:t>So … What is the cost?</a:t>
            </a:r>
          </a:p>
        </p:txBody>
      </p:sp>
      <p:sp>
        <p:nvSpPr>
          <p:cNvPr id="10243" name="Rectangle 5"/>
          <p:cNvSpPr>
            <a:spLocks noGrp="1" noChangeArrowheads="1"/>
          </p:cNvSpPr>
          <p:nvPr>
            <p:ph type="body" idx="1"/>
          </p:nvPr>
        </p:nvSpPr>
        <p:spPr>
          <a:xfrm>
            <a:off x="457200" y="1600199"/>
            <a:ext cx="8229600" cy="3405981"/>
          </a:xfrm>
        </p:spPr>
        <p:txBody>
          <a:bodyPr/>
          <a:lstStyle/>
          <a:p>
            <a:pPr algn="ctr" eaLnBrk="1" hangingPunct="1">
              <a:buFontTx/>
              <a:buNone/>
            </a:pPr>
            <a:r>
              <a:rPr lang="en-US" dirty="0" smtClean="0"/>
              <a:t>CPP Exam $370.00</a:t>
            </a:r>
          </a:p>
          <a:p>
            <a:pPr algn="ctr" eaLnBrk="1" hangingPunct="1">
              <a:buFontTx/>
              <a:buNone/>
            </a:pPr>
            <a:r>
              <a:rPr lang="en-US" dirty="0" smtClean="0"/>
              <a:t>FPC Exam	$300.00</a:t>
            </a:r>
          </a:p>
          <a:p>
            <a:pPr algn="ctr" eaLnBrk="1" hangingPunct="1">
              <a:buFontTx/>
              <a:buNone/>
            </a:pPr>
            <a:endParaRPr lang="en-US" dirty="0"/>
          </a:p>
          <a:p>
            <a:pPr eaLnBrk="1" hangingPunct="1">
              <a:buFontTx/>
              <a:buNone/>
            </a:pPr>
            <a:r>
              <a:rPr lang="en-US" dirty="0" smtClean="0">
                <a:hlinkClick r:id="rId3"/>
              </a:rPr>
              <a:t>www.pearsonvue.com</a:t>
            </a:r>
            <a:r>
              <a:rPr lang="en-US" dirty="0" smtClean="0"/>
              <a:t>  you will need to create a profile.</a:t>
            </a:r>
          </a:p>
          <a:p>
            <a:pPr eaLnBrk="1" hangingPunct="1">
              <a:buFontTx/>
              <a:buNone/>
            </a:pPr>
            <a:r>
              <a:rPr lang="en-US" dirty="0" smtClean="0"/>
              <a:t>Or Call 1-800-470-8757 </a:t>
            </a:r>
          </a:p>
          <a:p>
            <a:pPr algn="ctr" eaLnBrk="1" hangingPunct="1">
              <a:buFontTx/>
              <a:buNone/>
            </a:pPr>
            <a:endParaRPr lang="en-US" dirty="0" smtClean="0"/>
          </a:p>
        </p:txBody>
      </p:sp>
      <p:sp>
        <p:nvSpPr>
          <p:cNvPr id="10244" name="Rectangle 6"/>
          <p:cNvSpPr>
            <a:spLocks noChangeArrowheads="1"/>
          </p:cNvSpPr>
          <p:nvPr/>
        </p:nvSpPr>
        <p:spPr bwMode="auto">
          <a:xfrm>
            <a:off x="304800" y="3124200"/>
            <a:ext cx="8229600" cy="1143000"/>
          </a:xfrm>
          <a:prstGeom prst="rect">
            <a:avLst/>
          </a:prstGeom>
          <a:noFill/>
          <a:ln w="9525">
            <a:noFill/>
            <a:miter lim="800000"/>
            <a:headEnd/>
            <a:tailEnd/>
          </a:ln>
        </p:spPr>
        <p:txBody>
          <a:bodyPr anchor="ctr"/>
          <a:lstStyle/>
          <a:p>
            <a:pPr algn="ctr"/>
            <a:endParaRPr lang="en-US" sz="4400" dirty="0">
              <a:solidFill>
                <a:schemeClr val="tx2"/>
              </a:solidFill>
              <a:latin typeface="Bodoni MT Black" pitchFamily="18" charset="0"/>
            </a:endParaRPr>
          </a:p>
        </p:txBody>
      </p:sp>
      <p:sp>
        <p:nvSpPr>
          <p:cNvPr id="10245" name="Rectangle 7"/>
          <p:cNvSpPr>
            <a:spLocks noChangeArrowheads="1"/>
          </p:cNvSpPr>
          <p:nvPr/>
        </p:nvSpPr>
        <p:spPr bwMode="auto">
          <a:xfrm>
            <a:off x="381000" y="4495800"/>
            <a:ext cx="8229600" cy="1295400"/>
          </a:xfrm>
          <a:prstGeom prst="rect">
            <a:avLst/>
          </a:prstGeom>
          <a:noFill/>
          <a:ln w="9525">
            <a:noFill/>
            <a:miter lim="800000"/>
            <a:headEnd/>
            <a:tailEnd/>
          </a:ln>
        </p:spPr>
        <p:txBody>
          <a:bodyPr/>
          <a:lstStyle/>
          <a:p>
            <a:pPr marL="342900" indent="-342900" algn="ctr">
              <a:spcBef>
                <a:spcPct val="20000"/>
              </a:spcBef>
            </a:pPr>
            <a:endParaRPr lang="en-US" sz="3200"/>
          </a:p>
        </p:txBody>
      </p:sp>
      <p:pic>
        <p:nvPicPr>
          <p:cNvPr id="10246" name="Picture 8" descr="MPj04003070000[1]"/>
          <p:cNvPicPr>
            <a:picLocks noChangeAspect="1" noChangeArrowheads="1"/>
          </p:cNvPicPr>
          <p:nvPr/>
        </p:nvPicPr>
        <p:blipFill>
          <a:blip r:embed="rId4" cstate="print"/>
          <a:srcRect/>
          <a:stretch>
            <a:fillRect/>
          </a:stretch>
        </p:blipFill>
        <p:spPr bwMode="auto">
          <a:xfrm>
            <a:off x="762000" y="1295400"/>
            <a:ext cx="1339850" cy="1676400"/>
          </a:xfrm>
          <a:prstGeom prst="rect">
            <a:avLst/>
          </a:prstGeom>
          <a:noFill/>
          <a:ln w="9525">
            <a:noFill/>
            <a:miter lim="800000"/>
            <a:headEnd/>
            <a:tailEnd/>
          </a:ln>
        </p:spPr>
      </p:pic>
      <p:pic>
        <p:nvPicPr>
          <p:cNvPr id="10247" name="Picture 13" descr="MCj03661140000[1]"/>
          <p:cNvPicPr>
            <a:picLocks noChangeAspect="1" noChangeArrowheads="1"/>
          </p:cNvPicPr>
          <p:nvPr/>
        </p:nvPicPr>
        <p:blipFill>
          <a:blip r:embed="rId5" cstate="print"/>
          <a:srcRect/>
          <a:stretch>
            <a:fillRect/>
          </a:stretch>
        </p:blipFill>
        <p:spPr bwMode="auto">
          <a:xfrm>
            <a:off x="6781800" y="4343400"/>
            <a:ext cx="1897063" cy="1325563"/>
          </a:xfrm>
          <a:prstGeom prst="rect">
            <a:avLst/>
          </a:prstGeom>
          <a:noFill/>
          <a:ln w="9525">
            <a:noFill/>
            <a:miter lim="800000"/>
            <a:headEnd/>
            <a:tailEnd/>
          </a:ln>
        </p:spPr>
      </p:pic>
      <p:pic>
        <p:nvPicPr>
          <p:cNvPr id="10248" name="Picture 15" descr="MCj03969100000[1]"/>
          <p:cNvPicPr>
            <a:picLocks noChangeAspect="1" noChangeArrowheads="1"/>
          </p:cNvPicPr>
          <p:nvPr/>
        </p:nvPicPr>
        <p:blipFill>
          <a:blip r:embed="rId6" cstate="print"/>
          <a:srcRect/>
          <a:stretch>
            <a:fillRect/>
          </a:stretch>
        </p:blipFill>
        <p:spPr bwMode="auto">
          <a:xfrm>
            <a:off x="533400" y="4724400"/>
            <a:ext cx="1760538" cy="1363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brownlua\AppData\Local\Microsoft\Windows\Temporary Internet Files\Content.IE5\B75TW8BB\MC900150931[1].wmf"/>
          <p:cNvPicPr>
            <a:picLocks noChangeAspect="1" noChangeArrowheads="1"/>
          </p:cNvPicPr>
          <p:nvPr/>
        </p:nvPicPr>
        <p:blipFill>
          <a:blip r:embed="rId3" cstate="print"/>
          <a:srcRect/>
          <a:stretch>
            <a:fillRect/>
          </a:stretch>
        </p:blipFill>
        <p:spPr bwMode="auto">
          <a:xfrm>
            <a:off x="3884828" y="2737713"/>
            <a:ext cx="1374343" cy="1382573"/>
          </a:xfrm>
          <a:prstGeom prst="rect">
            <a:avLst/>
          </a:prstGeom>
          <a:noFill/>
        </p:spPr>
      </p:pic>
      <p:pic>
        <p:nvPicPr>
          <p:cNvPr id="4099" name="Picture 3" descr="C:\Users\brownlua\AppData\Local\Microsoft\Windows\Temporary Internet Files\Content.IE5\B75TW8BB\MC900150931[1].wmf"/>
          <p:cNvPicPr>
            <a:picLocks noChangeAspect="1" noChangeArrowheads="1"/>
          </p:cNvPicPr>
          <p:nvPr/>
        </p:nvPicPr>
        <p:blipFill>
          <a:blip r:embed="rId3" cstate="print"/>
          <a:srcRect/>
          <a:stretch>
            <a:fillRect/>
          </a:stretch>
        </p:blipFill>
        <p:spPr bwMode="auto">
          <a:xfrm>
            <a:off x="3884828" y="2737713"/>
            <a:ext cx="1374343" cy="1382573"/>
          </a:xfrm>
          <a:prstGeom prst="rect">
            <a:avLst/>
          </a:prstGeom>
          <a:noFill/>
        </p:spPr>
      </p:pic>
      <p:pic>
        <p:nvPicPr>
          <p:cNvPr id="4100" name="Picture 4" descr="C:\Users\brownlua\AppData\Local\Microsoft\Windows\Temporary Internet Files\Content.IE5\B75TW8BB\MC900150931[1].wmf"/>
          <p:cNvPicPr>
            <a:picLocks noChangeAspect="1" noChangeArrowheads="1"/>
          </p:cNvPicPr>
          <p:nvPr/>
        </p:nvPicPr>
        <p:blipFill>
          <a:blip r:embed="rId3" cstate="print"/>
          <a:srcRect/>
          <a:stretch>
            <a:fillRect/>
          </a:stretch>
        </p:blipFill>
        <p:spPr bwMode="auto">
          <a:xfrm>
            <a:off x="3884828" y="2737713"/>
            <a:ext cx="1374343" cy="1382573"/>
          </a:xfrm>
          <a:prstGeom prst="rect">
            <a:avLst/>
          </a:prstGeom>
          <a:noFill/>
        </p:spPr>
      </p:pic>
      <p:pic>
        <p:nvPicPr>
          <p:cNvPr id="4101" name="Picture 5" descr="C:\Users\brownlua\AppData\Local\Microsoft\Windows\Temporary Internet Files\Content.IE5\B75TW8BB\MC900150931[1].wmf"/>
          <p:cNvPicPr>
            <a:picLocks noChangeAspect="1" noChangeArrowheads="1"/>
          </p:cNvPicPr>
          <p:nvPr/>
        </p:nvPicPr>
        <p:blipFill>
          <a:blip r:embed="rId3" cstate="print"/>
          <a:srcRect/>
          <a:stretch>
            <a:fillRect/>
          </a:stretch>
        </p:blipFill>
        <p:spPr bwMode="auto">
          <a:xfrm>
            <a:off x="1905000" y="2209800"/>
            <a:ext cx="4724400" cy="2901087"/>
          </a:xfrm>
          <a:prstGeom prst="rect">
            <a:avLst/>
          </a:prstGeom>
          <a:noFill/>
        </p:spPr>
      </p:pic>
      <p:sp>
        <p:nvSpPr>
          <p:cNvPr id="8" name="Rectangle 7"/>
          <p:cNvSpPr/>
          <p:nvPr/>
        </p:nvSpPr>
        <p:spPr>
          <a:xfrm>
            <a:off x="838200" y="381000"/>
            <a:ext cx="7391399" cy="1200329"/>
          </a:xfrm>
          <a:prstGeom prst="rect">
            <a:avLst/>
          </a:prstGeom>
        </p:spPr>
        <p:txBody>
          <a:bodyPr wrap="square">
            <a:spAutoFit/>
          </a:bodyPr>
          <a:lstStyle/>
          <a:p>
            <a:pPr algn="ctr"/>
            <a:r>
              <a:rPr lang="en-US" sz="3600" dirty="0" smtClean="0">
                <a:latin typeface="Bodoni MT Black" pitchFamily="18" charset="0"/>
              </a:rPr>
              <a:t>100 Question Pre-test of CPP Exam</a:t>
            </a:r>
            <a:endParaRPr lang="en-US" sz="3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609600" y="533400"/>
            <a:ext cx="7924800" cy="2774950"/>
          </a:xfrm>
          <a:prstGeom prst="rect">
            <a:avLst/>
          </a:prstGeom>
          <a:noFill/>
          <a:ln w="9525">
            <a:noFill/>
            <a:miter lim="800000"/>
            <a:headEnd/>
            <a:tailEnd/>
          </a:ln>
        </p:spPr>
        <p:txBody>
          <a:bodyPr>
            <a:spAutoFit/>
          </a:bodyPr>
          <a:lstStyle/>
          <a:p>
            <a:pPr algn="ctr"/>
            <a:r>
              <a:rPr lang="en-US" sz="6000">
                <a:solidFill>
                  <a:schemeClr val="tx2"/>
                </a:solidFill>
                <a:latin typeface="Bodoni MT Black" pitchFamily="18" charset="0"/>
              </a:rPr>
              <a:t>Employer-Employee       Relationship</a:t>
            </a:r>
          </a:p>
          <a:p>
            <a:pPr algn="ctr"/>
            <a:r>
              <a:rPr lang="en-US" sz="2800">
                <a:solidFill>
                  <a:schemeClr val="tx2"/>
                </a:solidFill>
                <a:latin typeface="Bodoni MT Black" pitchFamily="18" charset="0"/>
              </a:rPr>
              <a:t>Section 1</a:t>
            </a:r>
          </a:p>
          <a:p>
            <a:pPr algn="ctr"/>
            <a:endParaRPr lang="en-US" sz="2800">
              <a:solidFill>
                <a:schemeClr val="tx2"/>
              </a:solidFill>
              <a:latin typeface="Bodoni MT Black" pitchFamily="18" charset="0"/>
            </a:endParaRPr>
          </a:p>
        </p:txBody>
      </p:sp>
      <p:pic>
        <p:nvPicPr>
          <p:cNvPr id="11267" name="Picture 5" descr="MCj03634720000[1]"/>
          <p:cNvPicPr>
            <a:picLocks noChangeAspect="1" noChangeArrowheads="1"/>
          </p:cNvPicPr>
          <p:nvPr/>
        </p:nvPicPr>
        <p:blipFill>
          <a:blip r:embed="rId3" cstate="print"/>
          <a:srcRect/>
          <a:stretch>
            <a:fillRect/>
          </a:stretch>
        </p:blipFill>
        <p:spPr bwMode="auto">
          <a:xfrm>
            <a:off x="3124200" y="3962400"/>
            <a:ext cx="2286000"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152400" y="457200"/>
            <a:ext cx="8763000" cy="5892800"/>
          </a:xfrm>
          <a:prstGeom prst="rect">
            <a:avLst/>
          </a:prstGeom>
          <a:noFill/>
          <a:ln w="9525">
            <a:noFill/>
            <a:miter lim="800000"/>
            <a:headEnd/>
            <a:tailEnd/>
          </a:ln>
        </p:spPr>
        <p:txBody>
          <a:bodyPr>
            <a:spAutoFit/>
          </a:bodyPr>
          <a:lstStyle/>
          <a:p>
            <a:pPr algn="ctr">
              <a:spcBef>
                <a:spcPct val="50000"/>
              </a:spcBef>
            </a:pPr>
            <a:r>
              <a:rPr lang="en-US" sz="4400" b="1" dirty="0">
                <a:latin typeface="Bodoni MT Black" pitchFamily="18" charset="0"/>
              </a:rPr>
              <a:t>Overview</a:t>
            </a:r>
          </a:p>
          <a:p>
            <a:pPr>
              <a:spcBef>
                <a:spcPct val="50000"/>
              </a:spcBef>
              <a:buFontTx/>
              <a:buChar char="•"/>
            </a:pPr>
            <a:r>
              <a:rPr lang="en-US" sz="2800" b="1" dirty="0">
                <a:latin typeface="Times New Roman" pitchFamily="18" charset="0"/>
              </a:rPr>
              <a:t> Employee vs. Independent Contractor Classification</a:t>
            </a:r>
          </a:p>
          <a:p>
            <a:pPr>
              <a:spcBef>
                <a:spcPct val="50000"/>
              </a:spcBef>
              <a:buFontTx/>
              <a:buChar char="•"/>
            </a:pPr>
            <a:r>
              <a:rPr lang="en-US" sz="2800" b="1" dirty="0">
                <a:latin typeface="Times New Roman" pitchFamily="18" charset="0"/>
              </a:rPr>
              <a:t> Employment Status by Law</a:t>
            </a:r>
          </a:p>
          <a:p>
            <a:pPr>
              <a:spcBef>
                <a:spcPct val="50000"/>
              </a:spcBef>
              <a:buFontTx/>
              <a:buChar char="•"/>
            </a:pPr>
            <a:r>
              <a:rPr lang="en-US" sz="2800" b="1" dirty="0">
                <a:latin typeface="Times New Roman" pitchFamily="18" charset="0"/>
              </a:rPr>
              <a:t> Employee Classifications</a:t>
            </a:r>
          </a:p>
          <a:p>
            <a:pPr>
              <a:spcBef>
                <a:spcPct val="50000"/>
              </a:spcBef>
              <a:buFontTx/>
              <a:buChar char="•"/>
            </a:pPr>
            <a:r>
              <a:rPr lang="en-US" sz="2800" b="1" dirty="0">
                <a:latin typeface="Times New Roman" pitchFamily="18" charset="0"/>
              </a:rPr>
              <a:t>  Penalties </a:t>
            </a:r>
          </a:p>
          <a:p>
            <a:pPr>
              <a:spcBef>
                <a:spcPct val="50000"/>
              </a:spcBef>
              <a:buFontTx/>
              <a:buChar char="•"/>
            </a:pPr>
            <a:r>
              <a:rPr lang="en-US" sz="2800" b="1" dirty="0">
                <a:latin typeface="Times New Roman" pitchFamily="18" charset="0"/>
              </a:rPr>
              <a:t> Verification of Individual’s Identity &amp; Right to Work</a:t>
            </a:r>
          </a:p>
          <a:p>
            <a:pPr>
              <a:spcBef>
                <a:spcPct val="50000"/>
              </a:spcBef>
              <a:buFontTx/>
              <a:buChar char="•"/>
            </a:pPr>
            <a:r>
              <a:rPr lang="en-US" sz="2800" b="1" dirty="0">
                <a:latin typeface="Times New Roman" pitchFamily="18" charset="0"/>
              </a:rPr>
              <a:t> New Hire Reporting</a:t>
            </a:r>
          </a:p>
          <a:p>
            <a:pPr>
              <a:spcBef>
                <a:spcPct val="50000"/>
              </a:spcBef>
              <a:buFontTx/>
              <a:buChar char="•"/>
            </a:pPr>
            <a:endParaRPr lang="en-US" sz="2800" b="1" dirty="0">
              <a:latin typeface="Times New Roman" pitchFamily="18" charset="0"/>
            </a:endParaRPr>
          </a:p>
          <a:p>
            <a:pPr marL="1327150" lvl="1">
              <a:spcBef>
                <a:spcPct val="50000"/>
              </a:spcBef>
              <a:buFontTx/>
              <a:buChar char="•"/>
            </a:pPr>
            <a:endParaRPr lang="en-US" sz="2800" b="1" dirty="0">
              <a:latin typeface="Times New Roman" pitchFamily="18" charset="0"/>
            </a:endParaRPr>
          </a:p>
        </p:txBody>
      </p:sp>
      <p:pic>
        <p:nvPicPr>
          <p:cNvPr id="12291" name="Picture 5" descr="j0300840"/>
          <p:cNvPicPr>
            <a:picLocks noChangeAspect="1" noChangeArrowheads="1"/>
          </p:cNvPicPr>
          <p:nvPr/>
        </p:nvPicPr>
        <p:blipFill>
          <a:blip r:embed="rId3" cstate="print"/>
          <a:srcRect/>
          <a:stretch>
            <a:fillRect/>
          </a:stretch>
        </p:blipFill>
        <p:spPr bwMode="auto">
          <a:xfrm>
            <a:off x="3810000" y="4498975"/>
            <a:ext cx="3276600" cy="2130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304800" y="0"/>
            <a:ext cx="8839200" cy="6217087"/>
          </a:xfrm>
          <a:prstGeom prst="rect">
            <a:avLst/>
          </a:prstGeom>
          <a:noFill/>
          <a:ln w="9525">
            <a:noFill/>
            <a:miter lim="800000"/>
            <a:headEnd/>
            <a:tailEnd/>
          </a:ln>
        </p:spPr>
        <p:txBody>
          <a:bodyPr>
            <a:spAutoFit/>
          </a:bodyPr>
          <a:lstStyle/>
          <a:p>
            <a:pPr indent="57150" algn="ctr">
              <a:spcBef>
                <a:spcPct val="50000"/>
              </a:spcBef>
            </a:pPr>
            <a:r>
              <a:rPr lang="en-US" sz="2400" b="1" dirty="0">
                <a:latin typeface="Times New Roman" pitchFamily="18" charset="0"/>
              </a:rPr>
              <a:t> </a:t>
            </a:r>
            <a:r>
              <a:rPr lang="en-US" sz="4400" b="1" dirty="0">
                <a:latin typeface="Bodoni MT Black" pitchFamily="18" charset="0"/>
              </a:rPr>
              <a:t>Importance of Determination</a:t>
            </a:r>
          </a:p>
          <a:p>
            <a:pPr indent="57150">
              <a:spcBef>
                <a:spcPct val="50000"/>
              </a:spcBef>
            </a:pPr>
            <a:endParaRPr lang="en-US" sz="2400" b="1" u="sng" dirty="0">
              <a:latin typeface="Times New Roman" pitchFamily="18" charset="0"/>
            </a:endParaRPr>
          </a:p>
          <a:p>
            <a:pPr indent="57150">
              <a:spcBef>
                <a:spcPct val="50000"/>
              </a:spcBef>
            </a:pPr>
            <a:endParaRPr lang="en-US" sz="2400" b="1" u="sng" dirty="0">
              <a:latin typeface="Times New Roman" pitchFamily="18" charset="0"/>
            </a:endParaRPr>
          </a:p>
          <a:p>
            <a:pPr indent="57150">
              <a:spcBef>
                <a:spcPct val="50000"/>
              </a:spcBef>
            </a:pPr>
            <a:endParaRPr lang="en-US" sz="2400" b="1" u="sng" dirty="0">
              <a:latin typeface="Times New Roman" pitchFamily="18" charset="0"/>
            </a:endParaRPr>
          </a:p>
          <a:p>
            <a:pPr indent="57150">
              <a:spcBef>
                <a:spcPct val="50000"/>
              </a:spcBef>
              <a:buFontTx/>
              <a:buChar char="•"/>
            </a:pPr>
            <a:r>
              <a:rPr lang="en-US" sz="2800" b="1" dirty="0">
                <a:latin typeface="Times New Roman" pitchFamily="18" charset="0"/>
              </a:rPr>
              <a:t> Not all workers are employees</a:t>
            </a:r>
          </a:p>
          <a:p>
            <a:pPr indent="57150">
              <a:spcBef>
                <a:spcPct val="50000"/>
              </a:spcBef>
              <a:buFontTx/>
              <a:buChar char="•"/>
            </a:pPr>
            <a:r>
              <a:rPr lang="en-US" sz="2800" b="1" dirty="0">
                <a:latin typeface="Times New Roman" pitchFamily="18" charset="0"/>
              </a:rPr>
              <a:t> Employee vs. Independent Contractor Status Tests</a:t>
            </a:r>
          </a:p>
          <a:p>
            <a:pPr marL="171450" lvl="1">
              <a:spcBef>
                <a:spcPct val="50000"/>
              </a:spcBef>
            </a:pPr>
            <a:r>
              <a:rPr lang="en-US" sz="2800" b="1" dirty="0">
                <a:latin typeface="Times New Roman" pitchFamily="18" charset="0"/>
              </a:rPr>
              <a:t>       Common Law Test </a:t>
            </a:r>
          </a:p>
          <a:p>
            <a:pPr marL="171450" lvl="1">
              <a:spcBef>
                <a:spcPct val="50000"/>
              </a:spcBef>
            </a:pPr>
            <a:r>
              <a:rPr lang="en-US" sz="2800" b="1" dirty="0">
                <a:latin typeface="Times New Roman" pitchFamily="18" charset="0"/>
              </a:rPr>
              <a:t>       Reasonable Basis </a:t>
            </a:r>
            <a:r>
              <a:rPr lang="en-US" sz="2800" b="1" dirty="0" smtClean="0">
                <a:latin typeface="Times New Roman" pitchFamily="18" charset="0"/>
              </a:rPr>
              <a:t>Test    </a:t>
            </a:r>
          </a:p>
          <a:p>
            <a:pPr marL="628650" lvl="1" indent="-457200">
              <a:spcBef>
                <a:spcPct val="50000"/>
              </a:spcBef>
              <a:buFont typeface="Arial" pitchFamily="34" charset="0"/>
              <a:buChar char="•"/>
            </a:pPr>
            <a:r>
              <a:rPr lang="en-US" sz="2800" b="1" dirty="0" smtClean="0">
                <a:latin typeface="Times New Roman" pitchFamily="18" charset="0"/>
              </a:rPr>
              <a:t>SS-8</a:t>
            </a:r>
          </a:p>
          <a:p>
            <a:pPr marL="171450" lvl="1">
              <a:spcBef>
                <a:spcPct val="50000"/>
              </a:spcBef>
            </a:pPr>
            <a:endParaRPr lang="en-US" sz="2400" dirty="0">
              <a:latin typeface="Times New Roman" pitchFamily="18" charset="0"/>
            </a:endParaRPr>
          </a:p>
        </p:txBody>
      </p:sp>
      <p:sp>
        <p:nvSpPr>
          <p:cNvPr id="13315" name="Text Box 5"/>
          <p:cNvSpPr txBox="1">
            <a:spLocks noChangeArrowheads="1"/>
          </p:cNvSpPr>
          <p:nvPr/>
        </p:nvSpPr>
        <p:spPr bwMode="auto">
          <a:xfrm>
            <a:off x="517525" y="-268288"/>
            <a:ext cx="7559675" cy="366713"/>
          </a:xfrm>
          <a:prstGeom prst="rect">
            <a:avLst/>
          </a:prstGeom>
          <a:noFill/>
          <a:ln w="9525">
            <a:noFill/>
            <a:miter lim="800000"/>
            <a:headEnd/>
            <a:tailEnd/>
          </a:ln>
        </p:spPr>
        <p:txBody>
          <a:bodyPr>
            <a:spAutoFit/>
          </a:bodyPr>
          <a:lstStyle/>
          <a:p>
            <a:endParaRPr lang="en-US"/>
          </a:p>
        </p:txBody>
      </p:sp>
      <p:pic>
        <p:nvPicPr>
          <p:cNvPr id="13316" name="Picture 6"/>
          <p:cNvPicPr>
            <a:picLocks noChangeAspect="1" noChangeArrowheads="1"/>
          </p:cNvPicPr>
          <p:nvPr/>
        </p:nvPicPr>
        <p:blipFill>
          <a:blip r:embed="rId3" cstate="print"/>
          <a:srcRect/>
          <a:stretch>
            <a:fillRect/>
          </a:stretch>
        </p:blipFill>
        <p:spPr bwMode="auto">
          <a:xfrm>
            <a:off x="2286000" y="838200"/>
            <a:ext cx="441960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0" y="457200"/>
            <a:ext cx="9144000" cy="5699125"/>
          </a:xfrm>
          <a:prstGeom prst="rect">
            <a:avLst/>
          </a:prstGeom>
          <a:noFill/>
          <a:ln w="9525">
            <a:noFill/>
            <a:miter lim="800000"/>
            <a:headEnd/>
            <a:tailEnd/>
          </a:ln>
        </p:spPr>
        <p:txBody>
          <a:bodyPr>
            <a:spAutoFit/>
          </a:bodyPr>
          <a:lstStyle/>
          <a:p>
            <a:pPr algn="ctr"/>
            <a:r>
              <a:rPr lang="en-US" sz="4000" b="1">
                <a:latin typeface="Bodoni MT Black" pitchFamily="18" charset="0"/>
              </a:rPr>
              <a:t>Employment Status Determined by Law</a:t>
            </a:r>
          </a:p>
          <a:p>
            <a:pPr algn="ctr"/>
            <a:endParaRPr lang="en-US" sz="4000" b="1">
              <a:latin typeface="Times New Roman" pitchFamily="18" charset="0"/>
            </a:endParaRPr>
          </a:p>
          <a:p>
            <a:pPr algn="ctr"/>
            <a:r>
              <a:rPr lang="en-US" sz="4000" b="1">
                <a:latin typeface="Times New Roman" pitchFamily="18" charset="0"/>
              </a:rPr>
              <a:t>Statutory Employees</a:t>
            </a:r>
          </a:p>
          <a:p>
            <a:pPr algn="ctr"/>
            <a:r>
              <a:rPr lang="en-US" sz="4000" b="1">
                <a:latin typeface="Times New Roman" pitchFamily="18" charset="0"/>
              </a:rPr>
              <a:t>(DISH)</a:t>
            </a:r>
          </a:p>
          <a:p>
            <a:pPr algn="ctr"/>
            <a:endParaRPr lang="en-US" sz="4000" b="1">
              <a:latin typeface="Times New Roman" pitchFamily="18" charset="0"/>
            </a:endParaRPr>
          </a:p>
          <a:p>
            <a:pPr algn="ctr"/>
            <a:r>
              <a:rPr lang="en-US" sz="4000" b="1">
                <a:latin typeface="Times New Roman" pitchFamily="18" charset="0"/>
              </a:rPr>
              <a:t> Statutory Non-employees</a:t>
            </a:r>
          </a:p>
          <a:p>
            <a:pPr algn="ctr"/>
            <a:r>
              <a:rPr lang="en-US" sz="4000" b="1">
                <a:latin typeface="Times New Roman" pitchFamily="18" charset="0"/>
              </a:rPr>
              <a:t>(REDS)</a:t>
            </a:r>
          </a:p>
          <a:p>
            <a:endParaRPr lang="en-US" sz="2400">
              <a:latin typeface="Times New Roman" pitchFamily="18" charset="0"/>
            </a:endParaRPr>
          </a:p>
          <a:p>
            <a:endParaRPr lang="en-US" sz="2400" b="1"/>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1524000" y="228600"/>
            <a:ext cx="5791200" cy="5334000"/>
          </a:xfrm>
          <a:prstGeom prst="rect">
            <a:avLst/>
          </a:prstGeom>
          <a:noFill/>
          <a:ln w="9525">
            <a:noFill/>
            <a:miter lim="800000"/>
            <a:headEnd/>
            <a:tailEnd/>
          </a:ln>
        </p:spPr>
        <p:txBody>
          <a:bodyPr>
            <a:spAutoFit/>
          </a:bodyPr>
          <a:lstStyle/>
          <a:p>
            <a:pPr algn="ctr">
              <a:spcBef>
                <a:spcPct val="50000"/>
              </a:spcBef>
            </a:pPr>
            <a:r>
              <a:rPr lang="en-US" sz="4400" b="1" dirty="0">
                <a:latin typeface="Bodoni MT Black" pitchFamily="18" charset="0"/>
              </a:rPr>
              <a:t>Staffing Needs</a:t>
            </a:r>
          </a:p>
          <a:p>
            <a:pPr algn="ctr">
              <a:spcBef>
                <a:spcPct val="50000"/>
              </a:spcBef>
            </a:pPr>
            <a:endParaRPr lang="en-US" sz="4000" b="1" dirty="0">
              <a:latin typeface="Bodoni MT Black" pitchFamily="18" charset="0"/>
            </a:endParaRPr>
          </a:p>
          <a:p>
            <a:pPr>
              <a:spcBef>
                <a:spcPct val="50000"/>
              </a:spcBef>
              <a:buFontTx/>
              <a:buChar char="•"/>
            </a:pPr>
            <a:endParaRPr lang="en-US" sz="4000" b="1" dirty="0">
              <a:latin typeface="Times New Roman" pitchFamily="18" charset="0"/>
            </a:endParaRPr>
          </a:p>
          <a:p>
            <a:pPr>
              <a:spcBef>
                <a:spcPct val="50000"/>
              </a:spcBef>
              <a:buFontTx/>
              <a:buChar char="•"/>
            </a:pPr>
            <a:endParaRPr lang="en-US" sz="4000" b="1" dirty="0">
              <a:latin typeface="Times New Roman" pitchFamily="18" charset="0"/>
            </a:endParaRPr>
          </a:p>
          <a:p>
            <a:pPr algn="ctr">
              <a:spcBef>
                <a:spcPct val="50000"/>
              </a:spcBef>
            </a:pPr>
            <a:r>
              <a:rPr lang="en-US" sz="4000" b="1" dirty="0">
                <a:latin typeface="Times New Roman" pitchFamily="18" charset="0"/>
              </a:rPr>
              <a:t>Temporary Employees</a:t>
            </a:r>
          </a:p>
          <a:p>
            <a:pPr algn="ctr">
              <a:spcBef>
                <a:spcPct val="50000"/>
              </a:spcBef>
            </a:pPr>
            <a:r>
              <a:rPr lang="en-US" sz="4000" b="1" dirty="0">
                <a:latin typeface="Times New Roman" pitchFamily="18" charset="0"/>
              </a:rPr>
              <a:t>Leased Employees</a:t>
            </a:r>
            <a:endParaRPr lang="en-US" sz="2400" dirty="0">
              <a:latin typeface="Times New Roman" pitchFamily="18" charset="0"/>
            </a:endParaRPr>
          </a:p>
        </p:txBody>
      </p:sp>
      <p:pic>
        <p:nvPicPr>
          <p:cNvPr id="15363" name="Picture 5" descr="MMj02544950000%5b1%5d"/>
          <p:cNvPicPr>
            <a:picLocks noChangeAspect="1" noChangeArrowheads="1" noCrop="1"/>
          </p:cNvPicPr>
          <p:nvPr/>
        </p:nvPicPr>
        <p:blipFill>
          <a:blip r:embed="rId3" cstate="print"/>
          <a:srcRect/>
          <a:stretch>
            <a:fillRect/>
          </a:stretch>
        </p:blipFill>
        <p:spPr bwMode="auto">
          <a:xfrm>
            <a:off x="2971800" y="1295400"/>
            <a:ext cx="2971800"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533400" y="381000"/>
            <a:ext cx="8382000" cy="5551488"/>
          </a:xfrm>
          <a:prstGeom prst="rect">
            <a:avLst/>
          </a:prstGeom>
          <a:noFill/>
          <a:ln w="9525">
            <a:noFill/>
            <a:miter lim="800000"/>
            <a:headEnd/>
            <a:tailEnd/>
          </a:ln>
        </p:spPr>
        <p:txBody>
          <a:bodyPr>
            <a:spAutoFit/>
          </a:bodyPr>
          <a:lstStyle/>
          <a:p>
            <a:pPr algn="ctr">
              <a:spcBef>
                <a:spcPct val="50000"/>
              </a:spcBef>
            </a:pPr>
            <a:r>
              <a:rPr lang="en-US" sz="4400" b="1">
                <a:latin typeface="Bodoni MT Black" pitchFamily="18" charset="0"/>
              </a:rPr>
              <a:t>Employees Under Other Federal and State Laws</a:t>
            </a:r>
          </a:p>
          <a:p>
            <a:pPr>
              <a:spcBef>
                <a:spcPct val="50000"/>
              </a:spcBef>
              <a:buFontTx/>
              <a:buChar char="•"/>
            </a:pPr>
            <a:r>
              <a:rPr lang="en-US" sz="3600" b="1">
                <a:latin typeface="Times New Roman" pitchFamily="18" charset="0"/>
              </a:rPr>
              <a:t> Federal Wage - Hour Laws</a:t>
            </a:r>
          </a:p>
          <a:p>
            <a:pPr>
              <a:spcBef>
                <a:spcPct val="50000"/>
              </a:spcBef>
              <a:buFontTx/>
              <a:buChar char="•"/>
            </a:pPr>
            <a:r>
              <a:rPr lang="en-US" sz="3600" b="1">
                <a:latin typeface="Times New Roman" pitchFamily="18" charset="0"/>
              </a:rPr>
              <a:t> State Wage - Hour Laws</a:t>
            </a:r>
          </a:p>
          <a:p>
            <a:pPr>
              <a:spcBef>
                <a:spcPct val="50000"/>
              </a:spcBef>
              <a:buFontTx/>
              <a:buChar char="•"/>
            </a:pPr>
            <a:r>
              <a:rPr lang="en-US" sz="3600" b="1">
                <a:latin typeface="Times New Roman" pitchFamily="18" charset="0"/>
              </a:rPr>
              <a:t> State Income Tax Withholding Laws</a:t>
            </a:r>
          </a:p>
          <a:p>
            <a:pPr>
              <a:spcBef>
                <a:spcPct val="50000"/>
              </a:spcBef>
              <a:buFontTx/>
              <a:buChar char="•"/>
            </a:pPr>
            <a:r>
              <a:rPr lang="en-US" sz="3600" b="1">
                <a:latin typeface="Times New Roman" pitchFamily="18" charset="0"/>
              </a:rPr>
              <a:t> State Unemployment Insurance Laws</a:t>
            </a:r>
          </a:p>
          <a:p>
            <a:pPr>
              <a:spcBef>
                <a:spcPct val="50000"/>
              </a:spcBef>
              <a:buFontTx/>
              <a:buChar char="•"/>
            </a:pPr>
            <a:r>
              <a:rPr lang="en-US" sz="3600" b="1">
                <a:latin typeface="Times New Roman" pitchFamily="18" charset="0"/>
              </a:rPr>
              <a:t> State Disability Insurance Laws</a:t>
            </a:r>
            <a:endParaRPr lang="en-US" sz="3600">
              <a:latin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381000" y="0"/>
            <a:ext cx="8763000" cy="5755422"/>
          </a:xfrm>
          <a:prstGeom prst="rect">
            <a:avLst/>
          </a:prstGeom>
          <a:noFill/>
          <a:ln w="9525">
            <a:noFill/>
            <a:miter lim="800000"/>
            <a:headEnd/>
            <a:tailEnd/>
          </a:ln>
        </p:spPr>
        <p:txBody>
          <a:bodyPr>
            <a:spAutoFit/>
          </a:bodyPr>
          <a:lstStyle/>
          <a:p>
            <a:pPr algn="ctr">
              <a:spcBef>
                <a:spcPct val="50000"/>
              </a:spcBef>
            </a:pPr>
            <a:endParaRPr lang="en-US" sz="1400" b="1" dirty="0">
              <a:latin typeface="Bodoni MT Black" pitchFamily="18" charset="0"/>
            </a:endParaRPr>
          </a:p>
          <a:p>
            <a:pPr algn="ctr">
              <a:spcBef>
                <a:spcPct val="50000"/>
              </a:spcBef>
            </a:pPr>
            <a:r>
              <a:rPr lang="en-US" sz="4400" b="1" dirty="0">
                <a:latin typeface="Bodoni MT Black" pitchFamily="18" charset="0"/>
              </a:rPr>
              <a:t>Enforcement and Penalties</a:t>
            </a:r>
          </a:p>
          <a:p>
            <a:pPr algn="ctr">
              <a:spcBef>
                <a:spcPct val="50000"/>
              </a:spcBef>
            </a:pPr>
            <a:r>
              <a:rPr lang="en-US" sz="3600" b="1" dirty="0">
                <a:latin typeface="Times New Roman" pitchFamily="18" charset="0"/>
              </a:rPr>
              <a:t> </a:t>
            </a:r>
            <a:r>
              <a:rPr lang="en-US" sz="3200" b="1" dirty="0">
                <a:latin typeface="Bodoni MT Black" pitchFamily="18" charset="0"/>
              </a:rPr>
              <a:t>Worker Misclassification </a:t>
            </a:r>
          </a:p>
          <a:p>
            <a:pPr algn="ctr">
              <a:spcBef>
                <a:spcPct val="50000"/>
              </a:spcBef>
            </a:pPr>
            <a:r>
              <a:rPr lang="en-US" sz="3200" b="1" dirty="0">
                <a:latin typeface="Bodoni MT Black" pitchFamily="18" charset="0"/>
              </a:rPr>
              <a:t> IRS Penalties</a:t>
            </a:r>
          </a:p>
          <a:p>
            <a:pPr algn="ctr">
              <a:spcBef>
                <a:spcPct val="50000"/>
              </a:spcBef>
            </a:pPr>
            <a:r>
              <a:rPr lang="en-US" sz="3200" b="1" dirty="0">
                <a:latin typeface="Bodoni MT Black" pitchFamily="18" charset="0"/>
              </a:rPr>
              <a:t> IRS Enforcement </a:t>
            </a:r>
            <a:r>
              <a:rPr lang="en-US" sz="3200" b="1" dirty="0" smtClean="0">
                <a:latin typeface="Bodoni MT Black" pitchFamily="18" charset="0"/>
              </a:rPr>
              <a:t>Efforts</a:t>
            </a:r>
          </a:p>
          <a:p>
            <a:pPr algn="ctr">
              <a:spcBef>
                <a:spcPct val="50000"/>
              </a:spcBef>
            </a:pPr>
            <a:r>
              <a:rPr lang="en-US" sz="3200" b="1" dirty="0" smtClean="0">
                <a:latin typeface="Bodoni MT Black" pitchFamily="18" charset="0"/>
              </a:rPr>
              <a:t>Classification Settlement Program (CSP)</a:t>
            </a:r>
            <a:endParaRPr lang="en-US" sz="3600" b="1" dirty="0">
              <a:latin typeface="Bodoni MT Black" pitchFamily="18" charset="0"/>
            </a:endParaRPr>
          </a:p>
          <a:p>
            <a:pPr algn="ctr">
              <a:spcBef>
                <a:spcPct val="50000"/>
              </a:spcBef>
            </a:pPr>
            <a:r>
              <a:rPr lang="en-US" sz="3200" b="1" dirty="0" smtClean="0">
                <a:latin typeface="Bodoni MT Black" pitchFamily="18" charset="0"/>
              </a:rPr>
              <a:t>Voluntary Worker Classification Settlement Program (VCSP)</a:t>
            </a:r>
          </a:p>
        </p:txBody>
      </p:sp>
      <p:grpSp>
        <p:nvGrpSpPr>
          <p:cNvPr id="2" name="Group 5"/>
          <p:cNvGrpSpPr>
            <a:grpSpLocks noChangeAspect="1"/>
          </p:cNvGrpSpPr>
          <p:nvPr/>
        </p:nvGrpSpPr>
        <p:grpSpPr bwMode="auto">
          <a:xfrm>
            <a:off x="53696" y="4953000"/>
            <a:ext cx="2279088" cy="1676400"/>
            <a:chOff x="-472" y="-724"/>
            <a:chExt cx="2205" cy="2460"/>
          </a:xfrm>
        </p:grpSpPr>
        <p:sp>
          <p:nvSpPr>
            <p:cNvPr id="17412" name="AutoShape 6"/>
            <p:cNvSpPr>
              <a:spLocks noChangeAspect="1" noChangeArrowheads="1"/>
            </p:cNvSpPr>
            <p:nvPr/>
          </p:nvSpPr>
          <p:spPr bwMode="auto">
            <a:xfrm>
              <a:off x="-472" y="-724"/>
              <a:ext cx="2205" cy="2460"/>
            </a:xfrm>
            <a:prstGeom prst="rect">
              <a:avLst/>
            </a:prstGeom>
            <a:noFill/>
            <a:ln w="9525">
              <a:noFill/>
              <a:miter lim="800000"/>
              <a:headEnd/>
              <a:tailEnd/>
            </a:ln>
          </p:spPr>
          <p:txBody>
            <a:bodyPr/>
            <a:lstStyle/>
            <a:p>
              <a:endParaRPr lang="en-US"/>
            </a:p>
          </p:txBody>
        </p:sp>
        <p:sp>
          <p:nvSpPr>
            <p:cNvPr id="17413" name="Freeform 7"/>
            <p:cNvSpPr>
              <a:spLocks/>
            </p:cNvSpPr>
            <p:nvPr/>
          </p:nvSpPr>
          <p:spPr bwMode="auto">
            <a:xfrm>
              <a:off x="600" y="0"/>
              <a:ext cx="525" cy="207"/>
            </a:xfrm>
            <a:custGeom>
              <a:avLst/>
              <a:gdLst>
                <a:gd name="T0" fmla="*/ 0 w 525"/>
                <a:gd name="T1" fmla="*/ 0 h 207"/>
                <a:gd name="T2" fmla="*/ 0 w 525"/>
                <a:gd name="T3" fmla="*/ 90 h 207"/>
                <a:gd name="T4" fmla="*/ 525 w 525"/>
                <a:gd name="T5" fmla="*/ 207 h 207"/>
                <a:gd name="T6" fmla="*/ 525 w 525"/>
                <a:gd name="T7" fmla="*/ 107 h 207"/>
                <a:gd name="T8" fmla="*/ 0 w 525"/>
                <a:gd name="T9" fmla="*/ 0 h 207"/>
                <a:gd name="T10" fmla="*/ 0 60000 65536"/>
                <a:gd name="T11" fmla="*/ 0 60000 65536"/>
                <a:gd name="T12" fmla="*/ 0 60000 65536"/>
                <a:gd name="T13" fmla="*/ 0 60000 65536"/>
                <a:gd name="T14" fmla="*/ 0 60000 65536"/>
                <a:gd name="T15" fmla="*/ 0 w 525"/>
                <a:gd name="T16" fmla="*/ 0 h 207"/>
                <a:gd name="T17" fmla="*/ 525 w 525"/>
                <a:gd name="T18" fmla="*/ 207 h 207"/>
              </a:gdLst>
              <a:ahLst/>
              <a:cxnLst>
                <a:cxn ang="T10">
                  <a:pos x="T0" y="T1"/>
                </a:cxn>
                <a:cxn ang="T11">
                  <a:pos x="T2" y="T3"/>
                </a:cxn>
                <a:cxn ang="T12">
                  <a:pos x="T4" y="T5"/>
                </a:cxn>
                <a:cxn ang="T13">
                  <a:pos x="T6" y="T7"/>
                </a:cxn>
                <a:cxn ang="T14">
                  <a:pos x="T8" y="T9"/>
                </a:cxn>
              </a:cxnLst>
              <a:rect l="T15" t="T16" r="T17" b="T18"/>
              <a:pathLst>
                <a:path w="525" h="207">
                  <a:moveTo>
                    <a:pt x="0" y="0"/>
                  </a:moveTo>
                  <a:lnTo>
                    <a:pt x="0" y="90"/>
                  </a:lnTo>
                  <a:lnTo>
                    <a:pt x="525" y="207"/>
                  </a:lnTo>
                  <a:lnTo>
                    <a:pt x="525" y="107"/>
                  </a:lnTo>
                  <a:lnTo>
                    <a:pt x="0" y="0"/>
                  </a:lnTo>
                  <a:close/>
                </a:path>
              </a:pathLst>
            </a:custGeom>
            <a:solidFill>
              <a:srgbClr val="7F99B2"/>
            </a:solidFill>
            <a:ln w="9525">
              <a:noFill/>
              <a:round/>
              <a:headEnd/>
              <a:tailEnd/>
            </a:ln>
          </p:spPr>
          <p:txBody>
            <a:bodyPr/>
            <a:lstStyle/>
            <a:p>
              <a:endParaRPr lang="en-US"/>
            </a:p>
          </p:txBody>
        </p:sp>
        <p:sp>
          <p:nvSpPr>
            <p:cNvPr id="17414" name="Freeform 8"/>
            <p:cNvSpPr>
              <a:spLocks/>
            </p:cNvSpPr>
            <p:nvPr/>
          </p:nvSpPr>
          <p:spPr bwMode="auto">
            <a:xfrm>
              <a:off x="600" y="673"/>
              <a:ext cx="505" cy="279"/>
            </a:xfrm>
            <a:custGeom>
              <a:avLst/>
              <a:gdLst>
                <a:gd name="T0" fmla="*/ 0 w 505"/>
                <a:gd name="T1" fmla="*/ 0 h 279"/>
                <a:gd name="T2" fmla="*/ 0 w 505"/>
                <a:gd name="T3" fmla="*/ 90 h 279"/>
                <a:gd name="T4" fmla="*/ 505 w 505"/>
                <a:gd name="T5" fmla="*/ 279 h 279"/>
                <a:gd name="T6" fmla="*/ 505 w 505"/>
                <a:gd name="T7" fmla="*/ 180 h 279"/>
                <a:gd name="T8" fmla="*/ 0 w 505"/>
                <a:gd name="T9" fmla="*/ 0 h 279"/>
                <a:gd name="T10" fmla="*/ 0 60000 65536"/>
                <a:gd name="T11" fmla="*/ 0 60000 65536"/>
                <a:gd name="T12" fmla="*/ 0 60000 65536"/>
                <a:gd name="T13" fmla="*/ 0 60000 65536"/>
                <a:gd name="T14" fmla="*/ 0 60000 65536"/>
                <a:gd name="T15" fmla="*/ 0 w 505"/>
                <a:gd name="T16" fmla="*/ 0 h 279"/>
                <a:gd name="T17" fmla="*/ 505 w 505"/>
                <a:gd name="T18" fmla="*/ 279 h 279"/>
              </a:gdLst>
              <a:ahLst/>
              <a:cxnLst>
                <a:cxn ang="T10">
                  <a:pos x="T0" y="T1"/>
                </a:cxn>
                <a:cxn ang="T11">
                  <a:pos x="T2" y="T3"/>
                </a:cxn>
                <a:cxn ang="T12">
                  <a:pos x="T4" y="T5"/>
                </a:cxn>
                <a:cxn ang="T13">
                  <a:pos x="T6" y="T7"/>
                </a:cxn>
                <a:cxn ang="T14">
                  <a:pos x="T8" y="T9"/>
                </a:cxn>
              </a:cxnLst>
              <a:rect l="T15" t="T16" r="T17" b="T18"/>
              <a:pathLst>
                <a:path w="505" h="279">
                  <a:moveTo>
                    <a:pt x="0" y="0"/>
                  </a:moveTo>
                  <a:lnTo>
                    <a:pt x="0" y="90"/>
                  </a:lnTo>
                  <a:lnTo>
                    <a:pt x="505" y="279"/>
                  </a:lnTo>
                  <a:lnTo>
                    <a:pt x="505" y="180"/>
                  </a:lnTo>
                  <a:lnTo>
                    <a:pt x="0" y="0"/>
                  </a:lnTo>
                  <a:close/>
                </a:path>
              </a:pathLst>
            </a:custGeom>
            <a:solidFill>
              <a:srgbClr val="7F99B2"/>
            </a:solidFill>
            <a:ln w="9525">
              <a:noFill/>
              <a:round/>
              <a:headEnd/>
              <a:tailEnd/>
            </a:ln>
          </p:spPr>
          <p:txBody>
            <a:bodyPr/>
            <a:lstStyle/>
            <a:p>
              <a:endParaRPr lang="en-US"/>
            </a:p>
          </p:txBody>
        </p:sp>
        <p:sp>
          <p:nvSpPr>
            <p:cNvPr id="17415" name="Freeform 9"/>
            <p:cNvSpPr>
              <a:spLocks/>
            </p:cNvSpPr>
            <p:nvPr/>
          </p:nvSpPr>
          <p:spPr bwMode="auto">
            <a:xfrm>
              <a:off x="174" y="204"/>
              <a:ext cx="69" cy="55"/>
            </a:xfrm>
            <a:custGeom>
              <a:avLst/>
              <a:gdLst>
                <a:gd name="T0" fmla="*/ 69 w 69"/>
                <a:gd name="T1" fmla="*/ 33 h 55"/>
                <a:gd name="T2" fmla="*/ 13 w 69"/>
                <a:gd name="T3" fmla="*/ 0 h 55"/>
                <a:gd name="T4" fmla="*/ 0 w 69"/>
                <a:gd name="T5" fmla="*/ 23 h 55"/>
                <a:gd name="T6" fmla="*/ 56 w 69"/>
                <a:gd name="T7" fmla="*/ 55 h 55"/>
                <a:gd name="T8" fmla="*/ 69 w 69"/>
                <a:gd name="T9" fmla="*/ 33 h 55"/>
                <a:gd name="T10" fmla="*/ 0 60000 65536"/>
                <a:gd name="T11" fmla="*/ 0 60000 65536"/>
                <a:gd name="T12" fmla="*/ 0 60000 65536"/>
                <a:gd name="T13" fmla="*/ 0 60000 65536"/>
                <a:gd name="T14" fmla="*/ 0 60000 65536"/>
                <a:gd name="T15" fmla="*/ 0 w 69"/>
                <a:gd name="T16" fmla="*/ 0 h 55"/>
                <a:gd name="T17" fmla="*/ 69 w 69"/>
                <a:gd name="T18" fmla="*/ 55 h 55"/>
              </a:gdLst>
              <a:ahLst/>
              <a:cxnLst>
                <a:cxn ang="T10">
                  <a:pos x="T0" y="T1"/>
                </a:cxn>
                <a:cxn ang="T11">
                  <a:pos x="T2" y="T3"/>
                </a:cxn>
                <a:cxn ang="T12">
                  <a:pos x="T4" y="T5"/>
                </a:cxn>
                <a:cxn ang="T13">
                  <a:pos x="T6" y="T7"/>
                </a:cxn>
                <a:cxn ang="T14">
                  <a:pos x="T8" y="T9"/>
                </a:cxn>
              </a:cxnLst>
              <a:rect l="T15" t="T16" r="T17" b="T18"/>
              <a:pathLst>
                <a:path w="69" h="55">
                  <a:moveTo>
                    <a:pt x="69" y="33"/>
                  </a:moveTo>
                  <a:lnTo>
                    <a:pt x="13" y="0"/>
                  </a:lnTo>
                  <a:lnTo>
                    <a:pt x="0" y="23"/>
                  </a:lnTo>
                  <a:lnTo>
                    <a:pt x="56" y="55"/>
                  </a:lnTo>
                  <a:lnTo>
                    <a:pt x="69" y="33"/>
                  </a:lnTo>
                  <a:close/>
                </a:path>
              </a:pathLst>
            </a:custGeom>
            <a:solidFill>
              <a:srgbClr val="D80000"/>
            </a:solidFill>
            <a:ln w="9525">
              <a:noFill/>
              <a:round/>
              <a:headEnd/>
              <a:tailEnd/>
            </a:ln>
          </p:spPr>
          <p:txBody>
            <a:bodyPr/>
            <a:lstStyle/>
            <a:p>
              <a:endParaRPr lang="en-US"/>
            </a:p>
          </p:txBody>
        </p:sp>
        <p:sp>
          <p:nvSpPr>
            <p:cNvPr id="17416" name="Freeform 10"/>
            <p:cNvSpPr>
              <a:spLocks/>
            </p:cNvSpPr>
            <p:nvPr/>
          </p:nvSpPr>
          <p:spPr bwMode="auto">
            <a:xfrm>
              <a:off x="165" y="305"/>
              <a:ext cx="66" cy="27"/>
            </a:xfrm>
            <a:custGeom>
              <a:avLst/>
              <a:gdLst>
                <a:gd name="T0" fmla="*/ 66 w 66"/>
                <a:gd name="T1" fmla="*/ 0 h 27"/>
                <a:gd name="T2" fmla="*/ 0 w 66"/>
                <a:gd name="T3" fmla="*/ 1 h 27"/>
                <a:gd name="T4" fmla="*/ 1 w 66"/>
                <a:gd name="T5" fmla="*/ 27 h 27"/>
                <a:gd name="T6" fmla="*/ 66 w 66"/>
                <a:gd name="T7" fmla="*/ 26 h 27"/>
                <a:gd name="T8" fmla="*/ 66 w 66"/>
                <a:gd name="T9" fmla="*/ 0 h 27"/>
                <a:gd name="T10" fmla="*/ 0 60000 65536"/>
                <a:gd name="T11" fmla="*/ 0 60000 65536"/>
                <a:gd name="T12" fmla="*/ 0 60000 65536"/>
                <a:gd name="T13" fmla="*/ 0 60000 65536"/>
                <a:gd name="T14" fmla="*/ 0 60000 65536"/>
                <a:gd name="T15" fmla="*/ 0 w 66"/>
                <a:gd name="T16" fmla="*/ 0 h 27"/>
                <a:gd name="T17" fmla="*/ 66 w 66"/>
                <a:gd name="T18" fmla="*/ 27 h 27"/>
              </a:gdLst>
              <a:ahLst/>
              <a:cxnLst>
                <a:cxn ang="T10">
                  <a:pos x="T0" y="T1"/>
                </a:cxn>
                <a:cxn ang="T11">
                  <a:pos x="T2" y="T3"/>
                </a:cxn>
                <a:cxn ang="T12">
                  <a:pos x="T4" y="T5"/>
                </a:cxn>
                <a:cxn ang="T13">
                  <a:pos x="T6" y="T7"/>
                </a:cxn>
                <a:cxn ang="T14">
                  <a:pos x="T8" y="T9"/>
                </a:cxn>
              </a:cxnLst>
              <a:rect l="T15" t="T16" r="T17" b="T18"/>
              <a:pathLst>
                <a:path w="66" h="27">
                  <a:moveTo>
                    <a:pt x="66" y="0"/>
                  </a:moveTo>
                  <a:lnTo>
                    <a:pt x="0" y="1"/>
                  </a:lnTo>
                  <a:lnTo>
                    <a:pt x="1" y="27"/>
                  </a:lnTo>
                  <a:lnTo>
                    <a:pt x="66" y="26"/>
                  </a:lnTo>
                  <a:lnTo>
                    <a:pt x="66" y="0"/>
                  </a:lnTo>
                  <a:close/>
                </a:path>
              </a:pathLst>
            </a:custGeom>
            <a:solidFill>
              <a:srgbClr val="D80000"/>
            </a:solidFill>
            <a:ln w="9525">
              <a:noFill/>
              <a:round/>
              <a:headEnd/>
              <a:tailEnd/>
            </a:ln>
          </p:spPr>
          <p:txBody>
            <a:bodyPr/>
            <a:lstStyle/>
            <a:p>
              <a:endParaRPr lang="en-US"/>
            </a:p>
          </p:txBody>
        </p:sp>
        <p:sp>
          <p:nvSpPr>
            <p:cNvPr id="17417" name="Freeform 11"/>
            <p:cNvSpPr>
              <a:spLocks/>
            </p:cNvSpPr>
            <p:nvPr/>
          </p:nvSpPr>
          <p:spPr bwMode="auto">
            <a:xfrm>
              <a:off x="179" y="380"/>
              <a:ext cx="71" cy="51"/>
            </a:xfrm>
            <a:custGeom>
              <a:avLst/>
              <a:gdLst>
                <a:gd name="T0" fmla="*/ 59 w 71"/>
                <a:gd name="T1" fmla="*/ 0 h 51"/>
                <a:gd name="T2" fmla="*/ 0 w 71"/>
                <a:gd name="T3" fmla="*/ 27 h 51"/>
                <a:gd name="T4" fmla="*/ 12 w 71"/>
                <a:gd name="T5" fmla="*/ 51 h 51"/>
                <a:gd name="T6" fmla="*/ 71 w 71"/>
                <a:gd name="T7" fmla="*/ 23 h 51"/>
                <a:gd name="T8" fmla="*/ 59 w 71"/>
                <a:gd name="T9" fmla="*/ 0 h 51"/>
                <a:gd name="T10" fmla="*/ 0 60000 65536"/>
                <a:gd name="T11" fmla="*/ 0 60000 65536"/>
                <a:gd name="T12" fmla="*/ 0 60000 65536"/>
                <a:gd name="T13" fmla="*/ 0 60000 65536"/>
                <a:gd name="T14" fmla="*/ 0 60000 65536"/>
                <a:gd name="T15" fmla="*/ 0 w 71"/>
                <a:gd name="T16" fmla="*/ 0 h 51"/>
                <a:gd name="T17" fmla="*/ 71 w 71"/>
                <a:gd name="T18" fmla="*/ 51 h 51"/>
              </a:gdLst>
              <a:ahLst/>
              <a:cxnLst>
                <a:cxn ang="T10">
                  <a:pos x="T0" y="T1"/>
                </a:cxn>
                <a:cxn ang="T11">
                  <a:pos x="T2" y="T3"/>
                </a:cxn>
                <a:cxn ang="T12">
                  <a:pos x="T4" y="T5"/>
                </a:cxn>
                <a:cxn ang="T13">
                  <a:pos x="T6" y="T7"/>
                </a:cxn>
                <a:cxn ang="T14">
                  <a:pos x="T8" y="T9"/>
                </a:cxn>
              </a:cxnLst>
              <a:rect l="T15" t="T16" r="T17" b="T18"/>
              <a:pathLst>
                <a:path w="71" h="51">
                  <a:moveTo>
                    <a:pt x="59" y="0"/>
                  </a:moveTo>
                  <a:lnTo>
                    <a:pt x="0" y="27"/>
                  </a:lnTo>
                  <a:lnTo>
                    <a:pt x="12" y="51"/>
                  </a:lnTo>
                  <a:lnTo>
                    <a:pt x="71" y="23"/>
                  </a:lnTo>
                  <a:lnTo>
                    <a:pt x="59" y="0"/>
                  </a:lnTo>
                  <a:close/>
                </a:path>
              </a:pathLst>
            </a:custGeom>
            <a:solidFill>
              <a:srgbClr val="D80000"/>
            </a:solidFill>
            <a:ln w="9525">
              <a:noFill/>
              <a:round/>
              <a:headEnd/>
              <a:tailEnd/>
            </a:ln>
          </p:spPr>
          <p:txBody>
            <a:bodyPr/>
            <a:lstStyle/>
            <a:p>
              <a:endParaRPr lang="en-US"/>
            </a:p>
          </p:txBody>
        </p:sp>
        <p:sp>
          <p:nvSpPr>
            <p:cNvPr id="17418" name="Rectangle 12"/>
            <p:cNvSpPr>
              <a:spLocks noChangeArrowheads="1"/>
            </p:cNvSpPr>
            <p:nvPr/>
          </p:nvSpPr>
          <p:spPr bwMode="auto">
            <a:xfrm>
              <a:off x="1037" y="168"/>
              <a:ext cx="26" cy="703"/>
            </a:xfrm>
            <a:prstGeom prst="rect">
              <a:avLst/>
            </a:prstGeom>
            <a:solidFill>
              <a:srgbClr val="000000"/>
            </a:solidFill>
            <a:ln w="9525">
              <a:noFill/>
              <a:miter lim="800000"/>
              <a:headEnd/>
              <a:tailEnd/>
            </a:ln>
          </p:spPr>
          <p:txBody>
            <a:bodyPr/>
            <a:lstStyle/>
            <a:p>
              <a:endParaRPr lang="en-US"/>
            </a:p>
          </p:txBody>
        </p:sp>
        <p:sp>
          <p:nvSpPr>
            <p:cNvPr id="17419" name="Freeform 13"/>
            <p:cNvSpPr>
              <a:spLocks/>
            </p:cNvSpPr>
            <p:nvPr/>
          </p:nvSpPr>
          <p:spPr bwMode="auto">
            <a:xfrm>
              <a:off x="3" y="90"/>
              <a:ext cx="844" cy="1287"/>
            </a:xfrm>
            <a:custGeom>
              <a:avLst/>
              <a:gdLst>
                <a:gd name="T0" fmla="*/ 439 w 844"/>
                <a:gd name="T1" fmla="*/ 513 h 1287"/>
                <a:gd name="T2" fmla="*/ 455 w 844"/>
                <a:gd name="T3" fmla="*/ 468 h 1287"/>
                <a:gd name="T4" fmla="*/ 478 w 844"/>
                <a:gd name="T5" fmla="*/ 481 h 1287"/>
                <a:gd name="T6" fmla="*/ 482 w 844"/>
                <a:gd name="T7" fmla="*/ 560 h 1287"/>
                <a:gd name="T8" fmla="*/ 518 w 844"/>
                <a:gd name="T9" fmla="*/ 644 h 1287"/>
                <a:gd name="T10" fmla="*/ 578 w 844"/>
                <a:gd name="T11" fmla="*/ 703 h 1287"/>
                <a:gd name="T12" fmla="*/ 617 w 844"/>
                <a:gd name="T13" fmla="*/ 617 h 1287"/>
                <a:gd name="T14" fmla="*/ 627 w 844"/>
                <a:gd name="T15" fmla="*/ 578 h 1287"/>
                <a:gd name="T16" fmla="*/ 653 w 844"/>
                <a:gd name="T17" fmla="*/ 624 h 1287"/>
                <a:gd name="T18" fmla="*/ 709 w 844"/>
                <a:gd name="T19" fmla="*/ 547 h 1287"/>
                <a:gd name="T20" fmla="*/ 760 w 844"/>
                <a:gd name="T21" fmla="*/ 504 h 1287"/>
                <a:gd name="T22" fmla="*/ 808 w 844"/>
                <a:gd name="T23" fmla="*/ 676 h 1287"/>
                <a:gd name="T24" fmla="*/ 841 w 844"/>
                <a:gd name="T25" fmla="*/ 440 h 1287"/>
                <a:gd name="T26" fmla="*/ 825 w 844"/>
                <a:gd name="T27" fmla="*/ 372 h 1287"/>
                <a:gd name="T28" fmla="*/ 782 w 844"/>
                <a:gd name="T29" fmla="*/ 359 h 1287"/>
                <a:gd name="T30" fmla="*/ 747 w 844"/>
                <a:gd name="T31" fmla="*/ 375 h 1287"/>
                <a:gd name="T32" fmla="*/ 730 w 844"/>
                <a:gd name="T33" fmla="*/ 410 h 1287"/>
                <a:gd name="T34" fmla="*/ 747 w 844"/>
                <a:gd name="T35" fmla="*/ 458 h 1287"/>
                <a:gd name="T36" fmla="*/ 716 w 844"/>
                <a:gd name="T37" fmla="*/ 487 h 1287"/>
                <a:gd name="T38" fmla="*/ 679 w 844"/>
                <a:gd name="T39" fmla="*/ 514 h 1287"/>
                <a:gd name="T40" fmla="*/ 651 w 844"/>
                <a:gd name="T41" fmla="*/ 533 h 1287"/>
                <a:gd name="T42" fmla="*/ 641 w 844"/>
                <a:gd name="T43" fmla="*/ 536 h 1287"/>
                <a:gd name="T44" fmla="*/ 604 w 844"/>
                <a:gd name="T45" fmla="*/ 521 h 1287"/>
                <a:gd name="T46" fmla="*/ 549 w 844"/>
                <a:gd name="T47" fmla="*/ 455 h 1287"/>
                <a:gd name="T48" fmla="*/ 455 w 844"/>
                <a:gd name="T49" fmla="*/ 423 h 1287"/>
                <a:gd name="T50" fmla="*/ 337 w 844"/>
                <a:gd name="T51" fmla="*/ 469 h 1287"/>
                <a:gd name="T52" fmla="*/ 287 w 844"/>
                <a:gd name="T53" fmla="*/ 553 h 1287"/>
                <a:gd name="T54" fmla="*/ 165 w 844"/>
                <a:gd name="T55" fmla="*/ 920 h 1287"/>
                <a:gd name="T56" fmla="*/ 109 w 844"/>
                <a:gd name="T57" fmla="*/ 974 h 1287"/>
                <a:gd name="T58" fmla="*/ 76 w 844"/>
                <a:gd name="T59" fmla="*/ 1140 h 1287"/>
                <a:gd name="T60" fmla="*/ 0 w 844"/>
                <a:gd name="T61" fmla="*/ 1264 h 1287"/>
                <a:gd name="T62" fmla="*/ 14 w 844"/>
                <a:gd name="T63" fmla="*/ 1287 h 1287"/>
                <a:gd name="T64" fmla="*/ 130 w 844"/>
                <a:gd name="T65" fmla="*/ 1199 h 1287"/>
                <a:gd name="T66" fmla="*/ 130 w 844"/>
                <a:gd name="T67" fmla="*/ 1011 h 1287"/>
                <a:gd name="T68" fmla="*/ 173 w 844"/>
                <a:gd name="T69" fmla="*/ 962 h 1287"/>
                <a:gd name="T70" fmla="*/ 227 w 844"/>
                <a:gd name="T71" fmla="*/ 932 h 1287"/>
                <a:gd name="T72" fmla="*/ 594 w 844"/>
                <a:gd name="T73" fmla="*/ 949 h 1287"/>
                <a:gd name="T74" fmla="*/ 657 w 844"/>
                <a:gd name="T75" fmla="*/ 1004 h 1287"/>
                <a:gd name="T76" fmla="*/ 677 w 844"/>
                <a:gd name="T77" fmla="*/ 1076 h 1287"/>
                <a:gd name="T78" fmla="*/ 651 w 844"/>
                <a:gd name="T79" fmla="*/ 1147 h 1287"/>
                <a:gd name="T80" fmla="*/ 626 w 844"/>
                <a:gd name="T81" fmla="*/ 1190 h 1287"/>
                <a:gd name="T82" fmla="*/ 735 w 844"/>
                <a:gd name="T83" fmla="*/ 1278 h 1287"/>
                <a:gd name="T84" fmla="*/ 758 w 844"/>
                <a:gd name="T85" fmla="*/ 1264 h 1287"/>
                <a:gd name="T86" fmla="*/ 670 w 844"/>
                <a:gd name="T87" fmla="*/ 1189 h 1287"/>
                <a:gd name="T88" fmla="*/ 707 w 844"/>
                <a:gd name="T89" fmla="*/ 1119 h 1287"/>
                <a:gd name="T90" fmla="*/ 709 w 844"/>
                <a:gd name="T91" fmla="*/ 1023 h 1287"/>
                <a:gd name="T92" fmla="*/ 657 w 844"/>
                <a:gd name="T93" fmla="*/ 948 h 1287"/>
                <a:gd name="T94" fmla="*/ 557 w 844"/>
                <a:gd name="T95" fmla="*/ 887 h 1287"/>
                <a:gd name="T96" fmla="*/ 525 w 844"/>
                <a:gd name="T97" fmla="*/ 709 h 1287"/>
                <a:gd name="T98" fmla="*/ 462 w 844"/>
                <a:gd name="T99" fmla="*/ 622 h 128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44"/>
                <a:gd name="T151" fmla="*/ 0 h 1287"/>
                <a:gd name="T152" fmla="*/ 844 w 844"/>
                <a:gd name="T153" fmla="*/ 1287 h 128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44" h="1287">
                  <a:moveTo>
                    <a:pt x="452" y="596"/>
                  </a:moveTo>
                  <a:lnTo>
                    <a:pt x="445" y="569"/>
                  </a:lnTo>
                  <a:lnTo>
                    <a:pt x="440" y="540"/>
                  </a:lnTo>
                  <a:lnTo>
                    <a:pt x="439" y="513"/>
                  </a:lnTo>
                  <a:lnTo>
                    <a:pt x="440" y="484"/>
                  </a:lnTo>
                  <a:lnTo>
                    <a:pt x="443" y="476"/>
                  </a:lnTo>
                  <a:lnTo>
                    <a:pt x="448" y="471"/>
                  </a:lnTo>
                  <a:lnTo>
                    <a:pt x="455" y="468"/>
                  </a:lnTo>
                  <a:lnTo>
                    <a:pt x="462" y="468"/>
                  </a:lnTo>
                  <a:lnTo>
                    <a:pt x="469" y="469"/>
                  </a:lnTo>
                  <a:lnTo>
                    <a:pt x="475" y="474"/>
                  </a:lnTo>
                  <a:lnTo>
                    <a:pt x="478" y="481"/>
                  </a:lnTo>
                  <a:lnTo>
                    <a:pt x="479" y="488"/>
                  </a:lnTo>
                  <a:lnTo>
                    <a:pt x="478" y="513"/>
                  </a:lnTo>
                  <a:lnTo>
                    <a:pt x="478" y="536"/>
                  </a:lnTo>
                  <a:lnTo>
                    <a:pt x="482" y="560"/>
                  </a:lnTo>
                  <a:lnTo>
                    <a:pt x="489" y="585"/>
                  </a:lnTo>
                  <a:lnTo>
                    <a:pt x="498" y="607"/>
                  </a:lnTo>
                  <a:lnTo>
                    <a:pt x="506" y="625"/>
                  </a:lnTo>
                  <a:lnTo>
                    <a:pt x="518" y="644"/>
                  </a:lnTo>
                  <a:lnTo>
                    <a:pt x="531" y="661"/>
                  </a:lnTo>
                  <a:lnTo>
                    <a:pt x="545" y="676"/>
                  </a:lnTo>
                  <a:lnTo>
                    <a:pt x="561" y="690"/>
                  </a:lnTo>
                  <a:lnTo>
                    <a:pt x="578" y="703"/>
                  </a:lnTo>
                  <a:lnTo>
                    <a:pt x="595" y="713"/>
                  </a:lnTo>
                  <a:lnTo>
                    <a:pt x="614" y="630"/>
                  </a:lnTo>
                  <a:lnTo>
                    <a:pt x="617" y="617"/>
                  </a:lnTo>
                  <a:lnTo>
                    <a:pt x="618" y="604"/>
                  </a:lnTo>
                  <a:lnTo>
                    <a:pt x="618" y="591"/>
                  </a:lnTo>
                  <a:lnTo>
                    <a:pt x="618" y="579"/>
                  </a:lnTo>
                  <a:lnTo>
                    <a:pt x="627" y="578"/>
                  </a:lnTo>
                  <a:lnTo>
                    <a:pt x="636" y="576"/>
                  </a:lnTo>
                  <a:lnTo>
                    <a:pt x="644" y="573"/>
                  </a:lnTo>
                  <a:lnTo>
                    <a:pt x="653" y="572"/>
                  </a:lnTo>
                  <a:lnTo>
                    <a:pt x="653" y="624"/>
                  </a:lnTo>
                  <a:lnTo>
                    <a:pt x="679" y="624"/>
                  </a:lnTo>
                  <a:lnTo>
                    <a:pt x="679" y="563"/>
                  </a:lnTo>
                  <a:lnTo>
                    <a:pt x="694" y="556"/>
                  </a:lnTo>
                  <a:lnTo>
                    <a:pt x="709" y="547"/>
                  </a:lnTo>
                  <a:lnTo>
                    <a:pt x="723" y="539"/>
                  </a:lnTo>
                  <a:lnTo>
                    <a:pt x="736" y="528"/>
                  </a:lnTo>
                  <a:lnTo>
                    <a:pt x="749" y="517"/>
                  </a:lnTo>
                  <a:lnTo>
                    <a:pt x="760" y="504"/>
                  </a:lnTo>
                  <a:lnTo>
                    <a:pt x="772" y="491"/>
                  </a:lnTo>
                  <a:lnTo>
                    <a:pt x="782" y="476"/>
                  </a:lnTo>
                  <a:lnTo>
                    <a:pt x="782" y="676"/>
                  </a:lnTo>
                  <a:lnTo>
                    <a:pt x="808" y="676"/>
                  </a:lnTo>
                  <a:lnTo>
                    <a:pt x="808" y="471"/>
                  </a:lnTo>
                  <a:lnTo>
                    <a:pt x="821" y="463"/>
                  </a:lnTo>
                  <a:lnTo>
                    <a:pt x="832" y="453"/>
                  </a:lnTo>
                  <a:lnTo>
                    <a:pt x="841" y="440"/>
                  </a:lnTo>
                  <a:lnTo>
                    <a:pt x="844" y="424"/>
                  </a:lnTo>
                  <a:lnTo>
                    <a:pt x="844" y="404"/>
                  </a:lnTo>
                  <a:lnTo>
                    <a:pt x="836" y="387"/>
                  </a:lnTo>
                  <a:lnTo>
                    <a:pt x="825" y="372"/>
                  </a:lnTo>
                  <a:lnTo>
                    <a:pt x="808" y="362"/>
                  </a:lnTo>
                  <a:lnTo>
                    <a:pt x="808" y="26"/>
                  </a:lnTo>
                  <a:lnTo>
                    <a:pt x="782" y="26"/>
                  </a:lnTo>
                  <a:lnTo>
                    <a:pt x="782" y="359"/>
                  </a:lnTo>
                  <a:lnTo>
                    <a:pt x="772" y="361"/>
                  </a:lnTo>
                  <a:lnTo>
                    <a:pt x="763" y="365"/>
                  </a:lnTo>
                  <a:lnTo>
                    <a:pt x="755" y="370"/>
                  </a:lnTo>
                  <a:lnTo>
                    <a:pt x="747" y="375"/>
                  </a:lnTo>
                  <a:lnTo>
                    <a:pt x="742" y="383"/>
                  </a:lnTo>
                  <a:lnTo>
                    <a:pt x="736" y="391"/>
                  </a:lnTo>
                  <a:lnTo>
                    <a:pt x="733" y="400"/>
                  </a:lnTo>
                  <a:lnTo>
                    <a:pt x="730" y="410"/>
                  </a:lnTo>
                  <a:lnTo>
                    <a:pt x="730" y="424"/>
                  </a:lnTo>
                  <a:lnTo>
                    <a:pt x="733" y="436"/>
                  </a:lnTo>
                  <a:lnTo>
                    <a:pt x="739" y="448"/>
                  </a:lnTo>
                  <a:lnTo>
                    <a:pt x="747" y="458"/>
                  </a:lnTo>
                  <a:lnTo>
                    <a:pt x="740" y="465"/>
                  </a:lnTo>
                  <a:lnTo>
                    <a:pt x="733" y="474"/>
                  </a:lnTo>
                  <a:lnTo>
                    <a:pt x="725" y="481"/>
                  </a:lnTo>
                  <a:lnTo>
                    <a:pt x="716" y="487"/>
                  </a:lnTo>
                  <a:lnTo>
                    <a:pt x="707" y="494"/>
                  </a:lnTo>
                  <a:lnTo>
                    <a:pt x="697" y="501"/>
                  </a:lnTo>
                  <a:lnTo>
                    <a:pt x="689" y="507"/>
                  </a:lnTo>
                  <a:lnTo>
                    <a:pt x="679" y="514"/>
                  </a:lnTo>
                  <a:lnTo>
                    <a:pt x="679" y="0"/>
                  </a:lnTo>
                  <a:lnTo>
                    <a:pt x="653" y="0"/>
                  </a:lnTo>
                  <a:lnTo>
                    <a:pt x="653" y="533"/>
                  </a:lnTo>
                  <a:lnTo>
                    <a:pt x="651" y="533"/>
                  </a:lnTo>
                  <a:lnTo>
                    <a:pt x="641" y="536"/>
                  </a:lnTo>
                  <a:lnTo>
                    <a:pt x="631" y="539"/>
                  </a:lnTo>
                  <a:lnTo>
                    <a:pt x="621" y="540"/>
                  </a:lnTo>
                  <a:lnTo>
                    <a:pt x="611" y="541"/>
                  </a:lnTo>
                  <a:lnTo>
                    <a:pt x="604" y="521"/>
                  </a:lnTo>
                  <a:lnTo>
                    <a:pt x="594" y="502"/>
                  </a:lnTo>
                  <a:lnTo>
                    <a:pt x="581" y="485"/>
                  </a:lnTo>
                  <a:lnTo>
                    <a:pt x="567" y="469"/>
                  </a:lnTo>
                  <a:lnTo>
                    <a:pt x="549" y="455"/>
                  </a:lnTo>
                  <a:lnTo>
                    <a:pt x="531" y="443"/>
                  </a:lnTo>
                  <a:lnTo>
                    <a:pt x="511" y="435"/>
                  </a:lnTo>
                  <a:lnTo>
                    <a:pt x="489" y="427"/>
                  </a:lnTo>
                  <a:lnTo>
                    <a:pt x="455" y="423"/>
                  </a:lnTo>
                  <a:lnTo>
                    <a:pt x="423" y="426"/>
                  </a:lnTo>
                  <a:lnTo>
                    <a:pt x="392" y="435"/>
                  </a:lnTo>
                  <a:lnTo>
                    <a:pt x="363" y="449"/>
                  </a:lnTo>
                  <a:lnTo>
                    <a:pt x="337" y="469"/>
                  </a:lnTo>
                  <a:lnTo>
                    <a:pt x="316" y="492"/>
                  </a:lnTo>
                  <a:lnTo>
                    <a:pt x="298" y="521"/>
                  </a:lnTo>
                  <a:lnTo>
                    <a:pt x="287" y="553"/>
                  </a:lnTo>
                  <a:lnTo>
                    <a:pt x="208" y="897"/>
                  </a:lnTo>
                  <a:lnTo>
                    <a:pt x="194" y="904"/>
                  </a:lnTo>
                  <a:lnTo>
                    <a:pt x="179" y="911"/>
                  </a:lnTo>
                  <a:lnTo>
                    <a:pt x="165" y="920"/>
                  </a:lnTo>
                  <a:lnTo>
                    <a:pt x="151" y="932"/>
                  </a:lnTo>
                  <a:lnTo>
                    <a:pt x="136" y="943"/>
                  </a:lnTo>
                  <a:lnTo>
                    <a:pt x="122" y="958"/>
                  </a:lnTo>
                  <a:lnTo>
                    <a:pt x="109" y="974"/>
                  </a:lnTo>
                  <a:lnTo>
                    <a:pt x="97" y="992"/>
                  </a:lnTo>
                  <a:lnTo>
                    <a:pt x="79" y="1037"/>
                  </a:lnTo>
                  <a:lnTo>
                    <a:pt x="72" y="1086"/>
                  </a:lnTo>
                  <a:lnTo>
                    <a:pt x="76" y="1140"/>
                  </a:lnTo>
                  <a:lnTo>
                    <a:pt x="90" y="1198"/>
                  </a:lnTo>
                  <a:lnTo>
                    <a:pt x="8" y="1252"/>
                  </a:lnTo>
                  <a:lnTo>
                    <a:pt x="3" y="1258"/>
                  </a:lnTo>
                  <a:lnTo>
                    <a:pt x="0" y="1264"/>
                  </a:lnTo>
                  <a:lnTo>
                    <a:pt x="0" y="1271"/>
                  </a:lnTo>
                  <a:lnTo>
                    <a:pt x="3" y="1278"/>
                  </a:lnTo>
                  <a:lnTo>
                    <a:pt x="8" y="1284"/>
                  </a:lnTo>
                  <a:lnTo>
                    <a:pt x="14" y="1287"/>
                  </a:lnTo>
                  <a:lnTo>
                    <a:pt x="21" y="1287"/>
                  </a:lnTo>
                  <a:lnTo>
                    <a:pt x="29" y="1284"/>
                  </a:lnTo>
                  <a:lnTo>
                    <a:pt x="136" y="1213"/>
                  </a:lnTo>
                  <a:lnTo>
                    <a:pt x="130" y="1199"/>
                  </a:lnTo>
                  <a:lnTo>
                    <a:pt x="115" y="1145"/>
                  </a:lnTo>
                  <a:lnTo>
                    <a:pt x="110" y="1095"/>
                  </a:lnTo>
                  <a:lnTo>
                    <a:pt x="115" y="1050"/>
                  </a:lnTo>
                  <a:lnTo>
                    <a:pt x="130" y="1011"/>
                  </a:lnTo>
                  <a:lnTo>
                    <a:pt x="139" y="997"/>
                  </a:lnTo>
                  <a:lnTo>
                    <a:pt x="149" y="984"/>
                  </a:lnTo>
                  <a:lnTo>
                    <a:pt x="161" y="972"/>
                  </a:lnTo>
                  <a:lnTo>
                    <a:pt x="173" y="962"/>
                  </a:lnTo>
                  <a:lnTo>
                    <a:pt x="186" y="953"/>
                  </a:lnTo>
                  <a:lnTo>
                    <a:pt x="199" y="945"/>
                  </a:lnTo>
                  <a:lnTo>
                    <a:pt x="214" y="937"/>
                  </a:lnTo>
                  <a:lnTo>
                    <a:pt x="227" y="932"/>
                  </a:lnTo>
                  <a:lnTo>
                    <a:pt x="531" y="1001"/>
                  </a:lnTo>
                  <a:lnTo>
                    <a:pt x="548" y="924"/>
                  </a:lnTo>
                  <a:lnTo>
                    <a:pt x="572" y="936"/>
                  </a:lnTo>
                  <a:lnTo>
                    <a:pt x="594" y="949"/>
                  </a:lnTo>
                  <a:lnTo>
                    <a:pt x="614" y="962"/>
                  </a:lnTo>
                  <a:lnTo>
                    <a:pt x="631" y="975"/>
                  </a:lnTo>
                  <a:lnTo>
                    <a:pt x="646" y="989"/>
                  </a:lnTo>
                  <a:lnTo>
                    <a:pt x="657" y="1004"/>
                  </a:lnTo>
                  <a:lnTo>
                    <a:pt x="666" y="1018"/>
                  </a:lnTo>
                  <a:lnTo>
                    <a:pt x="673" y="1034"/>
                  </a:lnTo>
                  <a:lnTo>
                    <a:pt x="677" y="1056"/>
                  </a:lnTo>
                  <a:lnTo>
                    <a:pt x="677" y="1076"/>
                  </a:lnTo>
                  <a:lnTo>
                    <a:pt x="674" y="1096"/>
                  </a:lnTo>
                  <a:lnTo>
                    <a:pt x="667" y="1114"/>
                  </a:lnTo>
                  <a:lnTo>
                    <a:pt x="660" y="1132"/>
                  </a:lnTo>
                  <a:lnTo>
                    <a:pt x="651" y="1147"/>
                  </a:lnTo>
                  <a:lnTo>
                    <a:pt x="643" y="1161"/>
                  </a:lnTo>
                  <a:lnTo>
                    <a:pt x="636" y="1173"/>
                  </a:lnTo>
                  <a:lnTo>
                    <a:pt x="630" y="1180"/>
                  </a:lnTo>
                  <a:lnTo>
                    <a:pt x="626" y="1190"/>
                  </a:lnTo>
                  <a:lnTo>
                    <a:pt x="620" y="1198"/>
                  </a:lnTo>
                  <a:lnTo>
                    <a:pt x="618" y="1200"/>
                  </a:lnTo>
                  <a:lnTo>
                    <a:pt x="727" y="1276"/>
                  </a:lnTo>
                  <a:lnTo>
                    <a:pt x="735" y="1278"/>
                  </a:lnTo>
                  <a:lnTo>
                    <a:pt x="742" y="1280"/>
                  </a:lnTo>
                  <a:lnTo>
                    <a:pt x="749" y="1277"/>
                  </a:lnTo>
                  <a:lnTo>
                    <a:pt x="755" y="1271"/>
                  </a:lnTo>
                  <a:lnTo>
                    <a:pt x="758" y="1264"/>
                  </a:lnTo>
                  <a:lnTo>
                    <a:pt x="758" y="1257"/>
                  </a:lnTo>
                  <a:lnTo>
                    <a:pt x="755" y="1251"/>
                  </a:lnTo>
                  <a:lnTo>
                    <a:pt x="749" y="1245"/>
                  </a:lnTo>
                  <a:lnTo>
                    <a:pt x="670" y="1189"/>
                  </a:lnTo>
                  <a:lnTo>
                    <a:pt x="679" y="1174"/>
                  </a:lnTo>
                  <a:lnTo>
                    <a:pt x="689" y="1159"/>
                  </a:lnTo>
                  <a:lnTo>
                    <a:pt x="699" y="1140"/>
                  </a:lnTo>
                  <a:lnTo>
                    <a:pt x="707" y="1119"/>
                  </a:lnTo>
                  <a:lnTo>
                    <a:pt x="713" y="1096"/>
                  </a:lnTo>
                  <a:lnTo>
                    <a:pt x="716" y="1073"/>
                  </a:lnTo>
                  <a:lnTo>
                    <a:pt x="714" y="1049"/>
                  </a:lnTo>
                  <a:lnTo>
                    <a:pt x="709" y="1023"/>
                  </a:lnTo>
                  <a:lnTo>
                    <a:pt x="700" y="1002"/>
                  </a:lnTo>
                  <a:lnTo>
                    <a:pt x="690" y="984"/>
                  </a:lnTo>
                  <a:lnTo>
                    <a:pt x="674" y="965"/>
                  </a:lnTo>
                  <a:lnTo>
                    <a:pt x="657" y="948"/>
                  </a:lnTo>
                  <a:lnTo>
                    <a:pt x="637" y="932"/>
                  </a:lnTo>
                  <a:lnTo>
                    <a:pt x="613" y="916"/>
                  </a:lnTo>
                  <a:lnTo>
                    <a:pt x="587" y="901"/>
                  </a:lnTo>
                  <a:lnTo>
                    <a:pt x="557" y="887"/>
                  </a:lnTo>
                  <a:lnTo>
                    <a:pt x="588" y="752"/>
                  </a:lnTo>
                  <a:lnTo>
                    <a:pt x="565" y="739"/>
                  </a:lnTo>
                  <a:lnTo>
                    <a:pt x="544" y="725"/>
                  </a:lnTo>
                  <a:lnTo>
                    <a:pt x="525" y="709"/>
                  </a:lnTo>
                  <a:lnTo>
                    <a:pt x="506" y="689"/>
                  </a:lnTo>
                  <a:lnTo>
                    <a:pt x="489" y="669"/>
                  </a:lnTo>
                  <a:lnTo>
                    <a:pt x="475" y="647"/>
                  </a:lnTo>
                  <a:lnTo>
                    <a:pt x="462" y="622"/>
                  </a:lnTo>
                  <a:lnTo>
                    <a:pt x="452" y="596"/>
                  </a:lnTo>
                  <a:close/>
                </a:path>
              </a:pathLst>
            </a:custGeom>
            <a:solidFill>
              <a:srgbClr val="000000"/>
            </a:solidFill>
            <a:ln w="9525">
              <a:noFill/>
              <a:round/>
              <a:headEnd/>
              <a:tailEnd/>
            </a:ln>
          </p:spPr>
          <p:txBody>
            <a:bodyPr/>
            <a:lstStyle/>
            <a:p>
              <a:endParaRPr lang="en-US"/>
            </a:p>
          </p:txBody>
        </p:sp>
        <p:sp>
          <p:nvSpPr>
            <p:cNvPr id="17420" name="Freeform 14"/>
            <p:cNvSpPr>
              <a:spLocks/>
            </p:cNvSpPr>
            <p:nvPr/>
          </p:nvSpPr>
          <p:spPr bwMode="auto">
            <a:xfrm>
              <a:off x="591" y="142"/>
              <a:ext cx="392" cy="728"/>
            </a:xfrm>
            <a:custGeom>
              <a:avLst/>
              <a:gdLst>
                <a:gd name="T0" fmla="*/ 346 w 392"/>
                <a:gd name="T1" fmla="*/ 0 h 728"/>
                <a:gd name="T2" fmla="*/ 320 w 392"/>
                <a:gd name="T3" fmla="*/ 485 h 728"/>
                <a:gd name="T4" fmla="*/ 293 w 392"/>
                <a:gd name="T5" fmla="*/ 502 h 728"/>
                <a:gd name="T6" fmla="*/ 279 w 392"/>
                <a:gd name="T7" fmla="*/ 533 h 728"/>
                <a:gd name="T8" fmla="*/ 283 w 392"/>
                <a:gd name="T9" fmla="*/ 565 h 728"/>
                <a:gd name="T10" fmla="*/ 303 w 392"/>
                <a:gd name="T11" fmla="*/ 588 h 728"/>
                <a:gd name="T12" fmla="*/ 280 w 392"/>
                <a:gd name="T13" fmla="*/ 617 h 728"/>
                <a:gd name="T14" fmla="*/ 251 w 392"/>
                <a:gd name="T15" fmla="*/ 643 h 728"/>
                <a:gd name="T16" fmla="*/ 220 w 392"/>
                <a:gd name="T17" fmla="*/ 663 h 728"/>
                <a:gd name="T18" fmla="*/ 185 w 392"/>
                <a:gd name="T19" fmla="*/ 677 h 728"/>
                <a:gd name="T20" fmla="*/ 139 w 392"/>
                <a:gd name="T21" fmla="*/ 687 h 728"/>
                <a:gd name="T22" fmla="*/ 93 w 392"/>
                <a:gd name="T23" fmla="*/ 689 h 728"/>
                <a:gd name="T24" fmla="*/ 49 w 392"/>
                <a:gd name="T25" fmla="*/ 679 h 728"/>
                <a:gd name="T26" fmla="*/ 7 w 392"/>
                <a:gd name="T27" fmla="*/ 661 h 728"/>
                <a:gd name="T28" fmla="*/ 22 w 392"/>
                <a:gd name="T29" fmla="*/ 711 h 728"/>
                <a:gd name="T30" fmla="*/ 71 w 392"/>
                <a:gd name="T31" fmla="*/ 724 h 728"/>
                <a:gd name="T32" fmla="*/ 121 w 392"/>
                <a:gd name="T33" fmla="*/ 728 h 728"/>
                <a:gd name="T34" fmla="*/ 171 w 392"/>
                <a:gd name="T35" fmla="*/ 722 h 728"/>
                <a:gd name="T36" fmla="*/ 215 w 392"/>
                <a:gd name="T37" fmla="*/ 708 h 728"/>
                <a:gd name="T38" fmla="*/ 248 w 392"/>
                <a:gd name="T39" fmla="*/ 690 h 728"/>
                <a:gd name="T40" fmla="*/ 280 w 392"/>
                <a:gd name="T41" fmla="*/ 669 h 728"/>
                <a:gd name="T42" fmla="*/ 307 w 392"/>
                <a:gd name="T43" fmla="*/ 643 h 728"/>
                <a:gd name="T44" fmla="*/ 320 w 392"/>
                <a:gd name="T45" fmla="*/ 676 h 728"/>
                <a:gd name="T46" fmla="*/ 346 w 392"/>
                <a:gd name="T47" fmla="*/ 598 h 728"/>
                <a:gd name="T48" fmla="*/ 363 w 392"/>
                <a:gd name="T49" fmla="*/ 592 h 728"/>
                <a:gd name="T50" fmla="*/ 378 w 392"/>
                <a:gd name="T51" fmla="*/ 581 h 728"/>
                <a:gd name="T52" fmla="*/ 388 w 392"/>
                <a:gd name="T53" fmla="*/ 566 h 728"/>
                <a:gd name="T54" fmla="*/ 392 w 392"/>
                <a:gd name="T55" fmla="*/ 549 h 728"/>
                <a:gd name="T56" fmla="*/ 391 w 392"/>
                <a:gd name="T57" fmla="*/ 526 h 728"/>
                <a:gd name="T58" fmla="*/ 382 w 392"/>
                <a:gd name="T59" fmla="*/ 507 h 728"/>
                <a:gd name="T60" fmla="*/ 366 w 392"/>
                <a:gd name="T61" fmla="*/ 492 h 728"/>
                <a:gd name="T62" fmla="*/ 346 w 392"/>
                <a:gd name="T63" fmla="*/ 484 h 7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92"/>
                <a:gd name="T97" fmla="*/ 0 h 728"/>
                <a:gd name="T98" fmla="*/ 392 w 392"/>
                <a:gd name="T99" fmla="*/ 728 h 72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92" h="728">
                  <a:moveTo>
                    <a:pt x="346" y="484"/>
                  </a:moveTo>
                  <a:lnTo>
                    <a:pt x="346" y="0"/>
                  </a:lnTo>
                  <a:lnTo>
                    <a:pt x="320" y="0"/>
                  </a:lnTo>
                  <a:lnTo>
                    <a:pt x="320" y="485"/>
                  </a:lnTo>
                  <a:lnTo>
                    <a:pt x="304" y="492"/>
                  </a:lnTo>
                  <a:lnTo>
                    <a:pt x="293" y="502"/>
                  </a:lnTo>
                  <a:lnTo>
                    <a:pt x="283" y="517"/>
                  </a:lnTo>
                  <a:lnTo>
                    <a:pt x="279" y="533"/>
                  </a:lnTo>
                  <a:lnTo>
                    <a:pt x="279" y="549"/>
                  </a:lnTo>
                  <a:lnTo>
                    <a:pt x="283" y="565"/>
                  </a:lnTo>
                  <a:lnTo>
                    <a:pt x="291" y="578"/>
                  </a:lnTo>
                  <a:lnTo>
                    <a:pt x="303" y="588"/>
                  </a:lnTo>
                  <a:lnTo>
                    <a:pt x="291" y="604"/>
                  </a:lnTo>
                  <a:lnTo>
                    <a:pt x="280" y="617"/>
                  </a:lnTo>
                  <a:lnTo>
                    <a:pt x="266" y="630"/>
                  </a:lnTo>
                  <a:lnTo>
                    <a:pt x="251" y="643"/>
                  </a:lnTo>
                  <a:lnTo>
                    <a:pt x="237" y="653"/>
                  </a:lnTo>
                  <a:lnTo>
                    <a:pt x="220" y="663"/>
                  </a:lnTo>
                  <a:lnTo>
                    <a:pt x="203" y="670"/>
                  </a:lnTo>
                  <a:lnTo>
                    <a:pt x="185" y="677"/>
                  </a:lnTo>
                  <a:lnTo>
                    <a:pt x="162" y="685"/>
                  </a:lnTo>
                  <a:lnTo>
                    <a:pt x="139" y="687"/>
                  </a:lnTo>
                  <a:lnTo>
                    <a:pt x="116" y="689"/>
                  </a:lnTo>
                  <a:lnTo>
                    <a:pt x="93" y="689"/>
                  </a:lnTo>
                  <a:lnTo>
                    <a:pt x="71" y="685"/>
                  </a:lnTo>
                  <a:lnTo>
                    <a:pt x="49" y="679"/>
                  </a:lnTo>
                  <a:lnTo>
                    <a:pt x="27" y="672"/>
                  </a:lnTo>
                  <a:lnTo>
                    <a:pt x="7" y="661"/>
                  </a:lnTo>
                  <a:lnTo>
                    <a:pt x="0" y="700"/>
                  </a:lnTo>
                  <a:lnTo>
                    <a:pt x="22" y="711"/>
                  </a:lnTo>
                  <a:lnTo>
                    <a:pt x="46" y="718"/>
                  </a:lnTo>
                  <a:lnTo>
                    <a:pt x="71" y="724"/>
                  </a:lnTo>
                  <a:lnTo>
                    <a:pt x="95" y="726"/>
                  </a:lnTo>
                  <a:lnTo>
                    <a:pt x="121" y="728"/>
                  </a:lnTo>
                  <a:lnTo>
                    <a:pt x="145" y="726"/>
                  </a:lnTo>
                  <a:lnTo>
                    <a:pt x="171" y="722"/>
                  </a:lnTo>
                  <a:lnTo>
                    <a:pt x="197" y="715"/>
                  </a:lnTo>
                  <a:lnTo>
                    <a:pt x="215" y="708"/>
                  </a:lnTo>
                  <a:lnTo>
                    <a:pt x="233" y="699"/>
                  </a:lnTo>
                  <a:lnTo>
                    <a:pt x="248" y="690"/>
                  </a:lnTo>
                  <a:lnTo>
                    <a:pt x="266" y="680"/>
                  </a:lnTo>
                  <a:lnTo>
                    <a:pt x="280" y="669"/>
                  </a:lnTo>
                  <a:lnTo>
                    <a:pt x="294" y="656"/>
                  </a:lnTo>
                  <a:lnTo>
                    <a:pt x="307" y="643"/>
                  </a:lnTo>
                  <a:lnTo>
                    <a:pt x="320" y="628"/>
                  </a:lnTo>
                  <a:lnTo>
                    <a:pt x="320" y="676"/>
                  </a:lnTo>
                  <a:lnTo>
                    <a:pt x="346" y="676"/>
                  </a:lnTo>
                  <a:lnTo>
                    <a:pt x="346" y="598"/>
                  </a:lnTo>
                  <a:lnTo>
                    <a:pt x="355" y="595"/>
                  </a:lnTo>
                  <a:lnTo>
                    <a:pt x="363" y="592"/>
                  </a:lnTo>
                  <a:lnTo>
                    <a:pt x="370" y="586"/>
                  </a:lnTo>
                  <a:lnTo>
                    <a:pt x="378" y="581"/>
                  </a:lnTo>
                  <a:lnTo>
                    <a:pt x="382" y="573"/>
                  </a:lnTo>
                  <a:lnTo>
                    <a:pt x="388" y="566"/>
                  </a:lnTo>
                  <a:lnTo>
                    <a:pt x="391" y="557"/>
                  </a:lnTo>
                  <a:lnTo>
                    <a:pt x="392" y="549"/>
                  </a:lnTo>
                  <a:lnTo>
                    <a:pt x="392" y="537"/>
                  </a:lnTo>
                  <a:lnTo>
                    <a:pt x="391" y="526"/>
                  </a:lnTo>
                  <a:lnTo>
                    <a:pt x="388" y="515"/>
                  </a:lnTo>
                  <a:lnTo>
                    <a:pt x="382" y="507"/>
                  </a:lnTo>
                  <a:lnTo>
                    <a:pt x="375" y="498"/>
                  </a:lnTo>
                  <a:lnTo>
                    <a:pt x="366" y="492"/>
                  </a:lnTo>
                  <a:lnTo>
                    <a:pt x="358" y="487"/>
                  </a:lnTo>
                  <a:lnTo>
                    <a:pt x="346" y="484"/>
                  </a:lnTo>
                  <a:close/>
                </a:path>
              </a:pathLst>
            </a:custGeom>
            <a:solidFill>
              <a:srgbClr val="000000"/>
            </a:solidFill>
            <a:ln w="9525">
              <a:noFill/>
              <a:round/>
              <a:headEnd/>
              <a:tailEnd/>
            </a:ln>
          </p:spPr>
          <p:txBody>
            <a:bodyPr/>
            <a:lstStyle/>
            <a:p>
              <a:endParaRPr lang="en-US"/>
            </a:p>
          </p:txBody>
        </p:sp>
        <p:sp>
          <p:nvSpPr>
            <p:cNvPr id="17421" name="Freeform 15"/>
            <p:cNvSpPr>
              <a:spLocks/>
            </p:cNvSpPr>
            <p:nvPr/>
          </p:nvSpPr>
          <p:spPr bwMode="auto">
            <a:xfrm>
              <a:off x="573" y="181"/>
              <a:ext cx="35" cy="37"/>
            </a:xfrm>
            <a:custGeom>
              <a:avLst/>
              <a:gdLst>
                <a:gd name="T0" fmla="*/ 10 w 35"/>
                <a:gd name="T1" fmla="*/ 1 h 37"/>
                <a:gd name="T2" fmla="*/ 4 w 35"/>
                <a:gd name="T3" fmla="*/ 7 h 37"/>
                <a:gd name="T4" fmla="*/ 1 w 35"/>
                <a:gd name="T5" fmla="*/ 13 h 37"/>
                <a:gd name="T6" fmla="*/ 0 w 35"/>
                <a:gd name="T7" fmla="*/ 20 h 37"/>
                <a:gd name="T8" fmla="*/ 2 w 35"/>
                <a:gd name="T9" fmla="*/ 27 h 37"/>
                <a:gd name="T10" fmla="*/ 8 w 35"/>
                <a:gd name="T11" fmla="*/ 33 h 37"/>
                <a:gd name="T12" fmla="*/ 14 w 35"/>
                <a:gd name="T13" fmla="*/ 37 h 37"/>
                <a:gd name="T14" fmla="*/ 21 w 35"/>
                <a:gd name="T15" fmla="*/ 37 h 37"/>
                <a:gd name="T16" fmla="*/ 27 w 35"/>
                <a:gd name="T17" fmla="*/ 34 h 37"/>
                <a:gd name="T18" fmla="*/ 33 w 35"/>
                <a:gd name="T19" fmla="*/ 30 h 37"/>
                <a:gd name="T20" fmla="*/ 35 w 35"/>
                <a:gd name="T21" fmla="*/ 23 h 37"/>
                <a:gd name="T22" fmla="*/ 35 w 35"/>
                <a:gd name="T23" fmla="*/ 16 h 37"/>
                <a:gd name="T24" fmla="*/ 34 w 35"/>
                <a:gd name="T25" fmla="*/ 8 h 37"/>
                <a:gd name="T26" fmla="*/ 30 w 35"/>
                <a:gd name="T27" fmla="*/ 3 h 37"/>
                <a:gd name="T28" fmla="*/ 23 w 35"/>
                <a:gd name="T29" fmla="*/ 0 h 37"/>
                <a:gd name="T30" fmla="*/ 17 w 35"/>
                <a:gd name="T31" fmla="*/ 0 h 37"/>
                <a:gd name="T32" fmla="*/ 10 w 35"/>
                <a:gd name="T33" fmla="*/ 1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7"/>
                <a:gd name="T53" fmla="*/ 35 w 35"/>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7">
                  <a:moveTo>
                    <a:pt x="10" y="1"/>
                  </a:moveTo>
                  <a:lnTo>
                    <a:pt x="4" y="7"/>
                  </a:lnTo>
                  <a:lnTo>
                    <a:pt x="1" y="13"/>
                  </a:lnTo>
                  <a:lnTo>
                    <a:pt x="0" y="20"/>
                  </a:lnTo>
                  <a:lnTo>
                    <a:pt x="2" y="27"/>
                  </a:lnTo>
                  <a:lnTo>
                    <a:pt x="8" y="33"/>
                  </a:lnTo>
                  <a:lnTo>
                    <a:pt x="14" y="37"/>
                  </a:lnTo>
                  <a:lnTo>
                    <a:pt x="21" y="37"/>
                  </a:lnTo>
                  <a:lnTo>
                    <a:pt x="27" y="34"/>
                  </a:lnTo>
                  <a:lnTo>
                    <a:pt x="33" y="30"/>
                  </a:lnTo>
                  <a:lnTo>
                    <a:pt x="35" y="23"/>
                  </a:lnTo>
                  <a:lnTo>
                    <a:pt x="35" y="16"/>
                  </a:lnTo>
                  <a:lnTo>
                    <a:pt x="34" y="8"/>
                  </a:lnTo>
                  <a:lnTo>
                    <a:pt x="30" y="3"/>
                  </a:lnTo>
                  <a:lnTo>
                    <a:pt x="23" y="0"/>
                  </a:lnTo>
                  <a:lnTo>
                    <a:pt x="17" y="0"/>
                  </a:lnTo>
                  <a:lnTo>
                    <a:pt x="10" y="1"/>
                  </a:lnTo>
                  <a:close/>
                </a:path>
              </a:pathLst>
            </a:custGeom>
            <a:solidFill>
              <a:srgbClr val="000000"/>
            </a:solidFill>
            <a:ln w="9525">
              <a:noFill/>
              <a:round/>
              <a:headEnd/>
              <a:tailEnd/>
            </a:ln>
          </p:spPr>
          <p:txBody>
            <a:bodyPr/>
            <a:lstStyle/>
            <a:p>
              <a:endParaRPr lang="en-US"/>
            </a:p>
          </p:txBody>
        </p:sp>
        <p:sp>
          <p:nvSpPr>
            <p:cNvPr id="17422" name="Freeform 16"/>
            <p:cNvSpPr>
              <a:spLocks/>
            </p:cNvSpPr>
            <p:nvPr/>
          </p:nvSpPr>
          <p:spPr bwMode="auto">
            <a:xfrm>
              <a:off x="290" y="172"/>
              <a:ext cx="340" cy="305"/>
            </a:xfrm>
            <a:custGeom>
              <a:avLst/>
              <a:gdLst>
                <a:gd name="T0" fmla="*/ 326 w 340"/>
                <a:gd name="T1" fmla="*/ 79 h 305"/>
                <a:gd name="T2" fmla="*/ 287 w 340"/>
                <a:gd name="T3" fmla="*/ 85 h 305"/>
                <a:gd name="T4" fmla="*/ 285 w 340"/>
                <a:gd name="T5" fmla="*/ 81 h 305"/>
                <a:gd name="T6" fmla="*/ 278 w 340"/>
                <a:gd name="T7" fmla="*/ 69 h 305"/>
                <a:gd name="T8" fmla="*/ 265 w 340"/>
                <a:gd name="T9" fmla="*/ 53 h 305"/>
                <a:gd name="T10" fmla="*/ 252 w 340"/>
                <a:gd name="T11" fmla="*/ 39 h 305"/>
                <a:gd name="T12" fmla="*/ 237 w 340"/>
                <a:gd name="T13" fmla="*/ 27 h 305"/>
                <a:gd name="T14" fmla="*/ 208 w 340"/>
                <a:gd name="T15" fmla="*/ 78 h 305"/>
                <a:gd name="T16" fmla="*/ 212 w 340"/>
                <a:gd name="T17" fmla="*/ 81 h 305"/>
                <a:gd name="T18" fmla="*/ 217 w 340"/>
                <a:gd name="T19" fmla="*/ 87 h 305"/>
                <a:gd name="T20" fmla="*/ 218 w 340"/>
                <a:gd name="T21" fmla="*/ 104 h 305"/>
                <a:gd name="T22" fmla="*/ 206 w 340"/>
                <a:gd name="T23" fmla="*/ 118 h 305"/>
                <a:gd name="T24" fmla="*/ 189 w 340"/>
                <a:gd name="T25" fmla="*/ 121 h 305"/>
                <a:gd name="T26" fmla="*/ 175 w 340"/>
                <a:gd name="T27" fmla="*/ 110 h 305"/>
                <a:gd name="T28" fmla="*/ 173 w 340"/>
                <a:gd name="T29" fmla="*/ 91 h 305"/>
                <a:gd name="T30" fmla="*/ 184 w 340"/>
                <a:gd name="T31" fmla="*/ 78 h 305"/>
                <a:gd name="T32" fmla="*/ 194 w 340"/>
                <a:gd name="T33" fmla="*/ 75 h 305"/>
                <a:gd name="T34" fmla="*/ 204 w 340"/>
                <a:gd name="T35" fmla="*/ 77 h 305"/>
                <a:gd name="T36" fmla="*/ 199 w 340"/>
                <a:gd name="T37" fmla="*/ 7 h 305"/>
                <a:gd name="T38" fmla="*/ 165 w 340"/>
                <a:gd name="T39" fmla="*/ 1 h 305"/>
                <a:gd name="T40" fmla="*/ 129 w 340"/>
                <a:gd name="T41" fmla="*/ 3 h 305"/>
                <a:gd name="T42" fmla="*/ 95 w 340"/>
                <a:gd name="T43" fmla="*/ 12 h 305"/>
                <a:gd name="T44" fmla="*/ 52 w 340"/>
                <a:gd name="T45" fmla="*/ 38 h 305"/>
                <a:gd name="T46" fmla="*/ 16 w 340"/>
                <a:gd name="T47" fmla="*/ 85 h 305"/>
                <a:gd name="T48" fmla="*/ 0 w 340"/>
                <a:gd name="T49" fmla="*/ 142 h 305"/>
                <a:gd name="T50" fmla="*/ 7 w 340"/>
                <a:gd name="T51" fmla="*/ 199 h 305"/>
                <a:gd name="T52" fmla="*/ 37 w 340"/>
                <a:gd name="T53" fmla="*/ 254 h 305"/>
                <a:gd name="T54" fmla="*/ 85 w 340"/>
                <a:gd name="T55" fmla="*/ 289 h 305"/>
                <a:gd name="T56" fmla="*/ 140 w 340"/>
                <a:gd name="T57" fmla="*/ 305 h 305"/>
                <a:gd name="T58" fmla="*/ 198 w 340"/>
                <a:gd name="T59" fmla="*/ 298 h 305"/>
                <a:gd name="T60" fmla="*/ 238 w 340"/>
                <a:gd name="T61" fmla="*/ 279 h 305"/>
                <a:gd name="T62" fmla="*/ 257 w 340"/>
                <a:gd name="T63" fmla="*/ 263 h 305"/>
                <a:gd name="T64" fmla="*/ 273 w 340"/>
                <a:gd name="T65" fmla="*/ 244 h 305"/>
                <a:gd name="T66" fmla="*/ 285 w 340"/>
                <a:gd name="T67" fmla="*/ 224 h 305"/>
                <a:gd name="T68" fmla="*/ 285 w 340"/>
                <a:gd name="T69" fmla="*/ 209 h 305"/>
                <a:gd name="T70" fmla="*/ 275 w 340"/>
                <a:gd name="T71" fmla="*/ 204 h 305"/>
                <a:gd name="T72" fmla="*/ 261 w 340"/>
                <a:gd name="T73" fmla="*/ 205 h 305"/>
                <a:gd name="T74" fmla="*/ 245 w 340"/>
                <a:gd name="T75" fmla="*/ 212 h 305"/>
                <a:gd name="T76" fmla="*/ 229 w 340"/>
                <a:gd name="T77" fmla="*/ 225 h 305"/>
                <a:gd name="T78" fmla="*/ 219 w 340"/>
                <a:gd name="T79" fmla="*/ 238 h 305"/>
                <a:gd name="T80" fmla="*/ 215 w 340"/>
                <a:gd name="T81" fmla="*/ 243 h 305"/>
                <a:gd name="T82" fmla="*/ 208 w 340"/>
                <a:gd name="T83" fmla="*/ 249 h 305"/>
                <a:gd name="T84" fmla="*/ 198 w 340"/>
                <a:gd name="T85" fmla="*/ 246 h 305"/>
                <a:gd name="T86" fmla="*/ 192 w 340"/>
                <a:gd name="T87" fmla="*/ 238 h 305"/>
                <a:gd name="T88" fmla="*/ 195 w 340"/>
                <a:gd name="T89" fmla="*/ 228 h 305"/>
                <a:gd name="T90" fmla="*/ 202 w 340"/>
                <a:gd name="T91" fmla="*/ 220 h 305"/>
                <a:gd name="T92" fmla="*/ 218 w 340"/>
                <a:gd name="T93" fmla="*/ 202 h 305"/>
                <a:gd name="T94" fmla="*/ 242 w 340"/>
                <a:gd name="T95" fmla="*/ 185 h 305"/>
                <a:gd name="T96" fmla="*/ 271 w 340"/>
                <a:gd name="T97" fmla="*/ 178 h 305"/>
                <a:gd name="T98" fmla="*/ 285 w 340"/>
                <a:gd name="T99" fmla="*/ 181 h 305"/>
                <a:gd name="T100" fmla="*/ 300 w 340"/>
                <a:gd name="T101" fmla="*/ 188 h 305"/>
                <a:gd name="T102" fmla="*/ 303 w 340"/>
                <a:gd name="T103" fmla="*/ 165 h 305"/>
                <a:gd name="T104" fmla="*/ 303 w 340"/>
                <a:gd name="T105" fmla="*/ 143 h 30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40"/>
                <a:gd name="T160" fmla="*/ 0 h 305"/>
                <a:gd name="T161" fmla="*/ 340 w 340"/>
                <a:gd name="T162" fmla="*/ 305 h 30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40" h="305">
                  <a:moveTo>
                    <a:pt x="340" y="133"/>
                  </a:moveTo>
                  <a:lnTo>
                    <a:pt x="326" y="79"/>
                  </a:lnTo>
                  <a:lnTo>
                    <a:pt x="288" y="88"/>
                  </a:lnTo>
                  <a:lnTo>
                    <a:pt x="287" y="85"/>
                  </a:lnTo>
                  <a:lnTo>
                    <a:pt x="287" y="82"/>
                  </a:lnTo>
                  <a:lnTo>
                    <a:pt x="285" y="81"/>
                  </a:lnTo>
                  <a:lnTo>
                    <a:pt x="284" y="78"/>
                  </a:lnTo>
                  <a:lnTo>
                    <a:pt x="278" y="69"/>
                  </a:lnTo>
                  <a:lnTo>
                    <a:pt x="273" y="61"/>
                  </a:lnTo>
                  <a:lnTo>
                    <a:pt x="265" y="53"/>
                  </a:lnTo>
                  <a:lnTo>
                    <a:pt x="260" y="45"/>
                  </a:lnTo>
                  <a:lnTo>
                    <a:pt x="252" y="39"/>
                  </a:lnTo>
                  <a:lnTo>
                    <a:pt x="244" y="32"/>
                  </a:lnTo>
                  <a:lnTo>
                    <a:pt x="237" y="27"/>
                  </a:lnTo>
                  <a:lnTo>
                    <a:pt x="228" y="22"/>
                  </a:lnTo>
                  <a:lnTo>
                    <a:pt x="208" y="78"/>
                  </a:lnTo>
                  <a:lnTo>
                    <a:pt x="211" y="79"/>
                  </a:lnTo>
                  <a:lnTo>
                    <a:pt x="212" y="81"/>
                  </a:lnTo>
                  <a:lnTo>
                    <a:pt x="215" y="84"/>
                  </a:lnTo>
                  <a:lnTo>
                    <a:pt x="217" y="87"/>
                  </a:lnTo>
                  <a:lnTo>
                    <a:pt x="219" y="95"/>
                  </a:lnTo>
                  <a:lnTo>
                    <a:pt x="218" y="104"/>
                  </a:lnTo>
                  <a:lnTo>
                    <a:pt x="214" y="113"/>
                  </a:lnTo>
                  <a:lnTo>
                    <a:pt x="206" y="118"/>
                  </a:lnTo>
                  <a:lnTo>
                    <a:pt x="198" y="121"/>
                  </a:lnTo>
                  <a:lnTo>
                    <a:pt x="189" y="121"/>
                  </a:lnTo>
                  <a:lnTo>
                    <a:pt x="182" y="117"/>
                  </a:lnTo>
                  <a:lnTo>
                    <a:pt x="175" y="110"/>
                  </a:lnTo>
                  <a:lnTo>
                    <a:pt x="172" y="101"/>
                  </a:lnTo>
                  <a:lnTo>
                    <a:pt x="173" y="91"/>
                  </a:lnTo>
                  <a:lnTo>
                    <a:pt x="176" y="84"/>
                  </a:lnTo>
                  <a:lnTo>
                    <a:pt x="184" y="78"/>
                  </a:lnTo>
                  <a:lnTo>
                    <a:pt x="189" y="75"/>
                  </a:lnTo>
                  <a:lnTo>
                    <a:pt x="194" y="75"/>
                  </a:lnTo>
                  <a:lnTo>
                    <a:pt x="199" y="75"/>
                  </a:lnTo>
                  <a:lnTo>
                    <a:pt x="204" y="77"/>
                  </a:lnTo>
                  <a:lnTo>
                    <a:pt x="217" y="14"/>
                  </a:lnTo>
                  <a:lnTo>
                    <a:pt x="199" y="7"/>
                  </a:lnTo>
                  <a:lnTo>
                    <a:pt x="184" y="3"/>
                  </a:lnTo>
                  <a:lnTo>
                    <a:pt x="165" y="1"/>
                  </a:lnTo>
                  <a:lnTo>
                    <a:pt x="148" y="0"/>
                  </a:lnTo>
                  <a:lnTo>
                    <a:pt x="129" y="3"/>
                  </a:lnTo>
                  <a:lnTo>
                    <a:pt x="112" y="6"/>
                  </a:lnTo>
                  <a:lnTo>
                    <a:pt x="95" y="12"/>
                  </a:lnTo>
                  <a:lnTo>
                    <a:pt x="77" y="20"/>
                  </a:lnTo>
                  <a:lnTo>
                    <a:pt x="52" y="38"/>
                  </a:lnTo>
                  <a:lnTo>
                    <a:pt x="31" y="61"/>
                  </a:lnTo>
                  <a:lnTo>
                    <a:pt x="16" y="85"/>
                  </a:lnTo>
                  <a:lnTo>
                    <a:pt x="6" y="113"/>
                  </a:lnTo>
                  <a:lnTo>
                    <a:pt x="0" y="142"/>
                  </a:lnTo>
                  <a:lnTo>
                    <a:pt x="1" y="170"/>
                  </a:lnTo>
                  <a:lnTo>
                    <a:pt x="7" y="199"/>
                  </a:lnTo>
                  <a:lnTo>
                    <a:pt x="20" y="228"/>
                  </a:lnTo>
                  <a:lnTo>
                    <a:pt x="37" y="254"/>
                  </a:lnTo>
                  <a:lnTo>
                    <a:pt x="60" y="275"/>
                  </a:lnTo>
                  <a:lnTo>
                    <a:pt x="85" y="289"/>
                  </a:lnTo>
                  <a:lnTo>
                    <a:pt x="112" y="301"/>
                  </a:lnTo>
                  <a:lnTo>
                    <a:pt x="140" y="305"/>
                  </a:lnTo>
                  <a:lnTo>
                    <a:pt x="169" y="305"/>
                  </a:lnTo>
                  <a:lnTo>
                    <a:pt x="198" y="298"/>
                  </a:lnTo>
                  <a:lnTo>
                    <a:pt x="227" y="286"/>
                  </a:lnTo>
                  <a:lnTo>
                    <a:pt x="238" y="279"/>
                  </a:lnTo>
                  <a:lnTo>
                    <a:pt x="248" y="272"/>
                  </a:lnTo>
                  <a:lnTo>
                    <a:pt x="257" y="263"/>
                  </a:lnTo>
                  <a:lnTo>
                    <a:pt x="265" y="254"/>
                  </a:lnTo>
                  <a:lnTo>
                    <a:pt x="273" y="244"/>
                  </a:lnTo>
                  <a:lnTo>
                    <a:pt x="280" y="235"/>
                  </a:lnTo>
                  <a:lnTo>
                    <a:pt x="285" y="224"/>
                  </a:lnTo>
                  <a:lnTo>
                    <a:pt x="291" y="214"/>
                  </a:lnTo>
                  <a:lnTo>
                    <a:pt x="285" y="209"/>
                  </a:lnTo>
                  <a:lnTo>
                    <a:pt x="281" y="207"/>
                  </a:lnTo>
                  <a:lnTo>
                    <a:pt x="275" y="204"/>
                  </a:lnTo>
                  <a:lnTo>
                    <a:pt x="270" y="204"/>
                  </a:lnTo>
                  <a:lnTo>
                    <a:pt x="261" y="205"/>
                  </a:lnTo>
                  <a:lnTo>
                    <a:pt x="252" y="208"/>
                  </a:lnTo>
                  <a:lnTo>
                    <a:pt x="245" y="212"/>
                  </a:lnTo>
                  <a:lnTo>
                    <a:pt x="237" y="218"/>
                  </a:lnTo>
                  <a:lnTo>
                    <a:pt x="229" y="225"/>
                  </a:lnTo>
                  <a:lnTo>
                    <a:pt x="224" y="231"/>
                  </a:lnTo>
                  <a:lnTo>
                    <a:pt x="219" y="238"/>
                  </a:lnTo>
                  <a:lnTo>
                    <a:pt x="215" y="243"/>
                  </a:lnTo>
                  <a:lnTo>
                    <a:pt x="212" y="246"/>
                  </a:lnTo>
                  <a:lnTo>
                    <a:pt x="208" y="249"/>
                  </a:lnTo>
                  <a:lnTo>
                    <a:pt x="202" y="249"/>
                  </a:lnTo>
                  <a:lnTo>
                    <a:pt x="198" y="246"/>
                  </a:lnTo>
                  <a:lnTo>
                    <a:pt x="195" y="243"/>
                  </a:lnTo>
                  <a:lnTo>
                    <a:pt x="192" y="238"/>
                  </a:lnTo>
                  <a:lnTo>
                    <a:pt x="192" y="233"/>
                  </a:lnTo>
                  <a:lnTo>
                    <a:pt x="195" y="228"/>
                  </a:lnTo>
                  <a:lnTo>
                    <a:pt x="196" y="225"/>
                  </a:lnTo>
                  <a:lnTo>
                    <a:pt x="202" y="220"/>
                  </a:lnTo>
                  <a:lnTo>
                    <a:pt x="209" y="211"/>
                  </a:lnTo>
                  <a:lnTo>
                    <a:pt x="218" y="202"/>
                  </a:lnTo>
                  <a:lnTo>
                    <a:pt x="229" y="192"/>
                  </a:lnTo>
                  <a:lnTo>
                    <a:pt x="242" y="185"/>
                  </a:lnTo>
                  <a:lnTo>
                    <a:pt x="255" y="179"/>
                  </a:lnTo>
                  <a:lnTo>
                    <a:pt x="271" y="178"/>
                  </a:lnTo>
                  <a:lnTo>
                    <a:pt x="278" y="179"/>
                  </a:lnTo>
                  <a:lnTo>
                    <a:pt x="285" y="181"/>
                  </a:lnTo>
                  <a:lnTo>
                    <a:pt x="293" y="183"/>
                  </a:lnTo>
                  <a:lnTo>
                    <a:pt x="300" y="188"/>
                  </a:lnTo>
                  <a:lnTo>
                    <a:pt x="301" y="176"/>
                  </a:lnTo>
                  <a:lnTo>
                    <a:pt x="303" y="165"/>
                  </a:lnTo>
                  <a:lnTo>
                    <a:pt x="303" y="155"/>
                  </a:lnTo>
                  <a:lnTo>
                    <a:pt x="303" y="143"/>
                  </a:lnTo>
                  <a:lnTo>
                    <a:pt x="340" y="133"/>
                  </a:lnTo>
                  <a:close/>
                </a:path>
              </a:pathLst>
            </a:custGeom>
            <a:solidFill>
              <a:srgbClr val="000000"/>
            </a:solidFill>
            <a:ln w="9525">
              <a:noFill/>
              <a:round/>
              <a:headEnd/>
              <a:tailEnd/>
            </a:ln>
          </p:spPr>
          <p:txBody>
            <a:bodyPr/>
            <a:lstStyle/>
            <a:p>
              <a:endParaRPr lang="en-US"/>
            </a:p>
          </p:txBody>
        </p:sp>
        <p:sp>
          <p:nvSpPr>
            <p:cNvPr id="17423" name="Freeform 17"/>
            <p:cNvSpPr>
              <a:spLocks/>
            </p:cNvSpPr>
            <p:nvPr/>
          </p:nvSpPr>
          <p:spPr bwMode="auto">
            <a:xfrm>
              <a:off x="494" y="186"/>
              <a:ext cx="24" cy="64"/>
            </a:xfrm>
            <a:custGeom>
              <a:avLst/>
              <a:gdLst>
                <a:gd name="T0" fmla="*/ 4 w 24"/>
                <a:gd name="T1" fmla="*/ 64 h 64"/>
                <a:gd name="T2" fmla="*/ 24 w 24"/>
                <a:gd name="T3" fmla="*/ 8 h 64"/>
                <a:gd name="T4" fmla="*/ 21 w 24"/>
                <a:gd name="T5" fmla="*/ 6 h 64"/>
                <a:gd name="T6" fmla="*/ 18 w 24"/>
                <a:gd name="T7" fmla="*/ 3 h 64"/>
                <a:gd name="T8" fmla="*/ 15 w 24"/>
                <a:gd name="T9" fmla="*/ 2 h 64"/>
                <a:gd name="T10" fmla="*/ 13 w 24"/>
                <a:gd name="T11" fmla="*/ 0 h 64"/>
                <a:gd name="T12" fmla="*/ 0 w 24"/>
                <a:gd name="T13" fmla="*/ 63 h 64"/>
                <a:gd name="T14" fmla="*/ 1 w 24"/>
                <a:gd name="T15" fmla="*/ 63 h 64"/>
                <a:gd name="T16" fmla="*/ 2 w 24"/>
                <a:gd name="T17" fmla="*/ 63 h 64"/>
                <a:gd name="T18" fmla="*/ 2 w 24"/>
                <a:gd name="T19" fmla="*/ 64 h 64"/>
                <a:gd name="T20" fmla="*/ 4 w 24"/>
                <a:gd name="T21" fmla="*/ 64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64"/>
                <a:gd name="T35" fmla="*/ 24 w 24"/>
                <a:gd name="T36" fmla="*/ 64 h 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64">
                  <a:moveTo>
                    <a:pt x="4" y="64"/>
                  </a:moveTo>
                  <a:lnTo>
                    <a:pt x="24" y="8"/>
                  </a:lnTo>
                  <a:lnTo>
                    <a:pt x="21" y="6"/>
                  </a:lnTo>
                  <a:lnTo>
                    <a:pt x="18" y="3"/>
                  </a:lnTo>
                  <a:lnTo>
                    <a:pt x="15" y="2"/>
                  </a:lnTo>
                  <a:lnTo>
                    <a:pt x="13" y="0"/>
                  </a:lnTo>
                  <a:lnTo>
                    <a:pt x="0" y="63"/>
                  </a:lnTo>
                  <a:lnTo>
                    <a:pt x="1" y="63"/>
                  </a:lnTo>
                  <a:lnTo>
                    <a:pt x="2" y="63"/>
                  </a:lnTo>
                  <a:lnTo>
                    <a:pt x="2" y="64"/>
                  </a:lnTo>
                  <a:lnTo>
                    <a:pt x="4" y="64"/>
                  </a:lnTo>
                  <a:close/>
                </a:path>
              </a:pathLst>
            </a:custGeom>
            <a:solidFill>
              <a:srgbClr val="000000"/>
            </a:solidFill>
            <a:ln w="9525">
              <a:no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228600"/>
            <a:ext cx="8229600" cy="1143000"/>
          </a:xfrm>
        </p:spPr>
        <p:txBody>
          <a:bodyPr>
            <a:normAutofit fontScale="90000"/>
          </a:bodyPr>
          <a:lstStyle/>
          <a:p>
            <a:r>
              <a:rPr lang="en-US" sz="3200" dirty="0" smtClean="0"/>
              <a:t>West Michigan Chapter of the APA</a:t>
            </a:r>
            <a:br>
              <a:rPr lang="en-US" sz="3200" dirty="0" smtClean="0"/>
            </a:br>
            <a:r>
              <a:rPr lang="en-US" sz="3200" dirty="0" smtClean="0"/>
              <a:t>CPP/FPC Study Group 2014</a:t>
            </a:r>
            <a:endParaRPr lang="en-US" sz="3200" dirty="0"/>
          </a:p>
        </p:txBody>
      </p:sp>
      <p:sp>
        <p:nvSpPr>
          <p:cNvPr id="3" name="Subtitle 2"/>
          <p:cNvSpPr>
            <a:spLocks noGrp="1"/>
          </p:cNvSpPr>
          <p:nvPr>
            <p:ph type="subTitle" idx="1"/>
          </p:nvPr>
        </p:nvSpPr>
        <p:spPr>
          <a:xfrm>
            <a:off x="533400" y="1752600"/>
            <a:ext cx="8229600" cy="3810000"/>
          </a:xfrm>
        </p:spPr>
        <p:txBody>
          <a:bodyPr>
            <a:normAutofit/>
          </a:bodyPr>
          <a:lstStyle/>
          <a:p>
            <a:r>
              <a:rPr lang="en-US" sz="3600" dirty="0" smtClean="0"/>
              <a:t>Tonight’s Agenda</a:t>
            </a:r>
          </a:p>
          <a:p>
            <a:pPr algn="l">
              <a:buFont typeface="Arial" pitchFamily="34" charset="0"/>
              <a:buChar char="•"/>
            </a:pPr>
            <a:r>
              <a:rPr lang="en-US" dirty="0" smtClean="0"/>
              <a:t>  Introductions</a:t>
            </a:r>
          </a:p>
          <a:p>
            <a:pPr algn="l">
              <a:buFont typeface="Arial" pitchFamily="34" charset="0"/>
              <a:buChar char="•"/>
            </a:pPr>
            <a:r>
              <a:rPr lang="en-US" dirty="0" smtClean="0"/>
              <a:t>  Overview of the class structure </a:t>
            </a:r>
          </a:p>
          <a:p>
            <a:pPr algn="l">
              <a:buFont typeface="Arial" pitchFamily="34" charset="0"/>
              <a:buChar char="•"/>
            </a:pPr>
            <a:r>
              <a:rPr lang="en-US" dirty="0" smtClean="0"/>
              <a:t>  CPP/FPC Exam Overview and Tips</a:t>
            </a:r>
          </a:p>
          <a:p>
            <a:pPr algn="l">
              <a:buFont typeface="Arial" pitchFamily="34" charset="0"/>
              <a:buChar char="•"/>
            </a:pPr>
            <a:r>
              <a:rPr lang="en-US" dirty="0" smtClean="0"/>
              <a:t>  Pretest – 100 question exam (based on CPP exam)</a:t>
            </a:r>
          </a:p>
          <a:p>
            <a:pPr algn="l">
              <a:buFont typeface="Arial" pitchFamily="34" charset="0"/>
              <a:buChar char="•"/>
            </a:pPr>
            <a:r>
              <a:rPr lang="en-US" dirty="0" smtClean="0"/>
              <a:t>  Break</a:t>
            </a:r>
          </a:p>
          <a:p>
            <a:pPr algn="l">
              <a:buFont typeface="Arial" pitchFamily="34" charset="0"/>
              <a:buChar char="•"/>
            </a:pPr>
            <a:r>
              <a:rPr lang="en-US" dirty="0" smtClean="0"/>
              <a:t>  Section 1 overview</a:t>
            </a:r>
          </a:p>
          <a:p>
            <a:pPr algn="l">
              <a:buFont typeface="Arial" pitchFamily="34" charset="0"/>
              <a:buChar char="•"/>
            </a:pPr>
            <a:endParaRPr lang="en-US" dirty="0" smtClean="0"/>
          </a:p>
          <a:p>
            <a:pPr algn="l"/>
            <a:endParaRPr lang="en-US" dirty="0" smtClean="0"/>
          </a:p>
          <a:p>
            <a:endParaRPr lang="en-US" sz="3200" dirty="0" smtClean="0"/>
          </a:p>
          <a:p>
            <a:endParaRPr lang="en-US" sz="3200" dirty="0" smtClean="0"/>
          </a:p>
          <a:p>
            <a:endParaRPr lang="en-US" sz="900" dirty="0" smtClean="0"/>
          </a:p>
        </p:txBody>
      </p:sp>
      <p:pic>
        <p:nvPicPr>
          <p:cNvPr id="1029" name="Picture 5" descr="C:\Users\brownlua\AppData\Local\Microsoft\Windows\Temporary Internet Files\Content.IE5\HM0Z2RSN\MC900198118[1].wmf"/>
          <p:cNvPicPr>
            <a:picLocks noChangeAspect="1" noChangeArrowheads="1"/>
          </p:cNvPicPr>
          <p:nvPr/>
        </p:nvPicPr>
        <p:blipFill>
          <a:blip r:embed="rId3" cstate="print"/>
          <a:srcRect/>
          <a:stretch>
            <a:fillRect/>
          </a:stretch>
        </p:blipFill>
        <p:spPr bwMode="auto">
          <a:xfrm>
            <a:off x="6172201" y="4648200"/>
            <a:ext cx="2057400" cy="16002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7391400" y="6400800"/>
            <a:ext cx="1600200" cy="477838"/>
          </a:xfrm>
          <a:prstGeom prst="rect">
            <a:avLst/>
          </a:prstGeom>
          <a:noFill/>
          <a:ln w="9525">
            <a:noFill/>
            <a:miter lim="800000"/>
            <a:headEnd/>
            <a:tailEnd/>
          </a:ln>
        </p:spPr>
        <p:txBody>
          <a:bodyPr>
            <a:spAutoFit/>
          </a:bodyPr>
          <a:lstStyle/>
          <a:p>
            <a:pPr>
              <a:spcBef>
                <a:spcPct val="50000"/>
              </a:spcBef>
            </a:pPr>
            <a:endParaRPr lang="en-US" sz="1000">
              <a:latin typeface="Times New Roman" pitchFamily="18" charset="0"/>
            </a:endParaRPr>
          </a:p>
          <a:p>
            <a:pPr>
              <a:spcBef>
                <a:spcPct val="50000"/>
              </a:spcBef>
            </a:pPr>
            <a:endParaRPr lang="en-US" sz="1000">
              <a:latin typeface="Times New Roman" pitchFamily="18" charset="0"/>
            </a:endParaRPr>
          </a:p>
        </p:txBody>
      </p:sp>
      <p:sp>
        <p:nvSpPr>
          <p:cNvPr id="19459" name="Rectangle 4"/>
          <p:cNvSpPr>
            <a:spLocks noChangeArrowheads="1"/>
          </p:cNvSpPr>
          <p:nvPr/>
        </p:nvSpPr>
        <p:spPr bwMode="auto">
          <a:xfrm>
            <a:off x="609600" y="0"/>
            <a:ext cx="7924800" cy="7632859"/>
          </a:xfrm>
          <a:prstGeom prst="rect">
            <a:avLst/>
          </a:prstGeom>
          <a:noFill/>
          <a:ln w="9525">
            <a:noFill/>
            <a:miter lim="800000"/>
            <a:headEnd/>
            <a:tailEnd/>
          </a:ln>
        </p:spPr>
        <p:txBody>
          <a:bodyPr>
            <a:spAutoFit/>
          </a:bodyPr>
          <a:lstStyle/>
          <a:p>
            <a:pPr algn="ctr">
              <a:spcBef>
                <a:spcPct val="50000"/>
              </a:spcBef>
            </a:pPr>
            <a:r>
              <a:rPr lang="en-US" sz="4400" b="1" dirty="0">
                <a:latin typeface="Bodoni MT Black" pitchFamily="18" charset="0"/>
              </a:rPr>
              <a:t>Proof of the Right to Work in the U.S.</a:t>
            </a:r>
          </a:p>
          <a:p>
            <a:pPr algn="ctr">
              <a:spcBef>
                <a:spcPct val="50000"/>
              </a:spcBef>
            </a:pPr>
            <a:endParaRPr lang="en-US" sz="4400" b="1" dirty="0">
              <a:latin typeface="Bodoni MT Black" pitchFamily="18" charset="0"/>
            </a:endParaRPr>
          </a:p>
          <a:p>
            <a:pPr algn="ctr">
              <a:spcBef>
                <a:spcPct val="50000"/>
              </a:spcBef>
            </a:pPr>
            <a:endParaRPr lang="en-US" sz="4000" b="1" dirty="0">
              <a:latin typeface="Bodoni MT Black" pitchFamily="18" charset="0"/>
            </a:endParaRPr>
          </a:p>
          <a:p>
            <a:pPr algn="ctr">
              <a:spcBef>
                <a:spcPct val="50000"/>
              </a:spcBef>
            </a:pPr>
            <a:endParaRPr lang="en-US" sz="4000" b="1" dirty="0">
              <a:latin typeface="Times New Roman" pitchFamily="18" charset="0"/>
            </a:endParaRPr>
          </a:p>
          <a:p>
            <a:pPr algn="ctr">
              <a:spcBef>
                <a:spcPct val="50000"/>
              </a:spcBef>
            </a:pPr>
            <a:r>
              <a:rPr lang="en-US" sz="4000" b="1" dirty="0" smtClean="0">
                <a:latin typeface="Times New Roman" pitchFamily="18" charset="0"/>
              </a:rPr>
              <a:t>Documents</a:t>
            </a:r>
          </a:p>
          <a:p>
            <a:pPr algn="ctr">
              <a:spcBef>
                <a:spcPct val="50000"/>
              </a:spcBef>
            </a:pPr>
            <a:r>
              <a:rPr lang="en-US" sz="4000" b="1" dirty="0" smtClean="0">
                <a:latin typeface="Times New Roman" pitchFamily="18" charset="0"/>
                <a:hlinkClick r:id="rId3"/>
              </a:rPr>
              <a:t>www.uscis.gov</a:t>
            </a:r>
            <a:r>
              <a:rPr lang="en-US" sz="4000" b="1" dirty="0" smtClean="0">
                <a:latin typeface="Times New Roman" pitchFamily="18" charset="0"/>
              </a:rPr>
              <a:t>  I-9 Central</a:t>
            </a:r>
            <a:endParaRPr lang="en-US" sz="4000" b="1" dirty="0">
              <a:latin typeface="Times New Roman" pitchFamily="18" charset="0"/>
            </a:endParaRPr>
          </a:p>
          <a:p>
            <a:pPr>
              <a:spcBef>
                <a:spcPct val="50000"/>
              </a:spcBef>
            </a:pPr>
            <a:endParaRPr lang="en-US" sz="4000" dirty="0">
              <a:latin typeface="Times New Roman" pitchFamily="18" charset="0"/>
            </a:endParaRPr>
          </a:p>
          <a:p>
            <a:pPr>
              <a:spcBef>
                <a:spcPct val="50000"/>
              </a:spcBef>
            </a:pPr>
            <a:endParaRPr lang="en-US" sz="2400" b="1" dirty="0">
              <a:latin typeface="Times New Roman" pitchFamily="18" charset="0"/>
            </a:endParaRPr>
          </a:p>
        </p:txBody>
      </p:sp>
      <p:pic>
        <p:nvPicPr>
          <p:cNvPr id="19460" name="Picture 5"/>
          <p:cNvPicPr>
            <a:picLocks noChangeAspect="1" noChangeArrowheads="1"/>
          </p:cNvPicPr>
          <p:nvPr/>
        </p:nvPicPr>
        <p:blipFill>
          <a:blip r:embed="rId4" cstate="print"/>
          <a:srcRect/>
          <a:stretch>
            <a:fillRect/>
          </a:stretch>
        </p:blipFill>
        <p:spPr bwMode="auto">
          <a:xfrm>
            <a:off x="3048000" y="1676400"/>
            <a:ext cx="32766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E-Verify Self Service</a:t>
            </a:r>
            <a:endParaRPr lang="en-US" dirty="0"/>
          </a:p>
        </p:txBody>
      </p:sp>
      <p:sp>
        <p:nvSpPr>
          <p:cNvPr id="3" name="Content Placeholder 2"/>
          <p:cNvSpPr>
            <a:spLocks noGrp="1"/>
          </p:cNvSpPr>
          <p:nvPr>
            <p:ph idx="1"/>
          </p:nvPr>
        </p:nvSpPr>
        <p:spPr>
          <a:xfrm>
            <a:off x="457200" y="2514600"/>
            <a:ext cx="8229600" cy="3794760"/>
          </a:xfrm>
        </p:spPr>
        <p:txBody>
          <a:bodyPr/>
          <a:lstStyle/>
          <a:p>
            <a:pPr marL="137160" indent="0">
              <a:buNone/>
            </a:pPr>
            <a:endParaRPr lang="en-US" dirty="0"/>
          </a:p>
          <a:p>
            <a:pPr marL="137160" indent="0">
              <a:buNone/>
            </a:pPr>
            <a:r>
              <a:rPr lang="en-US" dirty="0" smtClean="0">
                <a:hlinkClick r:id="rId3"/>
              </a:rPr>
              <a:t>www.uscis.gov/portal/site/uscis</a:t>
            </a:r>
            <a:endParaRPr lang="en-US" dirty="0" smtClean="0"/>
          </a:p>
          <a:p>
            <a:r>
              <a:rPr lang="en-US" b="1" dirty="0"/>
              <a:t>EMPLOYMENT VERIFICATION</a:t>
            </a:r>
          </a:p>
          <a:p>
            <a:r>
              <a:rPr lang="en-US" dirty="0">
                <a:hlinkClick r:id="rId4" action="ppaction://hlinkfile"/>
              </a:rPr>
              <a:t>I-9 Central </a:t>
            </a:r>
            <a:endParaRPr lang="en-US" dirty="0"/>
          </a:p>
          <a:p>
            <a:r>
              <a:rPr lang="en-US" dirty="0">
                <a:hlinkClick r:id="rId5" action="ppaction://hlinkfile"/>
              </a:rPr>
              <a:t>E-Verify Home page</a:t>
            </a:r>
            <a:endParaRPr lang="en-US" dirty="0"/>
          </a:p>
          <a:p>
            <a:r>
              <a:rPr lang="en-US" dirty="0">
                <a:hlinkClick r:id="rId6" action="ppaction://hlinkfile"/>
              </a:rPr>
              <a:t>Self Check</a:t>
            </a:r>
            <a:endParaRPr lang="en-US" dirty="0"/>
          </a:p>
          <a:p>
            <a:pPr marL="137160" indent="0">
              <a:buNone/>
            </a:pPr>
            <a:endParaRPr lang="en-US" dirty="0"/>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24187" y="1219200"/>
            <a:ext cx="3095625" cy="914400"/>
          </a:xfrm>
          <a:prstGeom prst="rect">
            <a:avLst/>
          </a:prstGeom>
        </p:spPr>
      </p:pic>
    </p:spTree>
    <p:extLst>
      <p:ext uri="{BB962C8B-B14F-4D97-AF65-F5344CB8AC3E}">
        <p14:creationId xmlns:p14="http://schemas.microsoft.com/office/powerpoint/2010/main" val="9592273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a:t>
            </a:r>
            <a:endParaRPr lang="en-US" dirty="0"/>
          </a:p>
        </p:txBody>
      </p:sp>
      <p:sp>
        <p:nvSpPr>
          <p:cNvPr id="3" name="Content Placeholder 2"/>
          <p:cNvSpPr>
            <a:spLocks noGrp="1"/>
          </p:cNvSpPr>
          <p:nvPr>
            <p:ph idx="1"/>
          </p:nvPr>
        </p:nvSpPr>
        <p:spPr/>
        <p:txBody>
          <a:bodyPr/>
          <a:lstStyle/>
          <a:p>
            <a:r>
              <a:rPr lang="en-US" dirty="0" smtClean="0"/>
              <a:t>IMAGE (ICE Mutual Agreement between Government and Employers)</a:t>
            </a:r>
            <a:endParaRPr lang="en-US" dirty="0"/>
          </a:p>
          <a:p>
            <a:pPr lvl="1"/>
            <a:r>
              <a:rPr lang="en-US" dirty="0" smtClean="0"/>
              <a:t>ICE (Immigration and Customs Enforcement</a:t>
            </a:r>
          </a:p>
          <a:p>
            <a:pPr lvl="2"/>
            <a:r>
              <a:rPr lang="en-US" dirty="0" smtClean="0"/>
              <a:t>Partners with Businesses building a relationship to help train and educate employers on proper hiring procedures </a:t>
            </a:r>
          </a:p>
          <a:p>
            <a:pPr lvl="3"/>
            <a:endParaRPr lang="en-US" dirty="0" smtClean="0"/>
          </a:p>
          <a:p>
            <a:pPr marL="1170432" lvl="3" indent="0">
              <a:buNone/>
            </a:pPr>
            <a:endParaRPr lang="en-US" dirty="0" smtClean="0"/>
          </a:p>
          <a:p>
            <a:pPr lvl="3"/>
            <a:endParaRPr lang="en-US" dirty="0"/>
          </a:p>
        </p:txBody>
      </p:sp>
    </p:spTree>
    <p:extLst>
      <p:ext uri="{BB962C8B-B14F-4D97-AF65-F5344CB8AC3E}">
        <p14:creationId xmlns:p14="http://schemas.microsoft.com/office/powerpoint/2010/main" val="1565474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0" y="0"/>
            <a:ext cx="9144000" cy="3535363"/>
          </a:xfrm>
          <a:prstGeom prst="rect">
            <a:avLst/>
          </a:prstGeom>
          <a:noFill/>
          <a:ln w="9525">
            <a:noFill/>
            <a:miter lim="800000"/>
            <a:headEnd/>
            <a:tailEnd/>
          </a:ln>
        </p:spPr>
        <p:txBody>
          <a:bodyPr>
            <a:spAutoFit/>
          </a:bodyPr>
          <a:lstStyle/>
          <a:p>
            <a:pPr algn="ctr">
              <a:spcBef>
                <a:spcPct val="50000"/>
              </a:spcBef>
            </a:pPr>
            <a:endParaRPr lang="en-US" sz="4000" b="1" u="sng">
              <a:latin typeface="Times New Roman" pitchFamily="18" charset="0"/>
            </a:endParaRPr>
          </a:p>
          <a:p>
            <a:pPr algn="ctr">
              <a:spcBef>
                <a:spcPct val="50000"/>
              </a:spcBef>
            </a:pPr>
            <a:r>
              <a:rPr lang="en-US" sz="4400" b="1">
                <a:latin typeface="Bodoni MT Black" pitchFamily="18" charset="0"/>
              </a:rPr>
              <a:t>New Hire Reporting</a:t>
            </a:r>
          </a:p>
          <a:p>
            <a:pPr algn="ctr">
              <a:spcBef>
                <a:spcPct val="50000"/>
              </a:spcBef>
            </a:pPr>
            <a:r>
              <a:rPr lang="en-US" sz="4000" b="1">
                <a:latin typeface="Times New Roman" pitchFamily="18" charset="0"/>
              </a:rPr>
              <a:t>Reporting Requirements</a:t>
            </a:r>
          </a:p>
          <a:p>
            <a:pPr>
              <a:spcBef>
                <a:spcPct val="50000"/>
              </a:spcBef>
            </a:pPr>
            <a:r>
              <a:rPr lang="en-US" sz="4000" b="1">
                <a:latin typeface="Times New Roman" pitchFamily="18" charset="0"/>
              </a:rPr>
              <a:t>		Timing</a:t>
            </a:r>
            <a:endParaRPr lang="en-US" sz="4000">
              <a:latin typeface="Times New Roman" pitchFamily="18" charset="0"/>
            </a:endParaRPr>
          </a:p>
        </p:txBody>
      </p:sp>
      <p:pic>
        <p:nvPicPr>
          <p:cNvPr id="20483" name="Picture 5"/>
          <p:cNvPicPr>
            <a:picLocks noChangeAspect="1" noChangeArrowheads="1"/>
          </p:cNvPicPr>
          <p:nvPr/>
        </p:nvPicPr>
        <p:blipFill>
          <a:blip r:embed="rId3" cstate="print"/>
          <a:srcRect/>
          <a:stretch>
            <a:fillRect/>
          </a:stretch>
        </p:blipFill>
        <p:spPr bwMode="auto">
          <a:xfrm>
            <a:off x="3962400" y="2667000"/>
            <a:ext cx="32004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MCBS01891_0000[1]"/>
          <p:cNvPicPr>
            <a:picLocks noChangeAspect="1" noChangeArrowheads="1"/>
          </p:cNvPicPr>
          <p:nvPr/>
        </p:nvPicPr>
        <p:blipFill>
          <a:blip r:embed="rId3" cstate="print"/>
          <a:srcRect/>
          <a:stretch>
            <a:fillRect/>
          </a:stretch>
        </p:blipFill>
        <p:spPr bwMode="auto">
          <a:xfrm>
            <a:off x="1752600" y="914400"/>
            <a:ext cx="4124325" cy="4953000"/>
          </a:xfrm>
          <a:prstGeom prst="rect">
            <a:avLst/>
          </a:prstGeom>
          <a:noFill/>
          <a:ln w="9525">
            <a:noFill/>
            <a:miter lim="800000"/>
            <a:headEnd/>
            <a:tailEnd/>
          </a:ln>
        </p:spPr>
      </p:pic>
      <p:sp>
        <p:nvSpPr>
          <p:cNvPr id="21507" name="Text Box 6"/>
          <p:cNvSpPr txBox="1">
            <a:spLocks noChangeArrowheads="1"/>
          </p:cNvSpPr>
          <p:nvPr/>
        </p:nvSpPr>
        <p:spPr bwMode="auto">
          <a:xfrm>
            <a:off x="5867400" y="5257800"/>
            <a:ext cx="2895600" cy="641350"/>
          </a:xfrm>
          <a:prstGeom prst="rect">
            <a:avLst/>
          </a:prstGeom>
          <a:noFill/>
          <a:ln w="9525">
            <a:noFill/>
            <a:miter lim="800000"/>
            <a:headEnd/>
            <a:tailEnd/>
          </a:ln>
        </p:spPr>
        <p:txBody>
          <a:bodyPr>
            <a:spAutoFit/>
          </a:bodyPr>
          <a:lstStyle/>
          <a:p>
            <a:pPr>
              <a:spcBef>
                <a:spcPct val="50000"/>
              </a:spcBef>
            </a:pPr>
            <a:r>
              <a:rPr lang="en-US" sz="3600" b="1">
                <a:latin typeface="Bodoni MT Black" pitchFamily="18" charset="0"/>
              </a:rPr>
              <a:t>Questions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4"/>
          <p:cNvSpPr txBox="1">
            <a:spLocks noChangeArrowheads="1"/>
          </p:cNvSpPr>
          <p:nvPr/>
        </p:nvSpPr>
        <p:spPr bwMode="auto">
          <a:xfrm>
            <a:off x="914400" y="457200"/>
            <a:ext cx="7315200" cy="762000"/>
          </a:xfrm>
          <a:prstGeom prst="rect">
            <a:avLst/>
          </a:prstGeom>
          <a:noFill/>
          <a:ln w="9525">
            <a:noFill/>
            <a:miter lim="800000"/>
            <a:headEnd/>
            <a:tailEnd/>
          </a:ln>
        </p:spPr>
        <p:txBody>
          <a:bodyPr>
            <a:spAutoFit/>
          </a:bodyPr>
          <a:lstStyle/>
          <a:p>
            <a:pPr algn="ctr">
              <a:spcBef>
                <a:spcPct val="50000"/>
              </a:spcBef>
            </a:pPr>
            <a:r>
              <a:rPr lang="en-US" sz="4400">
                <a:latin typeface="Bodoni MT Black" pitchFamily="18" charset="0"/>
              </a:rPr>
              <a:t>Next Week</a:t>
            </a:r>
          </a:p>
        </p:txBody>
      </p:sp>
      <p:sp>
        <p:nvSpPr>
          <p:cNvPr id="32771" name="Text Box 6"/>
          <p:cNvSpPr txBox="1">
            <a:spLocks noChangeArrowheads="1"/>
          </p:cNvSpPr>
          <p:nvPr/>
        </p:nvSpPr>
        <p:spPr bwMode="auto">
          <a:xfrm>
            <a:off x="304800" y="4419600"/>
            <a:ext cx="8534400" cy="1311275"/>
          </a:xfrm>
          <a:prstGeom prst="rect">
            <a:avLst/>
          </a:prstGeom>
          <a:noFill/>
          <a:ln w="9525">
            <a:noFill/>
            <a:miter lim="800000"/>
            <a:headEnd/>
            <a:tailEnd/>
          </a:ln>
        </p:spPr>
        <p:txBody>
          <a:bodyPr>
            <a:spAutoFit/>
          </a:bodyPr>
          <a:lstStyle/>
          <a:p>
            <a:pPr algn="ctr">
              <a:spcBef>
                <a:spcPct val="50000"/>
              </a:spcBef>
            </a:pPr>
            <a:r>
              <a:rPr lang="en-US" sz="4000">
                <a:latin typeface="Bodoni MT Black" pitchFamily="18" charset="0"/>
              </a:rPr>
              <a:t>Topic: Section 2 -  Federal and State Wage and Hour Laws</a:t>
            </a:r>
          </a:p>
        </p:txBody>
      </p:sp>
      <p:pic>
        <p:nvPicPr>
          <p:cNvPr id="68623" name="Picture 15" descr="MCBD06552_0000[1]"/>
          <p:cNvPicPr>
            <a:picLocks noChangeAspect="1" noChangeArrowheads="1"/>
          </p:cNvPicPr>
          <p:nvPr/>
        </p:nvPicPr>
        <p:blipFill>
          <a:blip r:embed="rId3" cstate="print"/>
          <a:srcRect/>
          <a:stretch>
            <a:fillRect/>
          </a:stretch>
        </p:blipFill>
        <p:spPr bwMode="auto">
          <a:xfrm>
            <a:off x="2895600" y="1433513"/>
            <a:ext cx="3276600" cy="29829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8623"/>
                                        </p:tgtEl>
                                        <p:attrNameLst>
                                          <p:attrName>style.visibility</p:attrName>
                                        </p:attrNameLst>
                                      </p:cBhvr>
                                      <p:to>
                                        <p:strVal val="visible"/>
                                      </p:to>
                                    </p:set>
                                    <p:animEffect transition="in" filter="slide(fromBottom)">
                                      <p:cBhvr>
                                        <p:cTn id="7" dur="500"/>
                                        <p:tgtEl>
                                          <p:spTgt spid="686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228600"/>
            <a:ext cx="8229600" cy="1143000"/>
          </a:xfrm>
        </p:spPr>
        <p:txBody>
          <a:bodyPr>
            <a:normAutofit fontScale="90000"/>
          </a:bodyPr>
          <a:lstStyle/>
          <a:p>
            <a:r>
              <a:rPr lang="en-US" sz="3200" dirty="0" smtClean="0"/>
              <a:t>West Michigan Chapter of the APA</a:t>
            </a:r>
            <a:br>
              <a:rPr lang="en-US" sz="3200" dirty="0" smtClean="0"/>
            </a:br>
            <a:r>
              <a:rPr lang="en-US" sz="3200" dirty="0" smtClean="0"/>
              <a:t>CPP/FPC Study Group 2014</a:t>
            </a:r>
            <a:endParaRPr lang="en-US" sz="3200" dirty="0"/>
          </a:p>
        </p:txBody>
      </p:sp>
      <p:sp>
        <p:nvSpPr>
          <p:cNvPr id="3" name="Subtitle 2"/>
          <p:cNvSpPr>
            <a:spLocks noGrp="1"/>
          </p:cNvSpPr>
          <p:nvPr>
            <p:ph type="subTitle" idx="1"/>
          </p:nvPr>
        </p:nvSpPr>
        <p:spPr>
          <a:xfrm>
            <a:off x="533400" y="1752600"/>
            <a:ext cx="8229600" cy="3810000"/>
          </a:xfrm>
        </p:spPr>
        <p:txBody>
          <a:bodyPr>
            <a:normAutofit/>
          </a:bodyPr>
          <a:lstStyle/>
          <a:p>
            <a:r>
              <a:rPr lang="en-US" sz="3600" dirty="0" smtClean="0"/>
              <a:t>Introductions</a:t>
            </a:r>
          </a:p>
          <a:p>
            <a:pPr algn="l"/>
            <a:r>
              <a:rPr lang="en-US" sz="2000" dirty="0" smtClean="0"/>
              <a:t>Luanne Brown, CPP – Payroll Manager for Grand Valley State</a:t>
            </a:r>
          </a:p>
          <a:p>
            <a:pPr algn="l"/>
            <a:r>
              <a:rPr lang="en-US" sz="2000" dirty="0" smtClean="0"/>
              <a:t>	CPP since 2004, Member of APA National since 1998</a:t>
            </a:r>
          </a:p>
          <a:p>
            <a:pPr algn="l"/>
            <a:r>
              <a:rPr lang="en-US" sz="2000" dirty="0" smtClean="0"/>
              <a:t>	Member of local chapter since 1999, first job in payroll 1988</a:t>
            </a:r>
          </a:p>
          <a:p>
            <a:pPr algn="l"/>
            <a:endParaRPr lang="en-US" sz="2000" dirty="0" smtClean="0"/>
          </a:p>
          <a:p>
            <a:pPr algn="l"/>
            <a:r>
              <a:rPr lang="en-US" sz="2000" dirty="0" smtClean="0"/>
              <a:t>Please give us your name, your current position, CPP/FPC, taking the exam, how many years in payroll, national or local member of APA? What you hope to learn from this class</a:t>
            </a:r>
          </a:p>
          <a:p>
            <a:pPr algn="l"/>
            <a:endParaRPr lang="en-US" sz="2000" dirty="0" smtClean="0"/>
          </a:p>
        </p:txBody>
      </p:sp>
      <p:pic>
        <p:nvPicPr>
          <p:cNvPr id="2050" name="Picture 2" descr="C:\Users\brownlua\AppData\Local\Microsoft\Windows\Temporary Internet Files\Content.IE5\HM0Z2RSN\MC900231289[1].wmf"/>
          <p:cNvPicPr>
            <a:picLocks noChangeAspect="1" noChangeArrowheads="1"/>
          </p:cNvPicPr>
          <p:nvPr/>
        </p:nvPicPr>
        <p:blipFill>
          <a:blip r:embed="rId3" cstate="print"/>
          <a:srcRect/>
          <a:stretch>
            <a:fillRect/>
          </a:stretch>
        </p:blipFill>
        <p:spPr bwMode="auto">
          <a:xfrm>
            <a:off x="304800" y="5105400"/>
            <a:ext cx="2057400" cy="16002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228600"/>
            <a:ext cx="8229600" cy="1143000"/>
          </a:xfrm>
        </p:spPr>
        <p:txBody>
          <a:bodyPr>
            <a:normAutofit fontScale="90000"/>
          </a:bodyPr>
          <a:lstStyle/>
          <a:p>
            <a:r>
              <a:rPr lang="en-US" sz="3200" dirty="0" smtClean="0"/>
              <a:t>West Michigan Chapter of the APA</a:t>
            </a:r>
            <a:br>
              <a:rPr lang="en-US" sz="3200" dirty="0" smtClean="0"/>
            </a:br>
            <a:r>
              <a:rPr lang="en-US" sz="3200" dirty="0" smtClean="0"/>
              <a:t>CPP/FPC Study Group 2014</a:t>
            </a:r>
            <a:endParaRPr lang="en-US" sz="3200" dirty="0"/>
          </a:p>
        </p:txBody>
      </p:sp>
      <p:sp>
        <p:nvSpPr>
          <p:cNvPr id="3" name="Subtitle 2"/>
          <p:cNvSpPr>
            <a:spLocks noGrp="1"/>
          </p:cNvSpPr>
          <p:nvPr>
            <p:ph type="subTitle" idx="1"/>
          </p:nvPr>
        </p:nvSpPr>
        <p:spPr>
          <a:xfrm>
            <a:off x="533400" y="1752600"/>
            <a:ext cx="8229600" cy="3810000"/>
          </a:xfrm>
        </p:spPr>
        <p:txBody>
          <a:bodyPr>
            <a:normAutofit/>
          </a:bodyPr>
          <a:lstStyle/>
          <a:p>
            <a:r>
              <a:rPr lang="en-US" sz="3600" dirty="0" smtClean="0"/>
              <a:t>Overview of Class Structure</a:t>
            </a:r>
          </a:p>
          <a:p>
            <a:pPr algn="l">
              <a:buFont typeface="Arial" pitchFamily="34" charset="0"/>
              <a:buChar char="•"/>
            </a:pPr>
            <a:r>
              <a:rPr lang="en-US" dirty="0" smtClean="0"/>
              <a:t>  Quiz covering required reading</a:t>
            </a:r>
          </a:p>
          <a:p>
            <a:pPr algn="l">
              <a:buFont typeface="Arial" pitchFamily="34" charset="0"/>
              <a:buChar char="•"/>
            </a:pPr>
            <a:r>
              <a:rPr lang="en-US" dirty="0" smtClean="0"/>
              <a:t>  Overview of chapters in required reading </a:t>
            </a:r>
          </a:p>
          <a:p>
            <a:pPr algn="l">
              <a:buFont typeface="Arial" pitchFamily="34" charset="0"/>
              <a:buChar char="•"/>
            </a:pPr>
            <a:r>
              <a:rPr lang="en-US" dirty="0" smtClean="0"/>
              <a:t>  Break</a:t>
            </a:r>
          </a:p>
          <a:p>
            <a:pPr algn="l">
              <a:buFont typeface="Arial" pitchFamily="34" charset="0"/>
              <a:buChar char="•"/>
            </a:pPr>
            <a:r>
              <a:rPr lang="en-US" dirty="0" smtClean="0"/>
              <a:t>  Quiz results - questions</a:t>
            </a:r>
          </a:p>
          <a:p>
            <a:pPr algn="l">
              <a:buFont typeface="Arial" pitchFamily="34" charset="0"/>
              <a:buChar char="•"/>
            </a:pPr>
            <a:r>
              <a:rPr lang="en-US" dirty="0" smtClean="0"/>
              <a:t>  Group practice</a:t>
            </a:r>
          </a:p>
          <a:p>
            <a:pPr algn="l">
              <a:buFont typeface="Arial" pitchFamily="34" charset="0"/>
              <a:buChar char="•"/>
            </a:pPr>
            <a:endParaRPr lang="en-US" dirty="0" smtClean="0"/>
          </a:p>
          <a:p>
            <a:pPr algn="l"/>
            <a:endParaRPr lang="en-US" dirty="0" smtClean="0"/>
          </a:p>
          <a:p>
            <a:endParaRPr lang="en-US" sz="3200" dirty="0" smtClean="0"/>
          </a:p>
          <a:p>
            <a:endParaRPr lang="en-US" sz="3200" dirty="0" smtClean="0"/>
          </a:p>
          <a:p>
            <a:endParaRPr lang="en-US" sz="900" dirty="0" smtClean="0"/>
          </a:p>
        </p:txBody>
      </p:sp>
      <p:pic>
        <p:nvPicPr>
          <p:cNvPr id="3075" name="Picture 3" descr="C:\Users\brownlua\AppData\Local\Microsoft\Windows\Temporary Internet Files\Content.IE5\1FMG07LZ\MP900439390[1].jpg"/>
          <p:cNvPicPr>
            <a:picLocks noChangeAspect="1" noChangeArrowheads="1"/>
          </p:cNvPicPr>
          <p:nvPr/>
        </p:nvPicPr>
        <p:blipFill>
          <a:blip r:embed="rId3" cstate="print"/>
          <a:srcRect/>
          <a:stretch>
            <a:fillRect/>
          </a:stretch>
        </p:blipFill>
        <p:spPr bwMode="auto">
          <a:xfrm>
            <a:off x="6324600" y="3886200"/>
            <a:ext cx="2057400" cy="221284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228600"/>
            <a:ext cx="8229600" cy="1143000"/>
          </a:xfrm>
        </p:spPr>
        <p:txBody>
          <a:bodyPr>
            <a:normAutofit fontScale="90000"/>
          </a:bodyPr>
          <a:lstStyle/>
          <a:p>
            <a:r>
              <a:rPr lang="en-US" sz="3200" dirty="0" smtClean="0"/>
              <a:t>West Michigan Chapter of the APA</a:t>
            </a:r>
            <a:br>
              <a:rPr lang="en-US" sz="3200" dirty="0" smtClean="0"/>
            </a:br>
            <a:r>
              <a:rPr lang="en-US" sz="3200" dirty="0" smtClean="0"/>
              <a:t>CPP/FPC Study Group 2014</a:t>
            </a:r>
            <a:endParaRPr lang="en-US" sz="3200" dirty="0"/>
          </a:p>
        </p:txBody>
      </p:sp>
      <p:sp>
        <p:nvSpPr>
          <p:cNvPr id="3" name="Subtitle 2"/>
          <p:cNvSpPr>
            <a:spLocks noGrp="1"/>
          </p:cNvSpPr>
          <p:nvPr>
            <p:ph type="subTitle" idx="1"/>
          </p:nvPr>
        </p:nvSpPr>
        <p:spPr>
          <a:xfrm>
            <a:off x="228600" y="1752600"/>
            <a:ext cx="8763000" cy="4724400"/>
          </a:xfrm>
        </p:spPr>
        <p:txBody>
          <a:bodyPr>
            <a:normAutofit fontScale="77500" lnSpcReduction="20000"/>
          </a:bodyPr>
          <a:lstStyle/>
          <a:p>
            <a:r>
              <a:rPr lang="en-US" sz="3600" dirty="0" smtClean="0"/>
              <a:t>CPP/FPC </a:t>
            </a:r>
            <a:r>
              <a:rPr lang="en-US" sz="3100" dirty="0" smtClean="0">
                <a:hlinkClick r:id="rId3"/>
              </a:rPr>
              <a:t>http://www.americanpayroll.org/certification/</a:t>
            </a:r>
            <a:endParaRPr lang="en-US" sz="3100" dirty="0" smtClean="0"/>
          </a:p>
          <a:p>
            <a:endParaRPr lang="en-US" sz="3100" dirty="0"/>
          </a:p>
          <a:p>
            <a:endParaRPr lang="en-US" sz="3100" dirty="0" smtClean="0"/>
          </a:p>
          <a:p>
            <a:pPr algn="l">
              <a:buFont typeface="Arial" pitchFamily="34" charset="0"/>
              <a:buChar char="•"/>
            </a:pPr>
            <a:r>
              <a:rPr lang="en-US" dirty="0" smtClean="0"/>
              <a:t>  Testing Dates for Fall</a:t>
            </a:r>
          </a:p>
          <a:p>
            <a:r>
              <a:rPr lang="en-US" dirty="0" smtClean="0"/>
              <a:t>  </a:t>
            </a:r>
            <a:r>
              <a:rPr lang="en-US" b="1" dirty="0" smtClean="0"/>
              <a:t>Fall - September 13, 2014 -  October 11, 2014 </a:t>
            </a:r>
          </a:p>
          <a:p>
            <a:r>
              <a:rPr lang="en-US" b="1" dirty="0" smtClean="0"/>
              <a:t>Spring -</a:t>
            </a:r>
            <a:r>
              <a:rPr lang="en-US" dirty="0" smtClean="0"/>
              <a:t>March </a:t>
            </a:r>
            <a:r>
              <a:rPr lang="en-US" dirty="0"/>
              <a:t>28, 2015 - April 25, 2015 </a:t>
            </a:r>
            <a:r>
              <a:rPr lang="en-US" b="1" dirty="0" smtClean="0"/>
              <a:t> </a:t>
            </a:r>
          </a:p>
          <a:p>
            <a:endParaRPr lang="en-US" b="1" dirty="0" smtClean="0"/>
          </a:p>
          <a:p>
            <a:r>
              <a:rPr lang="en-US" b="1" dirty="0" smtClean="0"/>
              <a:t>Exam Questions based on Federal Laws and Regulations in Effect as of 1/1/2014</a:t>
            </a:r>
          </a:p>
          <a:p>
            <a:endParaRPr lang="en-US" b="1" dirty="0" smtClean="0"/>
          </a:p>
          <a:p>
            <a:endParaRPr lang="en-US" sz="1800" b="1" dirty="0"/>
          </a:p>
          <a:p>
            <a:r>
              <a:rPr lang="en-US" sz="2000" b="1" dirty="0" smtClean="0"/>
              <a:t> Location of Pearson </a:t>
            </a:r>
            <a:r>
              <a:rPr lang="en-US" sz="2000" b="1" dirty="0" err="1" smtClean="0"/>
              <a:t>Vue</a:t>
            </a:r>
            <a:r>
              <a:rPr lang="en-US" sz="2000" b="1" dirty="0" smtClean="0"/>
              <a:t> in Grand Rapids</a:t>
            </a:r>
          </a:p>
          <a:p>
            <a:r>
              <a:rPr lang="en-US" sz="2000" b="1" dirty="0" smtClean="0"/>
              <a:t> 161 Ottawa Ave NW, Grand Rapids MI</a:t>
            </a:r>
          </a:p>
          <a:p>
            <a:pPr algn="l"/>
            <a:endParaRPr lang="en-US" sz="1800" b="1" dirty="0" smtClean="0"/>
          </a:p>
          <a:p>
            <a:r>
              <a:rPr lang="en-US" b="1" dirty="0" smtClean="0"/>
              <a:t> </a:t>
            </a:r>
          </a:p>
          <a:p>
            <a:pPr algn="l">
              <a:buFont typeface="Arial" pitchFamily="34" charset="0"/>
              <a:buChar char="•"/>
            </a:pPr>
            <a:endParaRPr lang="en-US" dirty="0" smtClean="0"/>
          </a:p>
          <a:p>
            <a:pPr algn="l"/>
            <a:endParaRPr lang="en-US" dirty="0" smtClean="0"/>
          </a:p>
          <a:p>
            <a:endParaRPr lang="en-US" sz="3200" dirty="0" smtClean="0"/>
          </a:p>
          <a:p>
            <a:endParaRPr lang="en-US" sz="3200" dirty="0" smtClean="0"/>
          </a:p>
          <a:p>
            <a:endParaRPr lang="en-US" sz="9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p:txBody>
          <a:bodyPr/>
          <a:lstStyle/>
          <a:p>
            <a:pPr eaLnBrk="1" hangingPunct="1"/>
            <a:r>
              <a:rPr lang="en-US" dirty="0" smtClean="0">
                <a:latin typeface="Bodoni MT Black" pitchFamily="18" charset="0"/>
              </a:rPr>
              <a:t>Content of Exams</a:t>
            </a:r>
          </a:p>
        </p:txBody>
      </p:sp>
      <p:sp>
        <p:nvSpPr>
          <p:cNvPr id="4099" name="Rectangle 5"/>
          <p:cNvSpPr>
            <a:spLocks noGrp="1" noChangeArrowheads="1"/>
          </p:cNvSpPr>
          <p:nvPr>
            <p:ph type="body" sz="half" idx="1"/>
          </p:nvPr>
        </p:nvSpPr>
        <p:spPr>
          <a:xfrm>
            <a:off x="457200" y="1219200"/>
            <a:ext cx="4038600" cy="5486400"/>
          </a:xfrm>
          <a:noFill/>
          <a:ln w="38100" cmpd="dbl">
            <a:solidFill>
              <a:schemeClr val="tx1"/>
            </a:solidFill>
          </a:ln>
        </p:spPr>
        <p:txBody>
          <a:bodyPr>
            <a:normAutofit fontScale="92500"/>
          </a:bodyPr>
          <a:lstStyle/>
          <a:p>
            <a:pPr algn="ctr" eaLnBrk="1" hangingPunct="1">
              <a:buFontTx/>
              <a:buNone/>
            </a:pPr>
            <a:r>
              <a:rPr lang="en-US" sz="2400" b="1" u="sng" dirty="0" smtClean="0"/>
              <a:t>CPP Exam</a:t>
            </a:r>
          </a:p>
          <a:p>
            <a:pPr algn="ctr" eaLnBrk="1" hangingPunct="1">
              <a:buFontTx/>
              <a:buNone/>
            </a:pPr>
            <a:endParaRPr lang="en-US" sz="1000" b="1" u="sng" dirty="0" smtClean="0"/>
          </a:p>
          <a:p>
            <a:pPr marL="537210" indent="-400050">
              <a:buFont typeface="+mj-lt"/>
              <a:buAutoNum type="romanUcPeriod"/>
            </a:pPr>
            <a:r>
              <a:rPr lang="en-US" sz="1800" b="1" dirty="0" smtClean="0">
                <a:solidFill>
                  <a:srgbClr val="CC0000"/>
                </a:solidFill>
                <a:latin typeface="Verdana" pitchFamily="34" charset="0"/>
              </a:rPr>
              <a:t>27% Core Payroll Concepts</a:t>
            </a:r>
          </a:p>
          <a:p>
            <a:pPr marL="422910" indent="-285750">
              <a:buFont typeface="+mj-lt"/>
              <a:buAutoNum type="romanUcPeriod"/>
            </a:pPr>
            <a:endParaRPr lang="en-US" sz="1800" b="1" dirty="0" smtClean="0">
              <a:solidFill>
                <a:srgbClr val="CC0000"/>
              </a:solidFill>
              <a:latin typeface="Verdana" pitchFamily="34" charset="0"/>
            </a:endParaRPr>
          </a:p>
          <a:p>
            <a:pPr marL="537210" indent="-400050">
              <a:buFont typeface="+mj-lt"/>
              <a:buAutoNum type="romanUcPeriod"/>
            </a:pPr>
            <a:r>
              <a:rPr lang="en-US" sz="1800" b="1" dirty="0" smtClean="0">
                <a:solidFill>
                  <a:srgbClr val="CC0000"/>
                </a:solidFill>
                <a:latin typeface="Verdana" pitchFamily="34" charset="0"/>
              </a:rPr>
              <a:t>21% Compliance</a:t>
            </a:r>
          </a:p>
          <a:p>
            <a:pPr marL="422910" indent="-285750">
              <a:buFont typeface="+mj-lt"/>
              <a:buAutoNum type="romanUcPeriod"/>
            </a:pPr>
            <a:endParaRPr lang="en-US" sz="1800" b="1" dirty="0" smtClean="0">
              <a:solidFill>
                <a:srgbClr val="CC0000"/>
              </a:solidFill>
              <a:latin typeface="Verdana" pitchFamily="34" charset="0"/>
            </a:endParaRPr>
          </a:p>
          <a:p>
            <a:pPr marL="537210" indent="-400050">
              <a:buFont typeface="+mj-lt"/>
              <a:buAutoNum type="romanUcPeriod"/>
            </a:pPr>
            <a:r>
              <a:rPr lang="en-US" sz="1800" b="1" dirty="0" smtClean="0">
                <a:solidFill>
                  <a:srgbClr val="CC0000"/>
                </a:solidFill>
                <a:latin typeface="Verdana" pitchFamily="34" charset="0"/>
              </a:rPr>
              <a:t>20% Calculations</a:t>
            </a:r>
          </a:p>
          <a:p>
            <a:pPr marL="422910" indent="-285750">
              <a:buFont typeface="+mj-lt"/>
              <a:buAutoNum type="romanUcPeriod"/>
            </a:pPr>
            <a:endParaRPr lang="en-US" sz="1800" b="1" dirty="0" smtClean="0">
              <a:solidFill>
                <a:srgbClr val="CC0000"/>
              </a:solidFill>
              <a:latin typeface="Verdana" pitchFamily="34" charset="0"/>
            </a:endParaRPr>
          </a:p>
          <a:p>
            <a:pPr marL="537210" indent="-400050">
              <a:buFont typeface="+mj-lt"/>
              <a:buAutoNum type="romanUcPeriod"/>
            </a:pPr>
            <a:r>
              <a:rPr lang="en-US" sz="1800" b="1" dirty="0" smtClean="0">
                <a:solidFill>
                  <a:srgbClr val="CC0000"/>
                </a:solidFill>
                <a:latin typeface="Verdana" pitchFamily="34" charset="0"/>
              </a:rPr>
              <a:t>9% - Payroll       Process/Support Systems/Administration</a:t>
            </a:r>
          </a:p>
          <a:p>
            <a:pPr marL="422910" indent="-285750">
              <a:buFont typeface="+mj-lt"/>
              <a:buAutoNum type="romanUcPeriod"/>
            </a:pPr>
            <a:endParaRPr lang="en-US" sz="1800" dirty="0">
              <a:latin typeface="Verdana" pitchFamily="34" charset="0"/>
            </a:endParaRPr>
          </a:p>
          <a:p>
            <a:pPr marL="537210" indent="-400050">
              <a:buFont typeface="+mj-lt"/>
              <a:buAutoNum type="romanUcPeriod"/>
            </a:pPr>
            <a:r>
              <a:rPr lang="en-US" sz="1800" b="1" dirty="0" smtClean="0">
                <a:solidFill>
                  <a:srgbClr val="CC0000"/>
                </a:solidFill>
                <a:latin typeface="Verdana" pitchFamily="34" charset="0"/>
              </a:rPr>
              <a:t>10 %Management and Payroll Administration</a:t>
            </a:r>
          </a:p>
          <a:p>
            <a:pPr marL="422910" indent="-285750">
              <a:buFont typeface="+mj-lt"/>
              <a:buAutoNum type="romanUcPeriod"/>
            </a:pPr>
            <a:endParaRPr lang="en-US" sz="1800" b="1" dirty="0">
              <a:solidFill>
                <a:srgbClr val="CC0000"/>
              </a:solidFill>
              <a:latin typeface="Verdana" pitchFamily="34" charset="0"/>
            </a:endParaRPr>
          </a:p>
          <a:p>
            <a:pPr marL="537210" indent="-400050">
              <a:buFont typeface="+mj-lt"/>
              <a:buAutoNum type="romanUcPeriod"/>
            </a:pPr>
            <a:r>
              <a:rPr lang="en-US" sz="1800" b="1" dirty="0" smtClean="0">
                <a:solidFill>
                  <a:srgbClr val="CC0000"/>
                </a:solidFill>
                <a:latin typeface="Verdana" pitchFamily="34" charset="0"/>
              </a:rPr>
              <a:t>7% Audits</a:t>
            </a:r>
          </a:p>
          <a:p>
            <a:pPr marL="422910" indent="-285750">
              <a:buFont typeface="+mj-lt"/>
              <a:buAutoNum type="romanUcPeriod"/>
            </a:pPr>
            <a:endParaRPr lang="en-US" sz="1800" b="1" dirty="0" smtClean="0">
              <a:solidFill>
                <a:srgbClr val="CC0000"/>
              </a:solidFill>
              <a:latin typeface="Verdana" pitchFamily="34" charset="0"/>
            </a:endParaRPr>
          </a:p>
          <a:p>
            <a:pPr marL="537210" indent="-400050">
              <a:buFont typeface="+mj-lt"/>
              <a:buAutoNum type="romanUcPeriod"/>
            </a:pPr>
            <a:r>
              <a:rPr lang="en-US" sz="1800" b="1" dirty="0" smtClean="0">
                <a:solidFill>
                  <a:srgbClr val="CC0000"/>
                </a:solidFill>
                <a:latin typeface="Verdana" pitchFamily="34" charset="0"/>
              </a:rPr>
              <a:t>6%  Accounting</a:t>
            </a:r>
          </a:p>
          <a:p>
            <a:pPr marL="137160" indent="0" eaLnBrk="1" hangingPunct="1">
              <a:buNone/>
            </a:pPr>
            <a:endParaRPr lang="en-US" sz="2000" b="1" dirty="0" smtClean="0">
              <a:solidFill>
                <a:srgbClr val="CC0000"/>
              </a:solidFill>
              <a:latin typeface="Verdana" pitchFamily="34" charset="0"/>
            </a:endParaRPr>
          </a:p>
          <a:p>
            <a:pPr marL="137160" indent="0" eaLnBrk="1" hangingPunct="1">
              <a:buNone/>
            </a:pPr>
            <a:endParaRPr lang="en-US" sz="2000" b="1" dirty="0">
              <a:solidFill>
                <a:srgbClr val="CC0000"/>
              </a:solidFill>
              <a:latin typeface="Verdana" pitchFamily="34" charset="0"/>
            </a:endParaRPr>
          </a:p>
          <a:p>
            <a:pPr marL="137160" indent="0" eaLnBrk="1" hangingPunct="1">
              <a:buNone/>
            </a:pPr>
            <a:endParaRPr lang="en-US" sz="1000" b="1" dirty="0" smtClean="0">
              <a:solidFill>
                <a:srgbClr val="CC0000"/>
              </a:solidFill>
              <a:latin typeface="Verdana" pitchFamily="34" charset="0"/>
            </a:endParaRPr>
          </a:p>
        </p:txBody>
      </p:sp>
      <p:sp>
        <p:nvSpPr>
          <p:cNvPr id="4100" name="Rectangle 6"/>
          <p:cNvSpPr>
            <a:spLocks noGrp="1" noChangeArrowheads="1"/>
          </p:cNvSpPr>
          <p:nvPr>
            <p:ph type="body" sz="half" idx="2"/>
          </p:nvPr>
        </p:nvSpPr>
        <p:spPr>
          <a:xfrm>
            <a:off x="4648200" y="1219200"/>
            <a:ext cx="4343400" cy="5486400"/>
          </a:xfrm>
          <a:noFill/>
          <a:ln w="38100" cmpd="dbl">
            <a:solidFill>
              <a:schemeClr val="tx1"/>
            </a:solidFill>
          </a:ln>
        </p:spPr>
        <p:txBody>
          <a:bodyPr>
            <a:normAutofit fontScale="92500" lnSpcReduction="10000"/>
          </a:bodyPr>
          <a:lstStyle/>
          <a:p>
            <a:pPr algn="ctr" eaLnBrk="1" hangingPunct="1">
              <a:lnSpc>
                <a:spcPct val="90000"/>
              </a:lnSpc>
              <a:buFontTx/>
              <a:buNone/>
            </a:pPr>
            <a:r>
              <a:rPr lang="en-US" b="1" u="sng" dirty="0" smtClean="0"/>
              <a:t>FPC Exam</a:t>
            </a:r>
          </a:p>
          <a:p>
            <a:pPr algn="ctr" eaLnBrk="1" hangingPunct="1">
              <a:lnSpc>
                <a:spcPct val="90000"/>
              </a:lnSpc>
              <a:buFontTx/>
              <a:buNone/>
            </a:pPr>
            <a:endParaRPr lang="en-US" sz="1900" b="1" u="sng" dirty="0" smtClean="0"/>
          </a:p>
          <a:p>
            <a:pPr marL="537210" indent="-400050">
              <a:buFont typeface="+mj-lt"/>
              <a:buAutoNum type="romanUcPeriod"/>
            </a:pPr>
            <a:r>
              <a:rPr lang="en-US" sz="1900" b="1" dirty="0" smtClean="0">
                <a:solidFill>
                  <a:srgbClr val="CC0000"/>
                </a:solidFill>
                <a:latin typeface="Verdana" pitchFamily="34" charset="0"/>
              </a:rPr>
              <a:t>40% </a:t>
            </a:r>
            <a:r>
              <a:rPr lang="en-US" sz="1900" b="1" dirty="0">
                <a:solidFill>
                  <a:srgbClr val="CC0000"/>
                </a:solidFill>
                <a:latin typeface="Verdana" pitchFamily="34" charset="0"/>
              </a:rPr>
              <a:t>Core Payroll </a:t>
            </a:r>
            <a:r>
              <a:rPr lang="en-US" sz="1900" b="1" dirty="0" smtClean="0">
                <a:solidFill>
                  <a:srgbClr val="CC0000"/>
                </a:solidFill>
                <a:latin typeface="Verdana" pitchFamily="34" charset="0"/>
              </a:rPr>
              <a:t>Concepts</a:t>
            </a:r>
            <a:endParaRPr lang="en-US" sz="1900" b="1" dirty="0">
              <a:solidFill>
                <a:srgbClr val="CC0000"/>
              </a:solidFill>
              <a:latin typeface="Verdana" pitchFamily="34" charset="0"/>
            </a:endParaRPr>
          </a:p>
          <a:p>
            <a:pPr marL="422910" indent="-285750">
              <a:buFont typeface="+mj-lt"/>
              <a:buAutoNum type="romanUcPeriod"/>
            </a:pPr>
            <a:endParaRPr lang="en-US" sz="1900" b="1" dirty="0">
              <a:solidFill>
                <a:srgbClr val="CC0000"/>
              </a:solidFill>
              <a:latin typeface="Verdana" pitchFamily="34" charset="0"/>
            </a:endParaRPr>
          </a:p>
          <a:p>
            <a:pPr marL="537210" indent="-400050">
              <a:buFont typeface="+mj-lt"/>
              <a:buAutoNum type="romanUcPeriod"/>
            </a:pPr>
            <a:r>
              <a:rPr lang="en-US" sz="1900" b="1" dirty="0" smtClean="0">
                <a:solidFill>
                  <a:srgbClr val="CC0000"/>
                </a:solidFill>
                <a:latin typeface="Verdana" pitchFamily="34" charset="0"/>
              </a:rPr>
              <a:t>20% Compliance/Research</a:t>
            </a:r>
            <a:endParaRPr lang="en-US" sz="1900" b="1" dirty="0">
              <a:solidFill>
                <a:srgbClr val="CC0000"/>
              </a:solidFill>
              <a:latin typeface="Verdana" pitchFamily="34" charset="0"/>
            </a:endParaRPr>
          </a:p>
          <a:p>
            <a:pPr marL="422910" indent="-285750">
              <a:buFont typeface="+mj-lt"/>
              <a:buAutoNum type="romanUcPeriod"/>
            </a:pPr>
            <a:endParaRPr lang="en-US" sz="1900" b="1" dirty="0">
              <a:solidFill>
                <a:srgbClr val="CC0000"/>
              </a:solidFill>
              <a:latin typeface="Verdana" pitchFamily="34" charset="0"/>
            </a:endParaRPr>
          </a:p>
          <a:p>
            <a:pPr marL="537210" indent="-400050">
              <a:buFont typeface="+mj-lt"/>
              <a:buAutoNum type="romanUcPeriod"/>
            </a:pPr>
            <a:r>
              <a:rPr lang="en-US" sz="1900" b="1" dirty="0" smtClean="0">
                <a:solidFill>
                  <a:srgbClr val="CC0000"/>
                </a:solidFill>
                <a:latin typeface="Verdana" pitchFamily="34" charset="0"/>
              </a:rPr>
              <a:t>22% </a:t>
            </a:r>
            <a:r>
              <a:rPr lang="en-US" sz="1900" b="1" dirty="0">
                <a:solidFill>
                  <a:srgbClr val="CC0000"/>
                </a:solidFill>
                <a:latin typeface="Verdana" pitchFamily="34" charset="0"/>
              </a:rPr>
              <a:t>Calculations</a:t>
            </a:r>
          </a:p>
          <a:p>
            <a:pPr marL="422910" indent="-285750">
              <a:buFont typeface="+mj-lt"/>
              <a:buAutoNum type="romanUcPeriod"/>
            </a:pPr>
            <a:endParaRPr lang="en-US" sz="1900" b="1" dirty="0">
              <a:solidFill>
                <a:srgbClr val="CC0000"/>
              </a:solidFill>
              <a:latin typeface="Verdana" pitchFamily="34" charset="0"/>
            </a:endParaRPr>
          </a:p>
          <a:p>
            <a:pPr marL="537210" indent="-400050">
              <a:buFont typeface="+mj-lt"/>
              <a:buAutoNum type="romanUcPeriod"/>
            </a:pPr>
            <a:r>
              <a:rPr lang="en-US" sz="1900" b="1" dirty="0" smtClean="0">
                <a:solidFill>
                  <a:srgbClr val="CC0000"/>
                </a:solidFill>
                <a:latin typeface="Verdana" pitchFamily="34" charset="0"/>
              </a:rPr>
              <a:t>2% </a:t>
            </a:r>
            <a:r>
              <a:rPr lang="en-US" sz="1900" b="1" dirty="0">
                <a:solidFill>
                  <a:srgbClr val="CC0000"/>
                </a:solidFill>
                <a:latin typeface="Verdana" pitchFamily="34" charset="0"/>
              </a:rPr>
              <a:t>- Payroll       Process/Support Systems/Administration</a:t>
            </a:r>
          </a:p>
          <a:p>
            <a:pPr marL="422910" indent="-285750">
              <a:buFont typeface="+mj-lt"/>
              <a:buAutoNum type="romanUcPeriod"/>
            </a:pPr>
            <a:endParaRPr lang="en-US" sz="1900" dirty="0">
              <a:latin typeface="Verdana" pitchFamily="34" charset="0"/>
            </a:endParaRPr>
          </a:p>
          <a:p>
            <a:pPr marL="537210" indent="-400050">
              <a:buFont typeface="+mj-lt"/>
              <a:buAutoNum type="romanUcPeriod"/>
            </a:pPr>
            <a:r>
              <a:rPr lang="en-US" sz="1900" b="1" dirty="0" smtClean="0">
                <a:solidFill>
                  <a:srgbClr val="CC0000"/>
                </a:solidFill>
                <a:latin typeface="Verdana" pitchFamily="34" charset="0"/>
              </a:rPr>
              <a:t>7%Management </a:t>
            </a:r>
            <a:r>
              <a:rPr lang="en-US" sz="1900" b="1" dirty="0">
                <a:solidFill>
                  <a:srgbClr val="CC0000"/>
                </a:solidFill>
                <a:latin typeface="Verdana" pitchFamily="34" charset="0"/>
              </a:rPr>
              <a:t>and Payroll Administration</a:t>
            </a:r>
          </a:p>
          <a:p>
            <a:pPr marL="422910" indent="-285750">
              <a:buFont typeface="+mj-lt"/>
              <a:buAutoNum type="romanUcPeriod"/>
            </a:pPr>
            <a:endParaRPr lang="en-US" sz="1900" b="1" dirty="0">
              <a:solidFill>
                <a:srgbClr val="CC0000"/>
              </a:solidFill>
              <a:latin typeface="Verdana" pitchFamily="34" charset="0"/>
            </a:endParaRPr>
          </a:p>
          <a:p>
            <a:pPr marL="537210" indent="-400050">
              <a:buFont typeface="+mj-lt"/>
              <a:buAutoNum type="romanUcPeriod"/>
            </a:pPr>
            <a:r>
              <a:rPr lang="en-US" sz="1900" b="1" dirty="0" smtClean="0">
                <a:solidFill>
                  <a:srgbClr val="CC0000"/>
                </a:solidFill>
                <a:latin typeface="Verdana" pitchFamily="34" charset="0"/>
              </a:rPr>
              <a:t>5% </a:t>
            </a:r>
            <a:r>
              <a:rPr lang="en-US" sz="1900" b="1" dirty="0">
                <a:solidFill>
                  <a:srgbClr val="CC0000"/>
                </a:solidFill>
                <a:latin typeface="Verdana" pitchFamily="34" charset="0"/>
              </a:rPr>
              <a:t>Audits</a:t>
            </a:r>
          </a:p>
          <a:p>
            <a:pPr marL="422910" indent="-285750">
              <a:buFont typeface="+mj-lt"/>
              <a:buAutoNum type="romanUcPeriod"/>
            </a:pPr>
            <a:endParaRPr lang="en-US" sz="1900" b="1" dirty="0">
              <a:solidFill>
                <a:srgbClr val="CC0000"/>
              </a:solidFill>
              <a:latin typeface="Verdana" pitchFamily="34" charset="0"/>
            </a:endParaRPr>
          </a:p>
          <a:p>
            <a:pPr marL="537210" indent="-400050">
              <a:buFont typeface="+mj-lt"/>
              <a:buAutoNum type="romanUcPeriod"/>
            </a:pPr>
            <a:r>
              <a:rPr lang="en-US" sz="1900" b="1" dirty="0" smtClean="0">
                <a:solidFill>
                  <a:srgbClr val="CC0000"/>
                </a:solidFill>
                <a:latin typeface="Verdana" pitchFamily="34" charset="0"/>
              </a:rPr>
              <a:t>4%  </a:t>
            </a:r>
            <a:r>
              <a:rPr lang="en-US" sz="1900" b="1" dirty="0">
                <a:solidFill>
                  <a:srgbClr val="CC0000"/>
                </a:solidFill>
                <a:latin typeface="Verdana" pitchFamily="34" charset="0"/>
              </a:rPr>
              <a:t>Accounting</a:t>
            </a:r>
          </a:p>
          <a:p>
            <a:pPr marL="137160" indent="0">
              <a:buNone/>
            </a:pPr>
            <a:endParaRPr lang="en-US" sz="2800" b="1" dirty="0">
              <a:solidFill>
                <a:srgbClr val="CC0000"/>
              </a:solidFill>
              <a:latin typeface="Verdana"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457200" y="152400"/>
            <a:ext cx="8229600" cy="1143000"/>
          </a:xfrm>
        </p:spPr>
        <p:txBody>
          <a:bodyPr>
            <a:normAutofit fontScale="90000"/>
          </a:bodyPr>
          <a:lstStyle/>
          <a:p>
            <a:pPr eaLnBrk="1" hangingPunct="1"/>
            <a:r>
              <a:rPr lang="en-US" smtClean="0">
                <a:solidFill>
                  <a:schemeClr val="tx1"/>
                </a:solidFill>
                <a:latin typeface="Bodoni MT Black" pitchFamily="18" charset="0"/>
              </a:rPr>
              <a:t>How many Questions ?</a:t>
            </a:r>
            <a:br>
              <a:rPr lang="en-US" smtClean="0">
                <a:solidFill>
                  <a:schemeClr val="tx1"/>
                </a:solidFill>
                <a:latin typeface="Bodoni MT Black" pitchFamily="18" charset="0"/>
              </a:rPr>
            </a:br>
            <a:r>
              <a:rPr lang="en-US" smtClean="0">
                <a:solidFill>
                  <a:schemeClr val="tx1"/>
                </a:solidFill>
                <a:latin typeface="Bodoni MT Black" pitchFamily="18" charset="0"/>
              </a:rPr>
              <a:t>In </a:t>
            </a:r>
            <a:r>
              <a:rPr lang="en-US" i="1" smtClean="0">
                <a:solidFill>
                  <a:srgbClr val="CC0000"/>
                </a:solidFill>
                <a:latin typeface="Bodoni MT Black" pitchFamily="18" charset="0"/>
              </a:rPr>
              <a:t>WHAT</a:t>
            </a:r>
            <a:r>
              <a:rPr lang="en-US" smtClean="0">
                <a:solidFill>
                  <a:schemeClr val="tx1"/>
                </a:solidFill>
                <a:latin typeface="Bodoni MT Black" pitchFamily="18" charset="0"/>
              </a:rPr>
              <a:t> time?</a:t>
            </a:r>
          </a:p>
        </p:txBody>
      </p:sp>
      <p:sp>
        <p:nvSpPr>
          <p:cNvPr id="5123" name="Rectangle 5"/>
          <p:cNvSpPr>
            <a:spLocks noGrp="1" noChangeArrowheads="1"/>
          </p:cNvSpPr>
          <p:nvPr>
            <p:ph type="body" sz="half" idx="1"/>
          </p:nvPr>
        </p:nvSpPr>
        <p:spPr>
          <a:xfrm>
            <a:off x="457200" y="1295400"/>
            <a:ext cx="4038600" cy="5029200"/>
          </a:xfrm>
          <a:noFill/>
          <a:ln w="38100" cmpd="dbl">
            <a:solidFill>
              <a:schemeClr val="tx1"/>
            </a:solidFill>
          </a:ln>
        </p:spPr>
        <p:txBody>
          <a:bodyPr/>
          <a:lstStyle/>
          <a:p>
            <a:pPr algn="ctr" eaLnBrk="1" hangingPunct="1">
              <a:buFontTx/>
              <a:buNone/>
            </a:pPr>
            <a:r>
              <a:rPr lang="en-US" b="1" u="sng" dirty="0" smtClean="0">
                <a:latin typeface="Verdana" pitchFamily="34" charset="0"/>
              </a:rPr>
              <a:t>CPP Exam</a:t>
            </a:r>
          </a:p>
          <a:p>
            <a:pPr eaLnBrk="1" hangingPunct="1"/>
            <a:r>
              <a:rPr lang="en-US" b="1" dirty="0" smtClean="0">
                <a:solidFill>
                  <a:srgbClr val="CC0000"/>
                </a:solidFill>
                <a:latin typeface="Verdana" pitchFamily="34" charset="0"/>
              </a:rPr>
              <a:t>190</a:t>
            </a:r>
            <a:r>
              <a:rPr lang="en-US" b="1" dirty="0" smtClean="0">
                <a:latin typeface="Verdana" pitchFamily="34" charset="0"/>
              </a:rPr>
              <a:t> multiple choice questions</a:t>
            </a:r>
          </a:p>
          <a:p>
            <a:pPr eaLnBrk="1" hangingPunct="1"/>
            <a:r>
              <a:rPr lang="en-US" b="1" dirty="0" smtClean="0">
                <a:latin typeface="Verdana" pitchFamily="34" charset="0"/>
              </a:rPr>
              <a:t>25 pretest questions</a:t>
            </a:r>
          </a:p>
          <a:p>
            <a:pPr eaLnBrk="1" hangingPunct="1"/>
            <a:r>
              <a:rPr lang="en-US" b="1" dirty="0" smtClean="0">
                <a:solidFill>
                  <a:srgbClr val="CC0000"/>
                </a:solidFill>
                <a:latin typeface="Verdana" pitchFamily="34" charset="0"/>
              </a:rPr>
              <a:t>4 hours</a:t>
            </a:r>
            <a:endParaRPr lang="en-US" b="1" dirty="0" smtClean="0">
              <a:latin typeface="Verdana" pitchFamily="34" charset="0"/>
            </a:endParaRPr>
          </a:p>
          <a:p>
            <a:pPr eaLnBrk="1" hangingPunct="1"/>
            <a:r>
              <a:rPr lang="en-US" b="1" dirty="0" smtClean="0">
                <a:latin typeface="Verdana" pitchFamily="34" charset="0"/>
              </a:rPr>
              <a:t>1.2 minutes per question</a:t>
            </a:r>
          </a:p>
          <a:p>
            <a:pPr eaLnBrk="1" hangingPunct="1"/>
            <a:r>
              <a:rPr lang="en-US" b="1" dirty="0" smtClean="0">
                <a:latin typeface="Verdana" pitchFamily="34" charset="0"/>
              </a:rPr>
              <a:t>Scaled score of </a:t>
            </a:r>
            <a:r>
              <a:rPr lang="en-US" b="1" dirty="0" smtClean="0">
                <a:solidFill>
                  <a:srgbClr val="CC0000"/>
                </a:solidFill>
                <a:latin typeface="Verdana" pitchFamily="34" charset="0"/>
              </a:rPr>
              <a:t>300</a:t>
            </a:r>
            <a:r>
              <a:rPr lang="en-US" b="1" dirty="0" smtClean="0">
                <a:latin typeface="Verdana" pitchFamily="34" charset="0"/>
              </a:rPr>
              <a:t> to pass</a:t>
            </a:r>
          </a:p>
        </p:txBody>
      </p:sp>
      <p:sp>
        <p:nvSpPr>
          <p:cNvPr id="5124" name="Rectangle 6"/>
          <p:cNvSpPr>
            <a:spLocks noGrp="1" noChangeArrowheads="1"/>
          </p:cNvSpPr>
          <p:nvPr>
            <p:ph type="body" sz="half" idx="2"/>
          </p:nvPr>
        </p:nvSpPr>
        <p:spPr>
          <a:xfrm>
            <a:off x="4648200" y="1295400"/>
            <a:ext cx="4038600" cy="5029200"/>
          </a:xfrm>
          <a:noFill/>
          <a:ln w="38100" cmpd="dbl">
            <a:solidFill>
              <a:schemeClr val="tx1"/>
            </a:solidFill>
          </a:ln>
        </p:spPr>
        <p:txBody>
          <a:bodyPr/>
          <a:lstStyle/>
          <a:p>
            <a:pPr algn="ctr" eaLnBrk="1" hangingPunct="1">
              <a:buFontTx/>
              <a:buNone/>
            </a:pPr>
            <a:r>
              <a:rPr lang="en-US" b="1" u="sng" smtClean="0">
                <a:latin typeface="Verdana" pitchFamily="34" charset="0"/>
              </a:rPr>
              <a:t>FPC Exam</a:t>
            </a:r>
          </a:p>
          <a:p>
            <a:pPr eaLnBrk="1" hangingPunct="1"/>
            <a:r>
              <a:rPr lang="en-US" b="1" smtClean="0">
                <a:solidFill>
                  <a:srgbClr val="CC0000"/>
                </a:solidFill>
                <a:latin typeface="Verdana" pitchFamily="34" charset="0"/>
              </a:rPr>
              <a:t>150</a:t>
            </a:r>
            <a:r>
              <a:rPr lang="en-US" b="1" smtClean="0">
                <a:latin typeface="Verdana" pitchFamily="34" charset="0"/>
              </a:rPr>
              <a:t> multiple choice questions</a:t>
            </a:r>
          </a:p>
          <a:p>
            <a:pPr eaLnBrk="1" hangingPunct="1"/>
            <a:r>
              <a:rPr lang="en-US" b="1" smtClean="0">
                <a:solidFill>
                  <a:srgbClr val="CC0000"/>
                </a:solidFill>
                <a:latin typeface="Verdana" pitchFamily="34" charset="0"/>
              </a:rPr>
              <a:t>25</a:t>
            </a:r>
            <a:r>
              <a:rPr lang="en-US" b="1" smtClean="0">
                <a:latin typeface="Verdana" pitchFamily="34" charset="0"/>
              </a:rPr>
              <a:t> pretest questions</a:t>
            </a:r>
          </a:p>
          <a:p>
            <a:pPr eaLnBrk="1" hangingPunct="1"/>
            <a:r>
              <a:rPr lang="en-US" b="1" smtClean="0">
                <a:solidFill>
                  <a:srgbClr val="CC0000"/>
                </a:solidFill>
                <a:latin typeface="Verdana" pitchFamily="34" charset="0"/>
              </a:rPr>
              <a:t>3 hours</a:t>
            </a:r>
            <a:r>
              <a:rPr lang="en-US" b="1" smtClean="0">
                <a:latin typeface="Verdana" pitchFamily="34" charset="0"/>
              </a:rPr>
              <a:t> –1.2 minutes per question</a:t>
            </a:r>
          </a:p>
          <a:p>
            <a:pPr eaLnBrk="1" hangingPunct="1"/>
            <a:r>
              <a:rPr lang="en-US" b="1" smtClean="0">
                <a:latin typeface="Verdana" pitchFamily="34" charset="0"/>
              </a:rPr>
              <a:t>Scaled score of </a:t>
            </a:r>
            <a:r>
              <a:rPr lang="en-US" b="1" smtClean="0">
                <a:solidFill>
                  <a:srgbClr val="CC0000"/>
                </a:solidFill>
                <a:latin typeface="Verdana" pitchFamily="34" charset="0"/>
              </a:rPr>
              <a:t>300</a:t>
            </a:r>
            <a:r>
              <a:rPr lang="en-US" b="1" smtClean="0">
                <a:latin typeface="Verdana" pitchFamily="34" charset="0"/>
              </a:rPr>
              <a:t> to pass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457200" y="304800"/>
            <a:ext cx="8229600" cy="1219200"/>
          </a:xfrm>
        </p:spPr>
        <p:txBody>
          <a:bodyPr/>
          <a:lstStyle/>
          <a:p>
            <a:pPr eaLnBrk="1" hangingPunct="1"/>
            <a:r>
              <a:rPr lang="en-US" dirty="0" smtClean="0">
                <a:latin typeface="Bodoni MT Black" pitchFamily="18" charset="0"/>
              </a:rPr>
              <a:t>Recertification</a:t>
            </a:r>
          </a:p>
        </p:txBody>
      </p:sp>
      <p:sp>
        <p:nvSpPr>
          <p:cNvPr id="7171" name="Rectangle 5"/>
          <p:cNvSpPr>
            <a:spLocks noGrp="1" noChangeArrowheads="1"/>
          </p:cNvSpPr>
          <p:nvPr>
            <p:ph type="body" sz="half" idx="1"/>
          </p:nvPr>
        </p:nvSpPr>
        <p:spPr>
          <a:noFill/>
          <a:ln w="38100" cmpd="dbl">
            <a:solidFill>
              <a:schemeClr val="tx1"/>
            </a:solidFill>
          </a:ln>
        </p:spPr>
        <p:txBody>
          <a:bodyPr/>
          <a:lstStyle/>
          <a:p>
            <a:pPr algn="ctr" eaLnBrk="1" hangingPunct="1">
              <a:buFontTx/>
              <a:buNone/>
            </a:pPr>
            <a:r>
              <a:rPr lang="en-US" sz="3200" b="1" u="sng" dirty="0" smtClean="0">
                <a:latin typeface="Verdana" pitchFamily="34" charset="0"/>
              </a:rPr>
              <a:t>CPP Exam</a:t>
            </a:r>
          </a:p>
          <a:p>
            <a:pPr eaLnBrk="1" hangingPunct="1"/>
            <a:r>
              <a:rPr lang="en-US" sz="3200" b="1" dirty="0" smtClean="0">
                <a:latin typeface="Verdana" pitchFamily="34" charset="0"/>
              </a:rPr>
              <a:t>Valid for 5 full calendar years</a:t>
            </a:r>
          </a:p>
          <a:p>
            <a:pPr eaLnBrk="1" hangingPunct="1"/>
            <a:r>
              <a:rPr lang="en-US" sz="3200" b="1" dirty="0" smtClean="0">
                <a:latin typeface="Verdana" pitchFamily="34" charset="0"/>
              </a:rPr>
              <a:t>120 RCH</a:t>
            </a:r>
          </a:p>
          <a:p>
            <a:pPr eaLnBrk="1" hangingPunct="1"/>
            <a:r>
              <a:rPr lang="en-US" sz="3200" b="1" dirty="0" smtClean="0">
                <a:latin typeface="Verdana" pitchFamily="34" charset="0"/>
              </a:rPr>
              <a:t>12 CEU</a:t>
            </a:r>
          </a:p>
          <a:p>
            <a:pPr eaLnBrk="1" hangingPunct="1"/>
            <a:r>
              <a:rPr lang="en-US" sz="3200" b="1" dirty="0" smtClean="0">
                <a:latin typeface="Verdana" pitchFamily="34" charset="0"/>
              </a:rPr>
              <a:t>144 CPE</a:t>
            </a:r>
          </a:p>
          <a:p>
            <a:pPr eaLnBrk="1" hangingPunct="1"/>
            <a:r>
              <a:rPr lang="en-US" sz="3200" b="1" dirty="0" smtClean="0">
                <a:latin typeface="Verdana" pitchFamily="34" charset="0"/>
              </a:rPr>
              <a:t>Retake exam</a:t>
            </a:r>
            <a:endParaRPr lang="en-US" sz="3200" dirty="0" smtClean="0">
              <a:latin typeface="Verdana" pitchFamily="34" charset="0"/>
            </a:endParaRPr>
          </a:p>
        </p:txBody>
      </p:sp>
      <p:sp>
        <p:nvSpPr>
          <p:cNvPr id="7172" name="Rectangle 6"/>
          <p:cNvSpPr>
            <a:spLocks noGrp="1" noChangeArrowheads="1"/>
          </p:cNvSpPr>
          <p:nvPr>
            <p:ph type="body" sz="half" idx="2"/>
          </p:nvPr>
        </p:nvSpPr>
        <p:spPr>
          <a:noFill/>
          <a:ln w="38100" cmpd="dbl">
            <a:solidFill>
              <a:schemeClr val="tx1"/>
            </a:solidFill>
          </a:ln>
        </p:spPr>
        <p:txBody>
          <a:bodyPr/>
          <a:lstStyle/>
          <a:p>
            <a:pPr algn="ctr" eaLnBrk="1" hangingPunct="1">
              <a:buFontTx/>
              <a:buNone/>
            </a:pPr>
            <a:r>
              <a:rPr lang="en-US" sz="3200" b="1" u="sng" smtClean="0">
                <a:latin typeface="Verdana" pitchFamily="34" charset="0"/>
              </a:rPr>
              <a:t>FPC Exam</a:t>
            </a:r>
          </a:p>
          <a:p>
            <a:pPr eaLnBrk="1" hangingPunct="1"/>
            <a:r>
              <a:rPr lang="en-US" sz="3200" b="1" smtClean="0">
                <a:latin typeface="Verdana" pitchFamily="34" charset="0"/>
              </a:rPr>
              <a:t>Valid for 3 full calendar years</a:t>
            </a:r>
          </a:p>
          <a:p>
            <a:pPr eaLnBrk="1" hangingPunct="1"/>
            <a:r>
              <a:rPr lang="en-US" sz="3200" b="1" smtClean="0">
                <a:latin typeface="Verdana" pitchFamily="34" charset="0"/>
              </a:rPr>
              <a:t>60 RCH</a:t>
            </a:r>
          </a:p>
          <a:p>
            <a:pPr eaLnBrk="1" hangingPunct="1"/>
            <a:r>
              <a:rPr lang="en-US" sz="3200" b="1" smtClean="0">
                <a:latin typeface="Verdana" pitchFamily="34" charset="0"/>
              </a:rPr>
              <a:t>6 CEU</a:t>
            </a:r>
          </a:p>
          <a:p>
            <a:pPr eaLnBrk="1" hangingPunct="1"/>
            <a:r>
              <a:rPr lang="en-US" sz="3200" b="1" smtClean="0">
                <a:latin typeface="Verdana" pitchFamily="34" charset="0"/>
              </a:rPr>
              <a:t>72 CPE</a:t>
            </a:r>
          </a:p>
          <a:p>
            <a:pPr eaLnBrk="1" hangingPunct="1"/>
            <a:r>
              <a:rPr lang="en-US" sz="3200" b="1" smtClean="0">
                <a:latin typeface="Verdana" pitchFamily="34" charset="0"/>
              </a:rPr>
              <a:t>Retake exam</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p:txBody>
          <a:bodyPr/>
          <a:lstStyle/>
          <a:p>
            <a:pPr eaLnBrk="1" hangingPunct="1"/>
            <a:r>
              <a:rPr lang="en-US" smtClean="0">
                <a:latin typeface="Bodoni MT Black" pitchFamily="18" charset="0"/>
              </a:rPr>
              <a:t>Provided for you</a:t>
            </a:r>
          </a:p>
        </p:txBody>
      </p:sp>
      <p:sp>
        <p:nvSpPr>
          <p:cNvPr id="8195" name="Rectangle 5"/>
          <p:cNvSpPr>
            <a:spLocks noGrp="1" noChangeArrowheads="1"/>
          </p:cNvSpPr>
          <p:nvPr>
            <p:ph type="body" idx="1"/>
          </p:nvPr>
        </p:nvSpPr>
        <p:spPr/>
        <p:txBody>
          <a:bodyPr/>
          <a:lstStyle/>
          <a:p>
            <a:pPr eaLnBrk="1" hangingPunct="1"/>
            <a:r>
              <a:rPr lang="en-US" dirty="0" smtClean="0"/>
              <a:t>Writing tool – Marker &amp; White Board</a:t>
            </a:r>
          </a:p>
          <a:p>
            <a:pPr eaLnBrk="1" hangingPunct="1"/>
            <a:r>
              <a:rPr lang="en-US" dirty="0" smtClean="0"/>
              <a:t>Examination Supplement</a:t>
            </a:r>
          </a:p>
          <a:p>
            <a:pPr eaLnBrk="1" hangingPunct="1"/>
            <a:r>
              <a:rPr lang="en-US" dirty="0" smtClean="0"/>
              <a:t>Ear Plugs</a:t>
            </a:r>
          </a:p>
          <a:p>
            <a:pPr eaLnBrk="1" hangingPunct="1"/>
            <a:r>
              <a:rPr lang="en-US" dirty="0" smtClean="0"/>
              <a:t>Special Accommodations </a:t>
            </a:r>
          </a:p>
        </p:txBody>
      </p:sp>
      <p:pic>
        <p:nvPicPr>
          <p:cNvPr id="8196" name="Picture 8" descr="MCj04080000000[1]"/>
          <p:cNvPicPr>
            <a:picLocks noChangeAspect="1" noChangeArrowheads="1"/>
          </p:cNvPicPr>
          <p:nvPr/>
        </p:nvPicPr>
        <p:blipFill>
          <a:blip r:embed="rId3" cstate="print"/>
          <a:srcRect/>
          <a:stretch>
            <a:fillRect/>
          </a:stretch>
        </p:blipFill>
        <p:spPr bwMode="auto">
          <a:xfrm>
            <a:off x="6934200" y="2743200"/>
            <a:ext cx="1847850" cy="1714500"/>
          </a:xfrm>
          <a:prstGeom prst="rect">
            <a:avLst/>
          </a:prstGeom>
          <a:noFill/>
          <a:ln w="9525">
            <a:noFill/>
            <a:miter lim="800000"/>
            <a:headEnd/>
            <a:tailEnd/>
          </a:ln>
        </p:spPr>
      </p:pic>
      <p:pic>
        <p:nvPicPr>
          <p:cNvPr id="8197" name="Picture 10" descr="MCj03052270000[1]"/>
          <p:cNvPicPr>
            <a:picLocks noChangeAspect="1" noChangeArrowheads="1"/>
          </p:cNvPicPr>
          <p:nvPr/>
        </p:nvPicPr>
        <p:blipFill>
          <a:blip r:embed="rId4" cstate="print"/>
          <a:srcRect/>
          <a:stretch>
            <a:fillRect/>
          </a:stretch>
        </p:blipFill>
        <p:spPr bwMode="auto">
          <a:xfrm>
            <a:off x="4876800" y="4876800"/>
            <a:ext cx="1824038" cy="1343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3262</TotalTime>
  <Words>2277</Words>
  <Application>Microsoft Office PowerPoint</Application>
  <PresentationFormat>On-screen Show (4:3)</PresentationFormat>
  <Paragraphs>406</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Apex</vt:lpstr>
      <vt:lpstr>West Michigan Chapter of the APA CPP/FPC Study Group 2014</vt:lpstr>
      <vt:lpstr>West Michigan Chapter of the APA CPP/FPC Study Group 2014</vt:lpstr>
      <vt:lpstr>West Michigan Chapter of the APA CPP/FPC Study Group 2014</vt:lpstr>
      <vt:lpstr>West Michigan Chapter of the APA CPP/FPC Study Group 2014</vt:lpstr>
      <vt:lpstr>West Michigan Chapter of the APA CPP/FPC Study Group 2014</vt:lpstr>
      <vt:lpstr>Content of Exams</vt:lpstr>
      <vt:lpstr>How many Questions ? In WHAT time?</vt:lpstr>
      <vt:lpstr>Recertification</vt:lpstr>
      <vt:lpstr>Provided for you</vt:lpstr>
      <vt:lpstr>What to bring to testing center</vt:lpstr>
      <vt:lpstr>So … What is the cost?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E-Verify Self Service</vt:lpstr>
      <vt:lpstr>IMAGE </vt:lpstr>
      <vt:lpstr>PowerPoint Presentation</vt:lpstr>
      <vt:lpstr>PowerPoint Presentation</vt:lpstr>
      <vt:lpstr>PowerPoint Presentation</vt:lpstr>
    </vt:vector>
  </TitlesOfParts>
  <Company>GVSU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West Michigan Chapter of the APA CPP/FPC Study Group 2011</dc:title>
  <dc:creator>Luanne Brown</dc:creator>
  <cp:keywords>Presentation</cp:keywords>
  <cp:lastModifiedBy>Stephans, Dawn</cp:lastModifiedBy>
  <cp:revision>68</cp:revision>
  <cp:lastPrinted>2014-06-05T11:20:38Z</cp:lastPrinted>
  <dcterms:created xsi:type="dcterms:W3CDTF">2011-06-07T21:46:09Z</dcterms:created>
  <dcterms:modified xsi:type="dcterms:W3CDTF">2014-06-05T11:21:44Z</dcterms:modified>
</cp:coreProperties>
</file>