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9"/>
  </p:notesMasterIdLst>
  <p:handoutMasterIdLst>
    <p:handoutMasterId r:id="rId30"/>
  </p:handoutMasterIdLst>
  <p:sldIdLst>
    <p:sldId id="310" r:id="rId2"/>
    <p:sldId id="273" r:id="rId3"/>
    <p:sldId id="274" r:id="rId4"/>
    <p:sldId id="314" r:id="rId5"/>
    <p:sldId id="311" r:id="rId6"/>
    <p:sldId id="312" r:id="rId7"/>
    <p:sldId id="313"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315" r:id="rId27"/>
    <p:sldId id="267" r:id="rId2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90" autoAdjust="0"/>
    <p:restoredTop sz="64469" autoAdjust="0"/>
  </p:normalViewPr>
  <p:slideViewPr>
    <p:cSldViewPr>
      <p:cViewPr>
        <p:scale>
          <a:sx n="48" d="100"/>
          <a:sy n="48" d="100"/>
        </p:scale>
        <p:origin x="-1454"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08" y="35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2"/>
            <a:ext cx="3169171" cy="477838"/>
          </a:xfrm>
          <a:prstGeom prst="rect">
            <a:avLst/>
          </a:prstGeom>
          <a:noFill/>
          <a:ln w="9525">
            <a:noFill/>
            <a:miter lim="800000"/>
            <a:headEnd/>
            <a:tailEnd/>
          </a:ln>
          <a:effectLst/>
        </p:spPr>
        <p:txBody>
          <a:bodyPr vert="horz" wrap="square" lIns="97198" tIns="48598" rIns="97198" bIns="48598" numCol="1" anchor="t" anchorCtr="0" compatLnSpc="1">
            <a:prstTxWarp prst="textNoShape">
              <a:avLst/>
            </a:prstTxWarp>
          </a:bodyPr>
          <a:lstStyle>
            <a:lvl1pPr defTabSz="971188">
              <a:defRPr sz="1300"/>
            </a:lvl1pPr>
          </a:lstStyle>
          <a:p>
            <a:pPr>
              <a:defRPr/>
            </a:pPr>
            <a:endParaRPr lang="en-US"/>
          </a:p>
        </p:txBody>
      </p:sp>
      <p:sp>
        <p:nvSpPr>
          <p:cNvPr id="84995" name="Rectangle 3"/>
          <p:cNvSpPr>
            <a:spLocks noGrp="1" noChangeArrowheads="1"/>
          </p:cNvSpPr>
          <p:nvPr>
            <p:ph type="dt" sz="quarter" idx="1"/>
          </p:nvPr>
        </p:nvSpPr>
        <p:spPr bwMode="auto">
          <a:xfrm>
            <a:off x="4143532" y="2"/>
            <a:ext cx="3170419" cy="477838"/>
          </a:xfrm>
          <a:prstGeom prst="rect">
            <a:avLst/>
          </a:prstGeom>
          <a:noFill/>
          <a:ln w="9525">
            <a:noFill/>
            <a:miter lim="800000"/>
            <a:headEnd/>
            <a:tailEnd/>
          </a:ln>
          <a:effectLst/>
        </p:spPr>
        <p:txBody>
          <a:bodyPr vert="horz" wrap="square" lIns="97198" tIns="48598" rIns="97198" bIns="48598" numCol="1" anchor="t" anchorCtr="0" compatLnSpc="1">
            <a:prstTxWarp prst="textNoShape">
              <a:avLst/>
            </a:prstTxWarp>
          </a:bodyPr>
          <a:lstStyle>
            <a:lvl1pPr algn="r" defTabSz="971188">
              <a:defRPr sz="1300"/>
            </a:lvl1pPr>
          </a:lstStyle>
          <a:p>
            <a:pPr>
              <a:defRPr/>
            </a:pPr>
            <a:endParaRPr lang="en-US"/>
          </a:p>
        </p:txBody>
      </p:sp>
      <p:sp>
        <p:nvSpPr>
          <p:cNvPr id="84996" name="Rectangle 4"/>
          <p:cNvSpPr>
            <a:spLocks noGrp="1" noChangeArrowheads="1"/>
          </p:cNvSpPr>
          <p:nvPr>
            <p:ph type="ftr" sz="quarter" idx="2"/>
          </p:nvPr>
        </p:nvSpPr>
        <p:spPr bwMode="auto">
          <a:xfrm>
            <a:off x="0" y="9121142"/>
            <a:ext cx="3169171" cy="477838"/>
          </a:xfrm>
          <a:prstGeom prst="rect">
            <a:avLst/>
          </a:prstGeom>
          <a:noFill/>
          <a:ln w="9525">
            <a:noFill/>
            <a:miter lim="800000"/>
            <a:headEnd/>
            <a:tailEnd/>
          </a:ln>
          <a:effectLst/>
        </p:spPr>
        <p:txBody>
          <a:bodyPr vert="horz" wrap="square" lIns="97198" tIns="48598" rIns="97198" bIns="48598" numCol="1" anchor="b" anchorCtr="0" compatLnSpc="1">
            <a:prstTxWarp prst="textNoShape">
              <a:avLst/>
            </a:prstTxWarp>
          </a:bodyPr>
          <a:lstStyle>
            <a:lvl1pPr defTabSz="971188">
              <a:defRPr sz="1300"/>
            </a:lvl1pPr>
          </a:lstStyle>
          <a:p>
            <a:pPr>
              <a:defRPr/>
            </a:pPr>
            <a:endParaRPr lang="en-US"/>
          </a:p>
        </p:txBody>
      </p:sp>
      <p:sp>
        <p:nvSpPr>
          <p:cNvPr id="84997" name="Rectangle 5"/>
          <p:cNvSpPr>
            <a:spLocks noGrp="1" noChangeArrowheads="1"/>
          </p:cNvSpPr>
          <p:nvPr>
            <p:ph type="sldNum" sz="quarter" idx="3"/>
          </p:nvPr>
        </p:nvSpPr>
        <p:spPr bwMode="auto">
          <a:xfrm>
            <a:off x="4143532" y="9121142"/>
            <a:ext cx="3170419" cy="477838"/>
          </a:xfrm>
          <a:prstGeom prst="rect">
            <a:avLst/>
          </a:prstGeom>
          <a:noFill/>
          <a:ln w="9525">
            <a:noFill/>
            <a:miter lim="800000"/>
            <a:headEnd/>
            <a:tailEnd/>
          </a:ln>
          <a:effectLst/>
        </p:spPr>
        <p:txBody>
          <a:bodyPr vert="horz" wrap="square" lIns="97198" tIns="48598" rIns="97198" bIns="48598" numCol="1" anchor="b" anchorCtr="0" compatLnSpc="1">
            <a:prstTxWarp prst="textNoShape">
              <a:avLst/>
            </a:prstTxWarp>
          </a:bodyPr>
          <a:lstStyle>
            <a:lvl1pPr algn="r" defTabSz="971188">
              <a:defRPr sz="1300"/>
            </a:lvl1pPr>
          </a:lstStyle>
          <a:p>
            <a:pPr>
              <a:defRPr/>
            </a:pPr>
            <a:fld id="{A95EB97D-7604-4DA3-AA86-2171961A708F}" type="slidenum">
              <a:rPr lang="en-US"/>
              <a:pPr>
                <a:defRPr/>
              </a:pPr>
              <a:t>‹#›</a:t>
            </a:fld>
            <a:endParaRPr lang="en-US" dirty="0"/>
          </a:p>
        </p:txBody>
      </p:sp>
    </p:spTree>
    <p:extLst>
      <p:ext uri="{BB962C8B-B14F-4D97-AF65-F5344CB8AC3E}">
        <p14:creationId xmlns:p14="http://schemas.microsoft.com/office/powerpoint/2010/main" val="613711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2"/>
            <a:ext cx="3169171" cy="477838"/>
          </a:xfrm>
          <a:prstGeom prst="rect">
            <a:avLst/>
          </a:prstGeom>
          <a:noFill/>
          <a:ln w="9525">
            <a:noFill/>
            <a:miter lim="800000"/>
            <a:headEnd/>
            <a:tailEnd/>
          </a:ln>
          <a:effectLst/>
        </p:spPr>
        <p:txBody>
          <a:bodyPr vert="horz" wrap="square" lIns="97198" tIns="48598" rIns="97198" bIns="48598" numCol="1" anchor="t" anchorCtr="0" compatLnSpc="1">
            <a:prstTxWarp prst="textNoShape">
              <a:avLst/>
            </a:prstTxWarp>
          </a:bodyPr>
          <a:lstStyle>
            <a:lvl1pPr defTabSz="971188">
              <a:defRPr sz="1300"/>
            </a:lvl1pPr>
          </a:lstStyle>
          <a:p>
            <a:pPr>
              <a:defRPr/>
            </a:pPr>
            <a:endParaRPr lang="en-US"/>
          </a:p>
        </p:txBody>
      </p:sp>
      <p:sp>
        <p:nvSpPr>
          <p:cNvPr id="4099" name="Rectangle 3"/>
          <p:cNvSpPr>
            <a:spLocks noGrp="1" noChangeArrowheads="1"/>
          </p:cNvSpPr>
          <p:nvPr>
            <p:ph type="dt" idx="1"/>
          </p:nvPr>
        </p:nvSpPr>
        <p:spPr bwMode="auto">
          <a:xfrm>
            <a:off x="4143532" y="2"/>
            <a:ext cx="3170419" cy="477838"/>
          </a:xfrm>
          <a:prstGeom prst="rect">
            <a:avLst/>
          </a:prstGeom>
          <a:noFill/>
          <a:ln w="9525">
            <a:noFill/>
            <a:miter lim="800000"/>
            <a:headEnd/>
            <a:tailEnd/>
          </a:ln>
          <a:effectLst/>
        </p:spPr>
        <p:txBody>
          <a:bodyPr vert="horz" wrap="square" lIns="97198" tIns="48598" rIns="97198" bIns="48598" numCol="1" anchor="t" anchorCtr="0" compatLnSpc="1">
            <a:prstTxWarp prst="textNoShape">
              <a:avLst/>
            </a:prstTxWarp>
          </a:bodyPr>
          <a:lstStyle>
            <a:lvl1pPr algn="r" defTabSz="971188">
              <a:defRPr sz="1300"/>
            </a:lvl1pPr>
          </a:lstStyle>
          <a:p>
            <a:pPr>
              <a:defRPr/>
            </a:pPr>
            <a:endParaRPr lang="en-US"/>
          </a:p>
        </p:txBody>
      </p:sp>
      <p:sp>
        <p:nvSpPr>
          <p:cNvPr id="33796" name="Rectangle 4"/>
          <p:cNvSpPr>
            <a:spLocks noRot="1" noChangeArrowheads="1" noTextEdit="1"/>
          </p:cNvSpPr>
          <p:nvPr>
            <p:ph type="sldImg" idx="2"/>
          </p:nvPr>
        </p:nvSpPr>
        <p:spPr bwMode="auto">
          <a:xfrm>
            <a:off x="1257300" y="722313"/>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732021" y="4560572"/>
            <a:ext cx="5851161" cy="4318318"/>
          </a:xfrm>
          <a:prstGeom prst="rect">
            <a:avLst/>
          </a:prstGeom>
          <a:noFill/>
          <a:ln w="9525">
            <a:noFill/>
            <a:miter lim="800000"/>
            <a:headEnd/>
            <a:tailEnd/>
          </a:ln>
          <a:effectLst/>
        </p:spPr>
        <p:txBody>
          <a:bodyPr vert="horz" wrap="square" lIns="97198" tIns="48598" rIns="97198" bIns="4859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21142"/>
            <a:ext cx="3169171" cy="477838"/>
          </a:xfrm>
          <a:prstGeom prst="rect">
            <a:avLst/>
          </a:prstGeom>
          <a:noFill/>
          <a:ln w="9525">
            <a:noFill/>
            <a:miter lim="800000"/>
            <a:headEnd/>
            <a:tailEnd/>
          </a:ln>
          <a:effectLst/>
        </p:spPr>
        <p:txBody>
          <a:bodyPr vert="horz" wrap="square" lIns="97198" tIns="48598" rIns="97198" bIns="48598" numCol="1" anchor="b" anchorCtr="0" compatLnSpc="1">
            <a:prstTxWarp prst="textNoShape">
              <a:avLst/>
            </a:prstTxWarp>
          </a:bodyPr>
          <a:lstStyle>
            <a:lvl1pPr defTabSz="971188">
              <a:defRPr sz="1300"/>
            </a:lvl1pPr>
          </a:lstStyle>
          <a:p>
            <a:pPr>
              <a:defRPr/>
            </a:pPr>
            <a:endParaRPr lang="en-US"/>
          </a:p>
        </p:txBody>
      </p:sp>
      <p:sp>
        <p:nvSpPr>
          <p:cNvPr id="4103" name="Rectangle 7"/>
          <p:cNvSpPr>
            <a:spLocks noGrp="1" noChangeArrowheads="1"/>
          </p:cNvSpPr>
          <p:nvPr>
            <p:ph type="sldNum" sz="quarter" idx="5"/>
          </p:nvPr>
        </p:nvSpPr>
        <p:spPr bwMode="auto">
          <a:xfrm>
            <a:off x="4143532" y="9121142"/>
            <a:ext cx="3170419" cy="477838"/>
          </a:xfrm>
          <a:prstGeom prst="rect">
            <a:avLst/>
          </a:prstGeom>
          <a:noFill/>
          <a:ln w="9525">
            <a:noFill/>
            <a:miter lim="800000"/>
            <a:headEnd/>
            <a:tailEnd/>
          </a:ln>
          <a:effectLst/>
        </p:spPr>
        <p:txBody>
          <a:bodyPr vert="horz" wrap="square" lIns="97198" tIns="48598" rIns="97198" bIns="48598" numCol="1" anchor="b" anchorCtr="0" compatLnSpc="1">
            <a:prstTxWarp prst="textNoShape">
              <a:avLst/>
            </a:prstTxWarp>
          </a:bodyPr>
          <a:lstStyle>
            <a:lvl1pPr algn="r" defTabSz="971188">
              <a:defRPr sz="1300"/>
            </a:lvl1pPr>
          </a:lstStyle>
          <a:p>
            <a:pPr>
              <a:defRPr/>
            </a:pPr>
            <a:fld id="{232BC52A-1DEE-4757-8EB7-43BA2F8C21FB}" type="slidenum">
              <a:rPr lang="en-US"/>
              <a:pPr>
                <a:defRPr/>
              </a:pPr>
              <a:t>‹#›</a:t>
            </a:fld>
            <a:endParaRPr lang="en-US" dirty="0"/>
          </a:p>
        </p:txBody>
      </p:sp>
    </p:spTree>
    <p:extLst>
      <p:ext uri="{BB962C8B-B14F-4D97-AF65-F5344CB8AC3E}">
        <p14:creationId xmlns:p14="http://schemas.microsoft.com/office/powerpoint/2010/main" val="10256168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7246C3C8-4ABF-4D31-ACE1-3E2FEAA13FD2}" type="slidenum">
              <a:rPr lang="en-US" altLang="en-US" smtClean="0"/>
              <a:pPr eaLnBrk="1" hangingPunct="1"/>
              <a:t>1</a:t>
            </a:fld>
            <a:endParaRPr lang="en-US" alt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ADED469E-A1BC-474A-BBE8-839F79866FA4}" type="slidenum">
              <a:rPr lang="en-US" altLang="en-US" smtClean="0"/>
              <a:pPr eaLnBrk="1" hangingPunct="1"/>
              <a:t>10</a:t>
            </a:fld>
            <a:endParaRPr lang="en-US" altLang="en-US" smtClean="0"/>
          </a:p>
        </p:txBody>
      </p:sp>
      <p:sp>
        <p:nvSpPr>
          <p:cNvPr id="44035" name="Rectangle 2"/>
          <p:cNvSpPr>
            <a:spLocks noRot="1" noChangeArrowheads="1" noTextEdit="1"/>
          </p:cNvSpPr>
          <p:nvPr>
            <p:ph type="sldImg"/>
          </p:nvPr>
        </p:nvSpPr>
        <p:spPr>
          <a:xfrm>
            <a:off x="2220913" y="722313"/>
            <a:ext cx="2873375" cy="2155825"/>
          </a:xfrm>
          <a:ln/>
        </p:spPr>
      </p:sp>
      <p:sp>
        <p:nvSpPr>
          <p:cNvPr id="44036" name="Rectangle 3"/>
          <p:cNvSpPr>
            <a:spLocks noGrp="1" noChangeArrowheads="1"/>
          </p:cNvSpPr>
          <p:nvPr>
            <p:ph type="body" idx="1"/>
          </p:nvPr>
        </p:nvSpPr>
        <p:spPr>
          <a:xfrm>
            <a:off x="201119" y="3135948"/>
            <a:ext cx="6751820" cy="6345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*Personal use of employer provided aircraft</a:t>
            </a:r>
          </a:p>
          <a:p>
            <a:pPr eaLnBrk="1" hangingPunct="1"/>
            <a:r>
              <a:rPr lang="en-US" altLang="en-US" sz="1500"/>
              <a:t>--General valuation = cost of flight</a:t>
            </a:r>
          </a:p>
          <a:p>
            <a:pPr eaLnBrk="1" hangingPunct="1"/>
            <a:endParaRPr lang="en-US" altLang="en-US" sz="1500"/>
          </a:p>
          <a:p>
            <a:pPr eaLnBrk="1" hangingPunct="1"/>
            <a:r>
              <a:rPr lang="en-US" altLang="en-US" sz="1500"/>
              <a:t>--Non-commercial flight valuation = (SIFL x mileage x aircraft</a:t>
            </a:r>
          </a:p>
          <a:p>
            <a:pPr eaLnBrk="1" hangingPunct="1"/>
            <a:r>
              <a:rPr lang="en-US" altLang="en-US" sz="1500"/>
              <a:t>multiple) + terminal change = value…</a:t>
            </a:r>
            <a:r>
              <a:rPr lang="en-US" altLang="en-US"/>
              <a:t>SIFL = (standard industry fare level)</a:t>
            </a:r>
          </a:p>
          <a:p>
            <a:pPr eaLnBrk="1" hangingPunct="1"/>
            <a:endParaRPr lang="en-US" altLang="en-US"/>
          </a:p>
          <a:p>
            <a:pPr eaLnBrk="1" hangingPunct="1"/>
            <a:r>
              <a:rPr lang="en-US" altLang="en-US" sz="1500"/>
              <a:t>*Free or Discounted Flights – when employees or family do not qualify for the commercial flight valuation rule, 25% of the fare is included as income.</a:t>
            </a:r>
          </a:p>
          <a:p>
            <a:pPr eaLnBrk="1" hangingPunct="1"/>
            <a:endParaRPr lang="en-US" altLang="en-US" sz="1500"/>
          </a:p>
          <a:p>
            <a:pPr eaLnBrk="1" hangingPunct="1"/>
            <a:r>
              <a:rPr lang="en-US" altLang="en-US" sz="1500"/>
              <a:t>*Discounts on Property or services that are taxable a few are: page 3-25</a:t>
            </a:r>
          </a:p>
          <a:p>
            <a:pPr eaLnBrk="1" hangingPunct="1"/>
            <a:r>
              <a:rPr lang="en-US" altLang="en-US" sz="1500"/>
              <a:t>--Real estate bought for any purpose</a:t>
            </a:r>
          </a:p>
          <a:p>
            <a:pPr eaLnBrk="1" hangingPunct="1"/>
            <a:r>
              <a:rPr lang="en-US" altLang="en-US" sz="1500"/>
              <a:t>--Discounts of services exceeding 20% for non-employees</a:t>
            </a:r>
          </a:p>
          <a:p>
            <a:pPr eaLnBrk="1" hangingPunct="1"/>
            <a:r>
              <a:rPr lang="en-US" altLang="en-US" sz="1500"/>
              <a:t>--Discounts on goods exceeding gross profit margin for non-employees</a:t>
            </a:r>
          </a:p>
          <a:p>
            <a:pPr eaLnBrk="1" hangingPunct="1"/>
            <a:endParaRPr lang="en-US" altLang="en-US" sz="1500"/>
          </a:p>
          <a:p>
            <a:pPr eaLnBrk="1" hangingPunct="1"/>
            <a:r>
              <a:rPr lang="en-US" altLang="en-US" sz="1500"/>
              <a:t>*Club Memberships</a:t>
            </a:r>
          </a:p>
          <a:p>
            <a:pPr eaLnBrk="1" hangingPunct="1"/>
            <a:r>
              <a:rPr lang="en-US" altLang="en-US" sz="1500"/>
              <a:t>--Working condition fringe or employee income?</a:t>
            </a:r>
          </a:p>
          <a:p>
            <a:pPr eaLnBrk="1" hangingPunct="1"/>
            <a:r>
              <a:rPr lang="en-US" altLang="en-US" sz="1500"/>
              <a:t>--If the club is for social pleasure, dues can be treated as employee compensation if paid by employer.</a:t>
            </a:r>
          </a:p>
          <a:p>
            <a:pPr eaLnBrk="1" hangingPunct="1"/>
            <a:r>
              <a:rPr lang="en-US" altLang="en-US" sz="1500"/>
              <a:t>are professional or public service organization  (business leagues, trade associations, chamber of commerce, boards of trade, real estate boards, professional organizations (APA, Bar Association) Civic or public service – kiwanis, lions, rotary etc…</a:t>
            </a:r>
          </a:p>
          <a:p>
            <a:pPr eaLnBrk="1" hangingPunct="1"/>
            <a:r>
              <a:rPr lang="en-US" altLang="en-US" sz="1500"/>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CA5C6508-7E86-4AA2-A55D-7FC933A447D5}" type="slidenum">
              <a:rPr lang="en-US" altLang="en-US" smtClean="0"/>
              <a:pPr eaLnBrk="1" hangingPunct="1"/>
              <a:t>11</a:t>
            </a:fld>
            <a:endParaRPr lang="en-US" altLang="en-US" smtClean="0"/>
          </a:p>
        </p:txBody>
      </p:sp>
      <p:sp>
        <p:nvSpPr>
          <p:cNvPr id="45059" name="Rectangle 2"/>
          <p:cNvSpPr>
            <a:spLocks noRot="1" noChangeArrowheads="1" noTextEdit="1"/>
          </p:cNvSpPr>
          <p:nvPr>
            <p:ph type="sldImg"/>
          </p:nvPr>
        </p:nvSpPr>
        <p:spPr>
          <a:xfrm>
            <a:off x="2220913" y="722313"/>
            <a:ext cx="2873375" cy="2155825"/>
          </a:xfrm>
          <a:ln/>
        </p:spPr>
      </p:sp>
      <p:sp>
        <p:nvSpPr>
          <p:cNvPr id="45060" name="Rectangle 3"/>
          <p:cNvSpPr>
            <a:spLocks noGrp="1" noChangeArrowheads="1"/>
          </p:cNvSpPr>
          <p:nvPr>
            <p:ph type="body" idx="1"/>
          </p:nvPr>
        </p:nvSpPr>
        <p:spPr>
          <a:xfrm>
            <a:off x="732021" y="3122614"/>
            <a:ext cx="5851161" cy="5756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Section 3.3-1 page 3-25</a:t>
            </a:r>
          </a:p>
          <a:p>
            <a:pPr eaLnBrk="1" hangingPunct="1"/>
            <a:endParaRPr lang="en-US" altLang="en-US" sz="1500"/>
          </a:p>
          <a:p>
            <a:pPr eaLnBrk="1" hangingPunct="1"/>
            <a:r>
              <a:rPr lang="en-US" altLang="en-US" sz="1500"/>
              <a:t>*Group term life or GTL</a:t>
            </a:r>
          </a:p>
          <a:p>
            <a:pPr eaLnBrk="1" hangingPunct="1"/>
            <a:r>
              <a:rPr lang="en-US" altLang="en-US" sz="1500"/>
              <a:t>--Taxable over $50,000</a:t>
            </a:r>
          </a:p>
          <a:p>
            <a:pPr eaLnBrk="1" hangingPunct="1"/>
            <a:r>
              <a:rPr lang="en-US" altLang="en-US" sz="1500"/>
              <a:t>--GTL value is Federal, social security and Medicare taxable, must withhold social security and Medicare only.</a:t>
            </a:r>
          </a:p>
          <a:p>
            <a:pPr eaLnBrk="1" hangingPunct="1"/>
            <a:r>
              <a:rPr lang="en-US" altLang="en-US" sz="1500"/>
              <a:t>--Excess coverage / 1,000 x IRS premium – deduction = taxable income (page 3-28 and 3-29 table). </a:t>
            </a:r>
          </a:p>
          <a:p>
            <a:pPr eaLnBrk="1" hangingPunct="1"/>
            <a:r>
              <a:rPr lang="en-US" altLang="en-US" sz="1500"/>
              <a:t>--If dependent coverage exceeds $2,000 the entire value of coverage is included in income. </a:t>
            </a:r>
          </a:p>
          <a:p>
            <a:pPr eaLnBrk="1" hangingPunct="1"/>
            <a:endParaRPr lang="en-US" altLang="en-US" sz="1500"/>
          </a:p>
          <a:p>
            <a:pPr eaLnBrk="1" hangingPunct="1"/>
            <a:r>
              <a:rPr lang="en-US" altLang="en-US" sz="1500"/>
              <a:t>The only exception to taxation is if – the beneficiary is the employer, the beneficiary is a charitable organization or the employee terminates employment during the year because of a permanent disability.</a:t>
            </a:r>
          </a:p>
          <a:p>
            <a:pPr eaLnBrk="1" hangingPunct="1"/>
            <a:endParaRPr lang="en-US" altLang="en-US" sz="1500"/>
          </a:p>
          <a:p>
            <a:pPr eaLnBrk="1" hangingPunct="1"/>
            <a:r>
              <a:rPr lang="en-US" altLang="en-US" sz="1500"/>
              <a:t>*CALCULATION  Look on page 3-32 for example</a:t>
            </a:r>
          </a:p>
          <a:p>
            <a:pPr eaLnBrk="1" hangingPunct="1"/>
            <a:endParaRPr lang="en-US" altLang="en-US" sz="1500"/>
          </a:p>
          <a:p>
            <a:pPr eaLnBrk="1" hangingPunct="1"/>
            <a:r>
              <a:rPr lang="en-US" altLang="en-US" sz="1500"/>
              <a:t>*Whole life or straight life insurance provide death benefit and savings.  Taxable because the employer pays.</a:t>
            </a:r>
          </a:p>
          <a:p>
            <a:pPr eaLnBrk="1" hangingPunct="1"/>
            <a:r>
              <a:rPr lang="en-US" altLang="en-US" sz="1500"/>
              <a:t>*Split dollar life insurance = arrangement between an owner and non-owner of the contact.</a:t>
            </a:r>
          </a:p>
          <a:p>
            <a:pPr eaLnBrk="1" hangingPunct="1"/>
            <a:endParaRPr lang="en-US" altLang="en-US" sz="10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EA7DB2F1-9479-4740-A397-7BD686315828}" type="slidenum">
              <a:rPr lang="en-US" altLang="en-US" smtClean="0"/>
              <a:pPr eaLnBrk="1" hangingPunct="1"/>
              <a:t>12</a:t>
            </a:fld>
            <a:endParaRPr lang="en-US" altLang="en-US" smtClean="0"/>
          </a:p>
        </p:txBody>
      </p:sp>
      <p:sp>
        <p:nvSpPr>
          <p:cNvPr id="46083" name="Rectangle 2"/>
          <p:cNvSpPr>
            <a:spLocks noRot="1" noChangeArrowheads="1" noTextEdit="1"/>
          </p:cNvSpPr>
          <p:nvPr>
            <p:ph type="sldImg"/>
          </p:nvPr>
        </p:nvSpPr>
        <p:spPr>
          <a:xfrm>
            <a:off x="2220913" y="722313"/>
            <a:ext cx="2873375" cy="2155825"/>
          </a:xfrm>
          <a:ln/>
        </p:spPr>
      </p:sp>
      <p:sp>
        <p:nvSpPr>
          <p:cNvPr id="46084" name="Rectangle 3"/>
          <p:cNvSpPr>
            <a:spLocks noGrp="1" noChangeArrowheads="1"/>
          </p:cNvSpPr>
          <p:nvPr>
            <p:ph type="body" idx="1"/>
          </p:nvPr>
        </p:nvSpPr>
        <p:spPr>
          <a:xfrm>
            <a:off x="442210" y="3213736"/>
            <a:ext cx="6591925" cy="6267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Section 3.3-2 Page 3-33</a:t>
            </a:r>
          </a:p>
          <a:p>
            <a:pPr eaLnBrk="1" hangingPunct="1"/>
            <a:endParaRPr lang="en-US" altLang="en-US" smtClean="0"/>
          </a:p>
          <a:p>
            <a:pPr eaLnBrk="1" hangingPunct="1"/>
            <a:r>
              <a:rPr lang="en-US" altLang="en-US" smtClean="0"/>
              <a:t>*Distance Test = The new workplace must be at least 50 miles farther from the employee’s old residence than the previous workplace was.</a:t>
            </a:r>
          </a:p>
          <a:p>
            <a:pPr eaLnBrk="1" hangingPunct="1"/>
            <a:endParaRPr lang="en-US" altLang="en-US" smtClean="0"/>
          </a:p>
          <a:p>
            <a:pPr eaLnBrk="1" hangingPunct="1"/>
            <a:r>
              <a:rPr lang="en-US" altLang="en-US" smtClean="0"/>
              <a:t>*Time Test = During 12 months following must be full time for 39 weeks in the general location of the new workplace.</a:t>
            </a:r>
          </a:p>
          <a:p>
            <a:pPr eaLnBrk="1" hangingPunct="1"/>
            <a:endParaRPr lang="en-US" altLang="en-US" smtClean="0"/>
          </a:p>
          <a:p>
            <a:pPr eaLnBrk="1" hangingPunct="1"/>
            <a:r>
              <a:rPr lang="en-US" altLang="en-US" smtClean="0"/>
              <a:t>*Non-taxable or tax deductible expenses =</a:t>
            </a:r>
          </a:p>
          <a:p>
            <a:pPr eaLnBrk="1" hangingPunct="1"/>
            <a:r>
              <a:rPr lang="en-US" altLang="en-US" smtClean="0"/>
              <a:t>Transportation of household goods – all reasonable expenses in incurred in packing and moving household goods and personal effects.  Storage costs constitute “in transit” expenses if they are incurred within 30 days after the items are moved from old to new.</a:t>
            </a:r>
          </a:p>
          <a:p>
            <a:pPr eaLnBrk="1" hangingPunct="1"/>
            <a:endParaRPr lang="en-US" altLang="en-US" smtClean="0"/>
          </a:p>
          <a:p>
            <a:pPr eaLnBrk="1" hangingPunct="1"/>
            <a:r>
              <a:rPr lang="en-US" altLang="en-US" smtClean="0"/>
              <a:t>Expenses of traveling from old to new – all reasonable expenses incurred while traveling from employees old to new.  Transportation and lodging during the trip – MEALS are not deductible.  The mileage rate for moving expenses is $19 per mile.</a:t>
            </a:r>
          </a:p>
          <a:p>
            <a:pPr eaLnBrk="1" hangingPunct="1"/>
            <a:endParaRPr lang="en-US" altLang="en-US" smtClean="0"/>
          </a:p>
          <a:p>
            <a:pPr eaLnBrk="1" hangingPunct="1"/>
            <a:r>
              <a:rPr lang="en-US" altLang="en-US" smtClean="0"/>
              <a:t>Members of household are included – all household members are included. Pets are considered household goods.</a:t>
            </a:r>
          </a:p>
          <a:p>
            <a:pPr eaLnBrk="1" hangingPunct="1"/>
            <a:endParaRPr lang="en-US" altLang="en-US" smtClean="0"/>
          </a:p>
          <a:p>
            <a:pPr eaLnBrk="1" hangingPunct="1"/>
            <a:r>
              <a:rPr lang="en-US" altLang="en-US" smtClean="0"/>
              <a:t>If the employer does not reimburse all the expenses that are tax deductible the employee may deduct the remaining amount on their tax returns.</a:t>
            </a:r>
          </a:p>
          <a:p>
            <a:pPr eaLnBrk="1" hangingPunct="1"/>
            <a:endParaRPr lang="en-US" altLang="en-US" sz="1500"/>
          </a:p>
          <a:p>
            <a:pPr eaLnBrk="1" hangingPunct="1"/>
            <a:endParaRPr lang="en-US" altLang="en-US" sz="1000"/>
          </a:p>
          <a:p>
            <a:pPr eaLnBrk="1" hangingPunct="1"/>
            <a:endParaRPr lang="en-US" altLang="en-US" sz="1000"/>
          </a:p>
          <a:p>
            <a:pPr eaLnBrk="1" hangingPunct="1"/>
            <a:endParaRPr lang="en-US" altLang="en-US" sz="1000"/>
          </a:p>
          <a:p>
            <a:pPr eaLnBrk="1" hangingPunct="1"/>
            <a:endParaRPr lang="en-US" altLang="en-US" sz="10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72ABADC3-8FED-432E-93F0-9A4EE1FFA5AD}" type="slidenum">
              <a:rPr lang="en-US" altLang="en-US" smtClean="0"/>
              <a:pPr eaLnBrk="1" hangingPunct="1"/>
              <a:t>13</a:t>
            </a:fld>
            <a:endParaRPr lang="en-US" altLang="en-US" smtClean="0"/>
          </a:p>
        </p:txBody>
      </p:sp>
      <p:sp>
        <p:nvSpPr>
          <p:cNvPr id="47107" name="Rectangle 2"/>
          <p:cNvSpPr>
            <a:spLocks noRot="1" noChangeArrowheads="1" noTextEdit="1"/>
          </p:cNvSpPr>
          <p:nvPr>
            <p:ph type="sldImg"/>
          </p:nvPr>
        </p:nvSpPr>
        <p:spPr>
          <a:xfrm>
            <a:off x="2220913" y="722313"/>
            <a:ext cx="2873375" cy="2155825"/>
          </a:xfrm>
          <a:ln/>
        </p:spPr>
      </p:sp>
      <p:sp>
        <p:nvSpPr>
          <p:cNvPr id="47108" name="Rectangle 3"/>
          <p:cNvSpPr>
            <a:spLocks noGrp="1" noChangeArrowheads="1"/>
          </p:cNvSpPr>
          <p:nvPr>
            <p:ph type="body" idx="1"/>
          </p:nvPr>
        </p:nvSpPr>
        <p:spPr>
          <a:xfrm>
            <a:off x="732021" y="3122614"/>
            <a:ext cx="5851161" cy="5756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*Taxable or non-deductible moving expenses –</a:t>
            </a:r>
          </a:p>
          <a:p>
            <a:pPr eaLnBrk="1" hangingPunct="1"/>
            <a:r>
              <a:rPr lang="en-US" altLang="en-US" sz="1500"/>
              <a:t>--Meals while traveling to new home</a:t>
            </a:r>
          </a:p>
          <a:p>
            <a:pPr eaLnBrk="1" hangingPunct="1"/>
            <a:r>
              <a:rPr lang="en-US" altLang="en-US" sz="1500"/>
              <a:t>--House hunting trips</a:t>
            </a:r>
          </a:p>
          <a:p>
            <a:pPr eaLnBrk="1" hangingPunct="1"/>
            <a:r>
              <a:rPr lang="en-US" altLang="en-US" sz="1500"/>
              <a:t>--Real estate expenses - expenses for sale / purchase of home </a:t>
            </a:r>
          </a:p>
          <a:p>
            <a:pPr eaLnBrk="1" hangingPunct="1"/>
            <a:r>
              <a:rPr lang="en-US" altLang="en-US" sz="1500"/>
              <a:t>--Temporary housing</a:t>
            </a:r>
          </a:p>
          <a:p>
            <a:pPr eaLnBrk="1" hangingPunct="1"/>
            <a:r>
              <a:rPr lang="en-US" altLang="en-US" sz="1500"/>
              <a:t>--Drivers license/Vehicle registration (plan specific)</a:t>
            </a:r>
          </a:p>
          <a:p>
            <a:pPr eaLnBrk="1" hangingPunct="1"/>
            <a:endParaRPr lang="en-US" altLang="en-US" sz="1500"/>
          </a:p>
          <a:p>
            <a:pPr eaLnBrk="1" hangingPunct="1"/>
            <a:r>
              <a:rPr lang="en-US" altLang="en-US" sz="1500"/>
              <a:t>*Reporting reimbursements –</a:t>
            </a:r>
          </a:p>
          <a:p>
            <a:pPr eaLnBrk="1" hangingPunct="1"/>
            <a:r>
              <a:rPr lang="en-US" altLang="en-US" sz="1500"/>
              <a:t>--Amount reimbursed by an employer that do not qualify as a nontaxable fringe benefit are wages and must be included as such in boxes 1,3,and 5 of form W-2 and tax withheld in boxes 2,4, and 6 but not in box 12.</a:t>
            </a:r>
          </a:p>
          <a:p>
            <a:pPr eaLnBrk="1" hangingPunct="1"/>
            <a:endParaRPr lang="en-US" altLang="en-US" sz="1500"/>
          </a:p>
          <a:p>
            <a:pPr eaLnBrk="1" hangingPunct="1"/>
            <a:r>
              <a:rPr lang="en-US" altLang="en-US" sz="1500"/>
              <a:t>--If the amount of the qualified moving expense reimbursements paid directly to an employee (as reported on form w2 box 12 preceded by code P is less than the amount of the employees qualified moving expenses paid directly by the employee the employee can deduct the remaining qualified expenses from gross income by completing and attaching Form 3903.</a:t>
            </a:r>
          </a:p>
          <a:p>
            <a:pPr eaLnBrk="1" hangingPunct="1"/>
            <a:endParaRPr lang="en-US" altLang="en-US" sz="15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A5F732DD-CDD2-4D80-8247-49D7CD765536}" type="slidenum">
              <a:rPr lang="en-US" altLang="en-US" smtClean="0"/>
              <a:pPr eaLnBrk="1" hangingPunct="1"/>
              <a:t>14</a:t>
            </a:fld>
            <a:endParaRPr lang="en-US" altLang="en-US" smtClean="0"/>
          </a:p>
        </p:txBody>
      </p:sp>
      <p:sp>
        <p:nvSpPr>
          <p:cNvPr id="48131" name="Rectangle 2"/>
          <p:cNvSpPr>
            <a:spLocks noRot="1" noChangeArrowheads="1" noTextEdit="1"/>
          </p:cNvSpPr>
          <p:nvPr>
            <p:ph type="sldImg"/>
          </p:nvPr>
        </p:nvSpPr>
        <p:spPr>
          <a:xfrm>
            <a:off x="2220913" y="722313"/>
            <a:ext cx="2873375" cy="2155825"/>
          </a:xfrm>
          <a:ln/>
        </p:spPr>
      </p:sp>
      <p:sp>
        <p:nvSpPr>
          <p:cNvPr id="48132" name="Rectangle 3"/>
          <p:cNvSpPr>
            <a:spLocks noGrp="1" noChangeArrowheads="1"/>
          </p:cNvSpPr>
          <p:nvPr>
            <p:ph type="body" idx="1"/>
          </p:nvPr>
        </p:nvSpPr>
        <p:spPr>
          <a:xfrm>
            <a:off x="732021" y="3122614"/>
            <a:ext cx="5851161" cy="647858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Section 3.3.3 Educational Assistance</a:t>
            </a:r>
          </a:p>
          <a:p>
            <a:pPr eaLnBrk="1" hangingPunct="1"/>
            <a:endParaRPr lang="en-US" altLang="en-US" smtClean="0"/>
          </a:p>
          <a:p>
            <a:pPr eaLnBrk="1" hangingPunct="1"/>
            <a:r>
              <a:rPr lang="en-US" altLang="en-US" smtClean="0"/>
              <a:t>*Job related is a working condition fringe when:</a:t>
            </a:r>
          </a:p>
          <a:p>
            <a:pPr eaLnBrk="1" hangingPunct="1"/>
            <a:r>
              <a:rPr lang="en-US" altLang="en-US" smtClean="0"/>
              <a:t>--Not necessary for meeting the minimum education requirement of the current job.</a:t>
            </a:r>
          </a:p>
          <a:p>
            <a:pPr eaLnBrk="1" hangingPunct="1"/>
            <a:r>
              <a:rPr lang="en-US" altLang="en-US" smtClean="0"/>
              <a:t>--Does not qualify the employee for a promotion</a:t>
            </a:r>
          </a:p>
          <a:p>
            <a:pPr eaLnBrk="1" hangingPunct="1"/>
            <a:r>
              <a:rPr lang="en-US" altLang="en-US" smtClean="0"/>
              <a:t>--Related to current job (refresher of update course, APA classes)</a:t>
            </a:r>
          </a:p>
          <a:p>
            <a:pPr eaLnBrk="1" hangingPunct="1"/>
            <a:endParaRPr lang="en-US" altLang="en-US" smtClean="0"/>
          </a:p>
          <a:p>
            <a:pPr eaLnBrk="1" hangingPunct="1"/>
            <a:r>
              <a:rPr lang="en-US" altLang="en-US" smtClean="0"/>
              <a:t>*Non Job-related education is tuition assistance benefit employers offer.  </a:t>
            </a:r>
          </a:p>
          <a:p>
            <a:pPr eaLnBrk="1" hangingPunct="1"/>
            <a:r>
              <a:rPr lang="en-US" altLang="en-US" smtClean="0"/>
              <a:t>--Non-taxable income limit is $5,250 per year through the end of 2011</a:t>
            </a:r>
          </a:p>
          <a:p>
            <a:pPr eaLnBrk="1" hangingPunct="1"/>
            <a:r>
              <a:rPr lang="en-US" altLang="en-US" smtClean="0"/>
              <a:t>--Assistance over $5,250 must be included as income.</a:t>
            </a:r>
          </a:p>
          <a:p>
            <a:pPr eaLnBrk="1" hangingPunct="1"/>
            <a:r>
              <a:rPr lang="en-US" altLang="en-US" smtClean="0"/>
              <a:t>--Graduate degrees </a:t>
            </a:r>
            <a:r>
              <a:rPr lang="en-US" altLang="en-US" u="sng" smtClean="0"/>
              <a:t>beginning</a:t>
            </a:r>
            <a:r>
              <a:rPr lang="en-US" altLang="en-US" smtClean="0"/>
              <a:t> from 7-1-96 thru 12-31-01, included as income.</a:t>
            </a:r>
          </a:p>
          <a:p>
            <a:pPr eaLnBrk="1" hangingPunct="1"/>
            <a:r>
              <a:rPr lang="en-US" altLang="en-US" smtClean="0"/>
              <a:t>--Graduate degrees </a:t>
            </a:r>
            <a:r>
              <a:rPr lang="en-US" altLang="en-US" u="sng" smtClean="0"/>
              <a:t>beginning</a:t>
            </a:r>
            <a:r>
              <a:rPr lang="en-US" altLang="en-US" smtClean="0"/>
              <a:t> from 1-1-02, non-taxable.</a:t>
            </a:r>
          </a:p>
          <a:p>
            <a:pPr eaLnBrk="1" hangingPunct="1"/>
            <a:endParaRPr lang="en-US" altLang="en-US" smtClean="0"/>
          </a:p>
          <a:p>
            <a:pPr eaLnBrk="1" hangingPunct="1"/>
            <a:r>
              <a:rPr lang="en-US" altLang="en-US" smtClean="0"/>
              <a:t>There must be a written plan, no discrimination allowed, not part of a cafeteria plan, notification of employees, benefits can be tied to course grade, </a:t>
            </a:r>
          </a:p>
          <a:p>
            <a:pPr eaLnBrk="1" hangingPunct="1"/>
            <a:r>
              <a:rPr lang="en-US" altLang="en-US" smtClean="0"/>
              <a:t>Qualified assistance only… You may not include payment for tools or supplies (other than books) the employee can keep after the course ends.</a:t>
            </a:r>
          </a:p>
          <a:p>
            <a:pPr eaLnBrk="1" hangingPunct="1"/>
            <a:endParaRPr lang="en-US" altLang="en-US" smtClean="0"/>
          </a:p>
          <a:p>
            <a:pPr eaLnBrk="1" hangingPunct="1"/>
            <a:endParaRPr lang="en-US" altLang="en-US" smtClean="0"/>
          </a:p>
          <a:p>
            <a:pPr eaLnBrk="1" hangingPunct="1"/>
            <a:r>
              <a:rPr lang="en-US" altLang="en-US" smtClean="0"/>
              <a:t>*Group Legal Services:</a:t>
            </a:r>
          </a:p>
          <a:p>
            <a:pPr eaLnBrk="1" hangingPunct="1"/>
            <a:r>
              <a:rPr lang="en-US" altLang="en-US" smtClean="0"/>
              <a:t>--As of 7-1-92 group legal services payments are included as income.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71AD5DBA-4BAB-491F-84B4-35D5F4B0561E}" type="slidenum">
              <a:rPr lang="en-US" altLang="en-US" smtClean="0"/>
              <a:pPr eaLnBrk="1" hangingPunct="1"/>
              <a:t>15</a:t>
            </a:fld>
            <a:endParaRPr lang="en-US" altLang="en-US" smtClean="0"/>
          </a:p>
        </p:txBody>
      </p:sp>
      <p:sp>
        <p:nvSpPr>
          <p:cNvPr id="49155" name="Rectangle 2"/>
          <p:cNvSpPr>
            <a:spLocks noRot="1" noChangeArrowheads="1" noTextEdit="1"/>
          </p:cNvSpPr>
          <p:nvPr>
            <p:ph type="sldImg"/>
          </p:nvPr>
        </p:nvSpPr>
        <p:spPr>
          <a:xfrm>
            <a:off x="2165350" y="639763"/>
            <a:ext cx="2986088" cy="2238375"/>
          </a:xfrm>
          <a:ln/>
        </p:spPr>
      </p:sp>
      <p:sp>
        <p:nvSpPr>
          <p:cNvPr id="49156" name="Rectangle 3"/>
          <p:cNvSpPr>
            <a:spLocks noGrp="1" noChangeArrowheads="1"/>
          </p:cNvSpPr>
          <p:nvPr>
            <p:ph type="body" idx="1"/>
          </p:nvPr>
        </p:nvSpPr>
        <p:spPr>
          <a:xfrm>
            <a:off x="732021" y="3122613"/>
            <a:ext cx="5851161" cy="6122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mtClean="0"/>
              <a:t>Section 3.3-5 page 3-42</a:t>
            </a:r>
          </a:p>
          <a:p>
            <a:pPr eaLnBrk="1" hangingPunct="1">
              <a:lnSpc>
                <a:spcPct val="80000"/>
              </a:lnSpc>
            </a:pPr>
            <a:endParaRPr lang="en-US" altLang="en-US" smtClean="0"/>
          </a:p>
          <a:p>
            <a:pPr eaLnBrk="1" hangingPunct="1">
              <a:lnSpc>
                <a:spcPct val="80000"/>
              </a:lnSpc>
            </a:pPr>
            <a:r>
              <a:rPr lang="en-US" altLang="en-US" smtClean="0"/>
              <a:t>*Business Travel – Employee must travel away from home and be temporary employment.</a:t>
            </a:r>
          </a:p>
          <a:p>
            <a:pPr eaLnBrk="1" hangingPunct="1">
              <a:lnSpc>
                <a:spcPct val="80000"/>
              </a:lnSpc>
            </a:pPr>
            <a:r>
              <a:rPr lang="en-US" altLang="en-US" smtClean="0"/>
              <a:t>--Temporary = away from home not more than 1 year, reimbursed, not income.</a:t>
            </a:r>
          </a:p>
          <a:p>
            <a:pPr eaLnBrk="1" hangingPunct="1">
              <a:lnSpc>
                <a:spcPct val="80000"/>
              </a:lnSpc>
            </a:pPr>
            <a:endParaRPr lang="en-US" altLang="en-US" smtClean="0"/>
          </a:p>
          <a:p>
            <a:pPr eaLnBrk="1" hangingPunct="1">
              <a:lnSpc>
                <a:spcPct val="80000"/>
              </a:lnSpc>
            </a:pPr>
            <a:r>
              <a:rPr lang="en-US" altLang="en-US" smtClean="0"/>
              <a:t>*Realistic Expectation Test:</a:t>
            </a:r>
          </a:p>
          <a:p>
            <a:pPr eaLnBrk="1" hangingPunct="1">
              <a:lnSpc>
                <a:spcPct val="80000"/>
              </a:lnSpc>
            </a:pPr>
            <a:r>
              <a:rPr lang="en-US" altLang="en-US" smtClean="0"/>
              <a:t>--Temporary travel, work lasts up to 1 year, not income.</a:t>
            </a:r>
          </a:p>
          <a:p>
            <a:pPr eaLnBrk="1" hangingPunct="1">
              <a:lnSpc>
                <a:spcPct val="80000"/>
              </a:lnSpc>
            </a:pPr>
            <a:r>
              <a:rPr lang="en-US" altLang="en-US" smtClean="0"/>
              <a:t>--Indefinite travel, work more or less than 1 year, is income.</a:t>
            </a:r>
          </a:p>
          <a:p>
            <a:pPr eaLnBrk="1" hangingPunct="1">
              <a:lnSpc>
                <a:spcPct val="80000"/>
              </a:lnSpc>
            </a:pPr>
            <a:r>
              <a:rPr lang="en-US" altLang="en-US" smtClean="0"/>
              <a:t>--Travel can be both temporary and indefinite employment.  Examples on 3-42</a:t>
            </a:r>
          </a:p>
          <a:p>
            <a:pPr eaLnBrk="1" hangingPunct="1">
              <a:lnSpc>
                <a:spcPct val="80000"/>
              </a:lnSpc>
            </a:pPr>
            <a:endParaRPr lang="en-US" altLang="en-US" smtClean="0"/>
          </a:p>
          <a:p>
            <a:pPr eaLnBrk="1" hangingPunct="1">
              <a:lnSpc>
                <a:spcPct val="80000"/>
              </a:lnSpc>
            </a:pPr>
            <a:r>
              <a:rPr lang="en-US" altLang="en-US" smtClean="0"/>
              <a:t>*Daily Transportation:</a:t>
            </a:r>
          </a:p>
          <a:p>
            <a:pPr eaLnBrk="1" hangingPunct="1">
              <a:lnSpc>
                <a:spcPct val="80000"/>
              </a:lnSpc>
            </a:pPr>
            <a:r>
              <a:rPr lang="en-US" altLang="en-US" smtClean="0"/>
              <a:t>--Between work locations </a:t>
            </a:r>
          </a:p>
          <a:p>
            <a:pPr eaLnBrk="1" hangingPunct="1">
              <a:lnSpc>
                <a:spcPct val="80000"/>
              </a:lnSpc>
            </a:pPr>
            <a:r>
              <a:rPr lang="en-US" altLang="en-US" smtClean="0"/>
              <a:t>--Home and temporary work locations</a:t>
            </a:r>
          </a:p>
          <a:p>
            <a:pPr eaLnBrk="1" hangingPunct="1">
              <a:lnSpc>
                <a:spcPct val="80000"/>
              </a:lnSpc>
            </a:pPr>
            <a:endParaRPr lang="en-US" altLang="en-US" smtClean="0"/>
          </a:p>
          <a:p>
            <a:pPr eaLnBrk="1" hangingPunct="1">
              <a:lnSpc>
                <a:spcPct val="80000"/>
              </a:lnSpc>
            </a:pPr>
            <a:r>
              <a:rPr lang="en-US" altLang="en-US" smtClean="0"/>
              <a:t>*Accountable Plan: reimbursement is not included as income</a:t>
            </a:r>
          </a:p>
          <a:p>
            <a:pPr eaLnBrk="1" hangingPunct="1">
              <a:lnSpc>
                <a:spcPct val="80000"/>
              </a:lnSpc>
            </a:pPr>
            <a:r>
              <a:rPr lang="en-US" altLang="en-US" smtClean="0"/>
              <a:t>--Must have a business connection</a:t>
            </a:r>
          </a:p>
          <a:p>
            <a:pPr eaLnBrk="1" hangingPunct="1">
              <a:lnSpc>
                <a:spcPct val="80000"/>
              </a:lnSpc>
            </a:pPr>
            <a:r>
              <a:rPr lang="en-US" altLang="en-US" smtClean="0"/>
              <a:t>--Substantiated with receipts</a:t>
            </a:r>
          </a:p>
          <a:p>
            <a:pPr eaLnBrk="1" hangingPunct="1">
              <a:lnSpc>
                <a:spcPct val="80000"/>
              </a:lnSpc>
            </a:pPr>
            <a:r>
              <a:rPr lang="en-US" altLang="en-US" smtClean="0"/>
              <a:t>--Returning excess amounts</a:t>
            </a:r>
          </a:p>
          <a:p>
            <a:pPr eaLnBrk="1" hangingPunct="1">
              <a:lnSpc>
                <a:spcPct val="80000"/>
              </a:lnSpc>
            </a:pPr>
            <a:endParaRPr lang="en-US" altLang="en-US" smtClean="0"/>
          </a:p>
          <a:p>
            <a:pPr eaLnBrk="1" hangingPunct="1">
              <a:lnSpc>
                <a:spcPct val="80000"/>
              </a:lnSpc>
            </a:pPr>
            <a:r>
              <a:rPr lang="en-US" altLang="en-US" smtClean="0"/>
              <a:t>*Fixed date method:</a:t>
            </a:r>
          </a:p>
          <a:p>
            <a:pPr eaLnBrk="1" hangingPunct="1">
              <a:lnSpc>
                <a:spcPct val="80000"/>
              </a:lnSpc>
            </a:pPr>
            <a:r>
              <a:rPr lang="en-US" altLang="en-US" smtClean="0"/>
              <a:t>-- expense payment made no more than 30 days in advance of the expense </a:t>
            </a:r>
          </a:p>
          <a:p>
            <a:pPr eaLnBrk="1" hangingPunct="1">
              <a:lnSpc>
                <a:spcPct val="80000"/>
              </a:lnSpc>
            </a:pPr>
            <a:r>
              <a:rPr lang="en-US" altLang="en-US" smtClean="0"/>
              <a:t>--60 days payment with receipts</a:t>
            </a:r>
          </a:p>
          <a:p>
            <a:pPr eaLnBrk="1" hangingPunct="1">
              <a:lnSpc>
                <a:spcPct val="80000"/>
              </a:lnSpc>
            </a:pPr>
            <a:r>
              <a:rPr lang="en-US" altLang="en-US" smtClean="0"/>
              <a:t>--120 days excess amount is returned</a:t>
            </a:r>
          </a:p>
          <a:p>
            <a:pPr eaLnBrk="1" hangingPunct="1">
              <a:lnSpc>
                <a:spcPct val="80000"/>
              </a:lnSpc>
            </a:pPr>
            <a:endParaRPr lang="en-US" altLang="en-US" smtClean="0"/>
          </a:p>
          <a:p>
            <a:pPr eaLnBrk="1" hangingPunct="1">
              <a:lnSpc>
                <a:spcPct val="80000"/>
              </a:lnSpc>
            </a:pPr>
            <a:r>
              <a:rPr lang="en-US" altLang="en-US" smtClean="0"/>
              <a:t>*Periodic statement method:</a:t>
            </a:r>
          </a:p>
          <a:p>
            <a:pPr eaLnBrk="1" hangingPunct="1">
              <a:lnSpc>
                <a:spcPct val="80000"/>
              </a:lnSpc>
            </a:pPr>
            <a:r>
              <a:rPr lang="en-US" altLang="en-US" smtClean="0"/>
              <a:t>--Substantiate or return excess within 120 days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B170529A-15D5-421B-ABCC-619F2D6834DA}" type="slidenum">
              <a:rPr lang="en-US" altLang="en-US" smtClean="0"/>
              <a:pPr eaLnBrk="1" hangingPunct="1"/>
              <a:t>16</a:t>
            </a:fld>
            <a:endParaRPr lang="en-US" altLang="en-US" smtClean="0"/>
          </a:p>
        </p:txBody>
      </p:sp>
      <p:sp>
        <p:nvSpPr>
          <p:cNvPr id="50179" name="Rectangle 2"/>
          <p:cNvSpPr>
            <a:spLocks noRot="1" noChangeArrowheads="1" noTextEdit="1"/>
          </p:cNvSpPr>
          <p:nvPr>
            <p:ph type="sldImg"/>
          </p:nvPr>
        </p:nvSpPr>
        <p:spPr>
          <a:xfrm>
            <a:off x="2220913" y="722313"/>
            <a:ext cx="2873375" cy="2155825"/>
          </a:xfrm>
          <a:ln/>
        </p:spPr>
      </p:sp>
      <p:sp>
        <p:nvSpPr>
          <p:cNvPr id="50180" name="Rectangle 3"/>
          <p:cNvSpPr>
            <a:spLocks noGrp="1" noChangeArrowheads="1"/>
          </p:cNvSpPr>
          <p:nvPr>
            <p:ph type="body" idx="1"/>
          </p:nvPr>
        </p:nvSpPr>
        <p:spPr>
          <a:xfrm>
            <a:off x="732021" y="3122614"/>
            <a:ext cx="5851161" cy="5756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*Non-Accountable Plan:</a:t>
            </a:r>
          </a:p>
          <a:p>
            <a:pPr eaLnBrk="1" hangingPunct="1"/>
            <a:r>
              <a:rPr lang="en-US" altLang="en-US" sz="1500"/>
              <a:t>--If plan does not meet any accountable plan requirement the expenses will be reported as taxable income.  </a:t>
            </a:r>
          </a:p>
          <a:p>
            <a:pPr eaLnBrk="1" hangingPunct="1"/>
            <a:r>
              <a:rPr lang="en-US" altLang="en-US" sz="1500"/>
              <a:t>--The IRS will allow employers to have both plans. </a:t>
            </a:r>
          </a:p>
          <a:p>
            <a:pPr eaLnBrk="1" hangingPunct="1"/>
            <a:r>
              <a:rPr lang="en-US" altLang="en-US" sz="1500"/>
              <a:t>*Frequent Flyer Miles – IRS has NO intent to make them a taxable fringe benefit.</a:t>
            </a:r>
          </a:p>
          <a:p>
            <a:pPr eaLnBrk="1" hangingPunct="1"/>
            <a:endParaRPr lang="en-US" altLang="en-US" sz="1500"/>
          </a:p>
          <a:p>
            <a:pPr eaLnBrk="1" hangingPunct="1"/>
            <a:r>
              <a:rPr lang="en-US" altLang="en-US" sz="1500"/>
              <a:t>*Per Diem Allowances:</a:t>
            </a:r>
          </a:p>
          <a:p>
            <a:pPr eaLnBrk="1" hangingPunct="1"/>
            <a:r>
              <a:rPr lang="en-US" altLang="en-US" sz="1500"/>
              <a:t>--The amount of per diem allowance deemed substantiated so long as it does not exceed IRS per diem rates.  Rates are determined by on locations, dates and type of expense.</a:t>
            </a:r>
          </a:p>
          <a:p>
            <a:pPr eaLnBrk="1" hangingPunct="1"/>
            <a:endParaRPr lang="en-US" altLang="en-US" sz="1500"/>
          </a:p>
          <a:p>
            <a:pPr eaLnBrk="1" hangingPunct="1"/>
            <a:r>
              <a:rPr lang="en-US" altLang="en-US" sz="1500"/>
              <a:t>*Spousal travel:</a:t>
            </a:r>
          </a:p>
          <a:p>
            <a:pPr eaLnBrk="1" hangingPunct="1"/>
            <a:r>
              <a:rPr lang="en-US" altLang="en-US" sz="1500"/>
              <a:t>--Expenses may qualify as a business expense or working condition fringe otherwise the expense is reported as employee income.</a:t>
            </a:r>
            <a:endParaRPr lang="en-US" altLang="en-US" sz="10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88F4F36C-65FE-40A5-A026-8AF449D1D005}" type="slidenum">
              <a:rPr lang="en-US" altLang="en-US" smtClean="0"/>
              <a:pPr eaLnBrk="1" hangingPunct="1"/>
              <a:t>17</a:t>
            </a:fld>
            <a:endParaRPr lang="en-US" altLang="en-US" smtClean="0"/>
          </a:p>
        </p:txBody>
      </p:sp>
      <p:sp>
        <p:nvSpPr>
          <p:cNvPr id="51203" name="Rectangle 2"/>
          <p:cNvSpPr>
            <a:spLocks noRot="1" noChangeArrowheads="1" noTextEdit="1"/>
          </p:cNvSpPr>
          <p:nvPr>
            <p:ph type="sldImg"/>
          </p:nvPr>
        </p:nvSpPr>
        <p:spPr>
          <a:xfrm>
            <a:off x="2220913" y="722313"/>
            <a:ext cx="2873375" cy="2155825"/>
          </a:xfrm>
          <a:ln/>
        </p:spPr>
      </p:sp>
      <p:sp>
        <p:nvSpPr>
          <p:cNvPr id="51204" name="Rectangle 3"/>
          <p:cNvSpPr>
            <a:spLocks noGrp="1" noChangeArrowheads="1"/>
          </p:cNvSpPr>
          <p:nvPr>
            <p:ph type="body" idx="1"/>
          </p:nvPr>
        </p:nvSpPr>
        <p:spPr>
          <a:xfrm>
            <a:off x="732021" y="3122614"/>
            <a:ext cx="5851161" cy="5756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*Meals are </a:t>
            </a:r>
            <a:r>
              <a:rPr lang="en-US" altLang="en-US" sz="1500" u="sng"/>
              <a:t>excluded </a:t>
            </a:r>
            <a:r>
              <a:rPr lang="en-US" altLang="en-US" sz="1500"/>
              <a:t>from income if:</a:t>
            </a:r>
          </a:p>
          <a:p>
            <a:pPr eaLnBrk="1" hangingPunct="1"/>
            <a:r>
              <a:rPr lang="en-US" altLang="en-US" sz="1500"/>
              <a:t>--Furnished on employer site</a:t>
            </a:r>
          </a:p>
          <a:p>
            <a:pPr eaLnBrk="1" hangingPunct="1"/>
            <a:r>
              <a:rPr lang="en-US" altLang="en-US" sz="1500"/>
              <a:t>--Convenience of employer</a:t>
            </a:r>
          </a:p>
          <a:p>
            <a:pPr eaLnBrk="1" hangingPunct="1"/>
            <a:endParaRPr lang="en-US" altLang="en-US" sz="1500"/>
          </a:p>
          <a:p>
            <a:pPr eaLnBrk="1" hangingPunct="1"/>
            <a:r>
              <a:rPr lang="en-US" altLang="en-US" sz="1500"/>
              <a:t>*Lodging is </a:t>
            </a:r>
            <a:r>
              <a:rPr lang="en-US" altLang="en-US" sz="1500" u="sng"/>
              <a:t>excluded</a:t>
            </a:r>
            <a:r>
              <a:rPr lang="en-US" altLang="en-US" sz="1500"/>
              <a:t> from income if:</a:t>
            </a:r>
          </a:p>
          <a:p>
            <a:pPr eaLnBrk="1" hangingPunct="1"/>
            <a:r>
              <a:rPr lang="en-US" altLang="en-US" sz="1500"/>
              <a:t>--Furnished on employer site</a:t>
            </a:r>
          </a:p>
          <a:p>
            <a:pPr eaLnBrk="1" hangingPunct="1"/>
            <a:r>
              <a:rPr lang="en-US" altLang="en-US" sz="1500"/>
              <a:t>--Convenience of employer</a:t>
            </a:r>
          </a:p>
          <a:p>
            <a:pPr eaLnBrk="1" hangingPunct="1"/>
            <a:r>
              <a:rPr lang="en-US" altLang="en-US" sz="1500"/>
              <a:t>--Condition of employment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398E29A2-0B17-4812-A114-A16CB24CD541}" type="slidenum">
              <a:rPr lang="en-US" altLang="en-US" smtClean="0"/>
              <a:pPr eaLnBrk="1" hangingPunct="1"/>
              <a:t>18</a:t>
            </a:fld>
            <a:endParaRPr lang="en-US" altLang="en-US" smtClean="0"/>
          </a:p>
        </p:txBody>
      </p:sp>
      <p:sp>
        <p:nvSpPr>
          <p:cNvPr id="52227" name="Rectangle 2"/>
          <p:cNvSpPr>
            <a:spLocks noRot="1" noChangeArrowheads="1" noTextEdit="1"/>
          </p:cNvSpPr>
          <p:nvPr>
            <p:ph type="sldImg"/>
          </p:nvPr>
        </p:nvSpPr>
        <p:spPr>
          <a:xfrm>
            <a:off x="2220913" y="722313"/>
            <a:ext cx="2873375" cy="2155825"/>
          </a:xfrm>
          <a:ln/>
        </p:spPr>
      </p:sp>
      <p:sp>
        <p:nvSpPr>
          <p:cNvPr id="52228" name="Rectangle 3"/>
          <p:cNvSpPr>
            <a:spLocks noGrp="1" noChangeArrowheads="1"/>
          </p:cNvSpPr>
          <p:nvPr>
            <p:ph type="body" idx="1"/>
          </p:nvPr>
        </p:nvSpPr>
        <p:spPr>
          <a:xfrm>
            <a:off x="732021" y="3122614"/>
            <a:ext cx="5851161" cy="5756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*Adoption assistance is excluded from income when:</a:t>
            </a:r>
          </a:p>
          <a:p>
            <a:pPr eaLnBrk="1" hangingPunct="1"/>
            <a:endParaRPr lang="en-US" altLang="en-US" sz="1500"/>
          </a:p>
          <a:p>
            <a:pPr eaLnBrk="1" hangingPunct="1"/>
            <a:r>
              <a:rPr lang="en-US" altLang="en-US" sz="1500"/>
              <a:t>--Dollar limitation = </a:t>
            </a:r>
            <a:r>
              <a:rPr lang="en-US" altLang="en-US" sz="1500" u="sng"/>
              <a:t>$13,360</a:t>
            </a:r>
            <a:r>
              <a:rPr lang="en-US" altLang="en-US" sz="1500"/>
              <a:t> per eligible child in 2014 </a:t>
            </a:r>
          </a:p>
          <a:p>
            <a:pPr eaLnBrk="1" hangingPunct="1"/>
            <a:r>
              <a:rPr lang="en-US" altLang="en-US" sz="1500"/>
              <a:t>--Income Limitation = the excluded amount is phased out when adjusted gross income is between $185,210 and $225,210.</a:t>
            </a:r>
          </a:p>
          <a:p>
            <a:pPr eaLnBrk="1" hangingPunct="1"/>
            <a:r>
              <a:rPr lang="en-US" altLang="en-US" sz="1500"/>
              <a:t>--Eligible Child = Under 18 or not able to physically or mentally incapable for caring for themselves.</a:t>
            </a:r>
          </a:p>
          <a:p>
            <a:pPr eaLnBrk="1" hangingPunct="1"/>
            <a:r>
              <a:rPr lang="en-US" altLang="en-US" sz="1500"/>
              <a:t>--Qualified Expenses = adoption fees, court costs, attorney fees, travel expense</a:t>
            </a:r>
          </a:p>
          <a:p>
            <a:pPr eaLnBrk="1" hangingPunct="1"/>
            <a:endParaRPr lang="en-US" altLang="en-US" sz="1500"/>
          </a:p>
          <a:p>
            <a:pPr eaLnBrk="1" hangingPunct="1"/>
            <a:r>
              <a:rPr lang="en-US" altLang="en-US" sz="1500"/>
              <a:t>*Program Requirements:</a:t>
            </a:r>
          </a:p>
          <a:p>
            <a:pPr eaLnBrk="1" hangingPunct="1"/>
            <a:r>
              <a:rPr lang="en-US" altLang="en-US" sz="1500"/>
              <a:t>--Separate written plan</a:t>
            </a:r>
          </a:p>
          <a:p>
            <a:pPr eaLnBrk="1" hangingPunct="1"/>
            <a:r>
              <a:rPr lang="en-US" altLang="en-US" sz="1500"/>
              <a:t>--No discrimination allowed</a:t>
            </a:r>
          </a:p>
          <a:p>
            <a:pPr eaLnBrk="1" hangingPunct="1"/>
            <a:r>
              <a:rPr lang="en-US" altLang="en-US" sz="1500"/>
              <a:t>--Benefit limited for owners</a:t>
            </a:r>
          </a:p>
          <a:p>
            <a:pPr eaLnBrk="1" hangingPunct="1"/>
            <a:r>
              <a:rPr lang="en-US" altLang="en-US" sz="1500"/>
              <a:t>--No funding required,</a:t>
            </a:r>
          </a:p>
          <a:p>
            <a:pPr eaLnBrk="1" hangingPunct="1"/>
            <a:r>
              <a:rPr lang="en-US" altLang="en-US" sz="1500"/>
              <a:t>--Notification of employees.</a:t>
            </a:r>
          </a:p>
          <a:p>
            <a:pPr eaLnBrk="1" hangingPunct="1"/>
            <a:endParaRPr lang="en-US" altLang="en-US" sz="1500"/>
          </a:p>
          <a:p>
            <a:pPr eaLnBrk="1" hangingPunct="1"/>
            <a:r>
              <a:rPr lang="en-US" altLang="en-US" sz="1500"/>
              <a:t>Taxation – it is excluded from federal tax (FIT) but it is still taxable for social security, Medicare and FUTA taxes.</a:t>
            </a:r>
          </a:p>
          <a:p>
            <a:pPr eaLnBrk="1" hangingPunct="1"/>
            <a:r>
              <a:rPr lang="en-US" altLang="en-US" sz="1500"/>
              <a:t>*Reporting on W-2 = excluded amount, box 12, code 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9D0BAD7D-12BD-4B3A-ABB2-12770030F616}" type="slidenum">
              <a:rPr lang="en-US" altLang="en-US" smtClean="0"/>
              <a:pPr eaLnBrk="1" hangingPunct="1"/>
              <a:t>19</a:t>
            </a:fld>
            <a:endParaRPr lang="en-US" altLang="en-US" smtClean="0"/>
          </a:p>
        </p:txBody>
      </p:sp>
      <p:sp>
        <p:nvSpPr>
          <p:cNvPr id="53251" name="Rectangle 2"/>
          <p:cNvSpPr>
            <a:spLocks noRot="1" noChangeArrowheads="1" noTextEdit="1"/>
          </p:cNvSpPr>
          <p:nvPr>
            <p:ph type="sldImg"/>
          </p:nvPr>
        </p:nvSpPr>
        <p:spPr>
          <a:xfrm>
            <a:off x="2220913" y="722313"/>
            <a:ext cx="2873375" cy="2155825"/>
          </a:xfrm>
          <a:ln/>
        </p:spPr>
      </p:sp>
      <p:sp>
        <p:nvSpPr>
          <p:cNvPr id="53252" name="Rectangle 3"/>
          <p:cNvSpPr>
            <a:spLocks noGrp="1" noChangeArrowheads="1"/>
          </p:cNvSpPr>
          <p:nvPr>
            <p:ph type="body" idx="1"/>
          </p:nvPr>
        </p:nvSpPr>
        <p:spPr>
          <a:xfrm>
            <a:off x="281067" y="2975928"/>
            <a:ext cx="6671872" cy="642747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000"/>
              <a:t>*Advances and overpayments are taxable when paid. </a:t>
            </a:r>
          </a:p>
          <a:p>
            <a:pPr eaLnBrk="1" hangingPunct="1"/>
            <a:r>
              <a:rPr lang="en-US" altLang="en-US" sz="1000"/>
              <a:t>--Be careful of repayment and reporting of taxes when crossing years.</a:t>
            </a:r>
          </a:p>
          <a:p>
            <a:pPr eaLnBrk="1" hangingPunct="1"/>
            <a:r>
              <a:rPr lang="en-US" altLang="en-US" sz="1000"/>
              <a:t>Federal income tax:</a:t>
            </a:r>
          </a:p>
          <a:p>
            <a:pPr eaLnBrk="1" hangingPunct="1"/>
            <a:r>
              <a:rPr lang="en-US" altLang="en-US" sz="1000"/>
              <a:t>If the employee repays the advance or overpayment during the same year the money was received the employer excludes the amount from the employee’s income when reporting on the Form W2.  The employee will receive any excess income tax withheld as a tax return refund.</a:t>
            </a:r>
          </a:p>
          <a:p>
            <a:pPr eaLnBrk="1" hangingPunct="1"/>
            <a:r>
              <a:rPr lang="en-US" altLang="en-US" sz="1000"/>
              <a:t>If the employee repays in a later year the amount of the repayment cannot be excluded from the employees income for that year or any other year.  The employee may be able to take a deduction from income or a tax credit on their personal return.</a:t>
            </a:r>
          </a:p>
          <a:p>
            <a:pPr eaLnBrk="1" hangingPunct="1"/>
            <a:endParaRPr lang="en-US" altLang="en-US" sz="1000"/>
          </a:p>
          <a:p>
            <a:pPr eaLnBrk="1" hangingPunct="1"/>
            <a:r>
              <a:rPr lang="en-US" altLang="en-US" sz="1000"/>
              <a:t>Social Security:</a:t>
            </a:r>
          </a:p>
          <a:p>
            <a:pPr eaLnBrk="1" hangingPunct="1"/>
            <a:r>
              <a:rPr lang="en-US" altLang="en-US" sz="1000"/>
              <a:t>Employer must refund any overwithheld SS and Medicare in same year.</a:t>
            </a:r>
          </a:p>
          <a:p>
            <a:pPr eaLnBrk="1" hangingPunct="1"/>
            <a:r>
              <a:rPr lang="en-US" altLang="en-US" sz="1000"/>
              <a:t>Later years – employee gets a W2C</a:t>
            </a:r>
          </a:p>
          <a:p>
            <a:pPr eaLnBrk="1" hangingPunct="1"/>
            <a:endParaRPr lang="en-US" altLang="en-US" sz="1000"/>
          </a:p>
          <a:p>
            <a:pPr eaLnBrk="1" hangingPunct="1"/>
            <a:r>
              <a:rPr lang="en-US" altLang="en-US" sz="1000"/>
              <a:t>FUTA:</a:t>
            </a:r>
          </a:p>
          <a:p>
            <a:pPr eaLnBrk="1" hangingPunct="1"/>
            <a:r>
              <a:rPr lang="en-US" altLang="en-US" sz="1000"/>
              <a:t>Employer may also be able to claim a refund of overpaid FUTA</a:t>
            </a:r>
          </a:p>
          <a:p>
            <a:pPr eaLnBrk="1" hangingPunct="1"/>
            <a:endParaRPr lang="en-US" altLang="en-US" sz="1000"/>
          </a:p>
          <a:p>
            <a:pPr eaLnBrk="1" hangingPunct="1"/>
            <a:r>
              <a:rPr lang="en-US" altLang="en-US" sz="1000" b="1"/>
              <a:t>*Award and prizes are generally taxable income.</a:t>
            </a:r>
          </a:p>
          <a:p>
            <a:pPr eaLnBrk="1" hangingPunct="1"/>
            <a:endParaRPr lang="en-US" altLang="en-US" sz="1000"/>
          </a:p>
          <a:p>
            <a:pPr eaLnBrk="1" hangingPunct="1"/>
            <a:r>
              <a:rPr lang="en-US" altLang="en-US" sz="1000"/>
              <a:t>*Non- taxable awards:</a:t>
            </a:r>
          </a:p>
          <a:p>
            <a:pPr eaLnBrk="1" hangingPunct="1"/>
            <a:r>
              <a:rPr lang="en-US" altLang="en-US" sz="1000"/>
              <a:t>--Length of service- tangible personal property, not cash. Specific length – 5 or more, every 5. Careful of size of gift.</a:t>
            </a:r>
          </a:p>
          <a:p>
            <a:pPr eaLnBrk="1" hangingPunct="1"/>
            <a:r>
              <a:rPr lang="en-US" altLang="en-US" sz="1000"/>
              <a:t>--Safety Achievement</a:t>
            </a:r>
          </a:p>
          <a:p>
            <a:pPr eaLnBrk="1" hangingPunct="1"/>
            <a:r>
              <a:rPr lang="en-US" altLang="en-US" sz="1000"/>
              <a:t>--Civic and Charitable  - unexpected and did not actively seek the award.</a:t>
            </a:r>
          </a:p>
          <a:p>
            <a:pPr eaLnBrk="1" hangingPunct="1"/>
            <a:r>
              <a:rPr lang="en-US" altLang="en-US" sz="1000"/>
              <a:t>--Retail sales prizes are taxable income, FIT not required but ss, Medicare and futa taxes are…</a:t>
            </a:r>
          </a:p>
          <a:p>
            <a:pPr eaLnBrk="1" hangingPunct="1"/>
            <a:endParaRPr lang="en-US" altLang="en-US" sz="1000"/>
          </a:p>
          <a:p>
            <a:pPr eaLnBrk="1" hangingPunct="1"/>
            <a:r>
              <a:rPr lang="en-US" altLang="en-US" sz="1000"/>
              <a:t>----The average cost of award should not exceed $400  and one employee cannot receive more than $1,600 in one year</a:t>
            </a:r>
          </a:p>
          <a:p>
            <a:pPr eaLnBrk="1" hangingPunct="1"/>
            <a:endParaRPr lang="en-US" altLang="en-US" sz="1000"/>
          </a:p>
          <a:p>
            <a:pPr eaLnBrk="1" hangingPunct="1"/>
            <a:r>
              <a:rPr lang="en-US" altLang="en-US" sz="1000"/>
              <a:t>*Back pay from lawsuit is considered taxable income.  Report on W2!  If the award if for a previous year you may have to issue a W2C.</a:t>
            </a:r>
          </a:p>
          <a:p>
            <a:pPr eaLnBrk="1" hangingPunct="1"/>
            <a:endParaRPr lang="en-US" altLang="en-US" sz="1500"/>
          </a:p>
          <a:p>
            <a:pPr eaLnBrk="1" hangingPunct="1"/>
            <a:endParaRPr lang="en-US" altLang="en-US" sz="1000"/>
          </a:p>
          <a:p>
            <a:pPr eaLnBrk="1" hangingPunct="1"/>
            <a:endParaRPr lang="en-US" altLang="en-US" sz="1000"/>
          </a:p>
          <a:p>
            <a:pPr eaLnBrk="1" hangingPunct="1"/>
            <a:endParaRPr lang="en-US" altLang="en-US" sz="1000"/>
          </a:p>
          <a:p>
            <a:pPr eaLnBrk="1" hangingPunct="1"/>
            <a:endParaRPr lang="en-US"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FDFB2223-C26A-4833-BB05-EB3AC829D5E8}" type="slidenum">
              <a:rPr lang="en-US" altLang="en-US" smtClean="0"/>
              <a:pPr eaLnBrk="1" hangingPunct="1"/>
              <a:t>2</a:t>
            </a:fld>
            <a:endParaRPr lang="en-US" altLang="en-US" smtClean="0"/>
          </a:p>
        </p:txBody>
      </p:sp>
      <p:sp>
        <p:nvSpPr>
          <p:cNvPr id="35843" name="Rectangle 2"/>
          <p:cNvSpPr>
            <a:spLocks noRot="1" noChangeArrowheads="1" noTextEdit="1"/>
          </p:cNvSpPr>
          <p:nvPr>
            <p:ph type="sldImg"/>
          </p:nvPr>
        </p:nvSpPr>
        <p:spPr>
          <a:xfrm>
            <a:off x="2220913" y="722313"/>
            <a:ext cx="2873375" cy="2155825"/>
          </a:xfrm>
          <a:ln/>
        </p:spPr>
      </p:sp>
      <p:sp>
        <p:nvSpPr>
          <p:cNvPr id="35844" name="Rectangle 3"/>
          <p:cNvSpPr>
            <a:spLocks noGrp="1" noChangeArrowheads="1"/>
          </p:cNvSpPr>
          <p:nvPr>
            <p:ph type="body" idx="1"/>
          </p:nvPr>
        </p:nvSpPr>
        <p:spPr>
          <a:xfrm>
            <a:off x="732021" y="3040382"/>
            <a:ext cx="5851161" cy="583850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5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18216D95-A6BF-4B5A-8D50-1D8C2AFE7A0A}" type="slidenum">
              <a:rPr lang="en-US" altLang="en-US" smtClean="0"/>
              <a:pPr eaLnBrk="1" hangingPunct="1"/>
              <a:t>20</a:t>
            </a:fld>
            <a:endParaRPr lang="en-US" altLang="en-US" smtClean="0"/>
          </a:p>
        </p:txBody>
      </p:sp>
      <p:sp>
        <p:nvSpPr>
          <p:cNvPr id="54275" name="Rectangle 2"/>
          <p:cNvSpPr>
            <a:spLocks noRot="1" noChangeArrowheads="1" noTextEdit="1"/>
          </p:cNvSpPr>
          <p:nvPr>
            <p:ph type="sldImg"/>
          </p:nvPr>
        </p:nvSpPr>
        <p:spPr>
          <a:xfrm>
            <a:off x="2220913" y="722313"/>
            <a:ext cx="2873375" cy="2155825"/>
          </a:xfrm>
          <a:ln/>
        </p:spPr>
      </p:sp>
      <p:sp>
        <p:nvSpPr>
          <p:cNvPr id="54276" name="Rectangle 3"/>
          <p:cNvSpPr>
            <a:spLocks noGrp="1" noChangeArrowheads="1"/>
          </p:cNvSpPr>
          <p:nvPr>
            <p:ph type="body" idx="1"/>
          </p:nvPr>
        </p:nvSpPr>
        <p:spPr>
          <a:xfrm>
            <a:off x="732021" y="3122614"/>
            <a:ext cx="5851161" cy="62807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sz="1700"/>
              <a:t>*Bonuses are considered taxable income.</a:t>
            </a:r>
          </a:p>
          <a:p>
            <a:pPr eaLnBrk="1" hangingPunct="1">
              <a:lnSpc>
                <a:spcPct val="90000"/>
              </a:lnSpc>
            </a:pPr>
            <a:r>
              <a:rPr lang="en-US" altLang="en-US" sz="1700"/>
              <a:t>*Commissions are considered taxable income.</a:t>
            </a:r>
          </a:p>
          <a:p>
            <a:pPr eaLnBrk="1" hangingPunct="1">
              <a:lnSpc>
                <a:spcPct val="90000"/>
              </a:lnSpc>
            </a:pPr>
            <a:r>
              <a:rPr lang="en-US" altLang="en-US" sz="1700"/>
              <a:t>*Life insurance salespeople are statutory employees are not subject to federal income but are subject to social security and Medicare taxes.</a:t>
            </a:r>
          </a:p>
          <a:p>
            <a:pPr eaLnBrk="1" hangingPunct="1">
              <a:lnSpc>
                <a:spcPct val="90000"/>
              </a:lnSpc>
            </a:pPr>
            <a:r>
              <a:rPr lang="en-US" altLang="en-US" sz="1700"/>
              <a:t>*Conventions are working condition fringe benefits in most cases.</a:t>
            </a:r>
          </a:p>
          <a:p>
            <a:pPr eaLnBrk="1" hangingPunct="1">
              <a:lnSpc>
                <a:spcPct val="90000"/>
              </a:lnSpc>
            </a:pPr>
            <a:r>
              <a:rPr lang="en-US" altLang="en-US" sz="1700"/>
              <a:t>*Death benefits – Exclusion of $5,000, non-taxable for social security and Medicare, 1099R form.</a:t>
            </a:r>
          </a:p>
          <a:p>
            <a:pPr eaLnBrk="1" hangingPunct="1">
              <a:lnSpc>
                <a:spcPct val="90000"/>
              </a:lnSpc>
            </a:pPr>
            <a:r>
              <a:rPr lang="en-US" altLang="en-US" sz="1700"/>
              <a:t>*Dependent care – 125 cafeteria plan or flex - $5,000 annual limit, box 10</a:t>
            </a:r>
          </a:p>
          <a:p>
            <a:pPr eaLnBrk="1" hangingPunct="1">
              <a:lnSpc>
                <a:spcPct val="90000"/>
              </a:lnSpc>
            </a:pPr>
            <a:r>
              <a:rPr lang="en-US" altLang="en-US" sz="1700"/>
              <a:t>*Directors’ fees – Not considered as taxable wages. Reported on 1099M.</a:t>
            </a:r>
          </a:p>
          <a:p>
            <a:pPr eaLnBrk="1" hangingPunct="1">
              <a:lnSpc>
                <a:spcPct val="90000"/>
              </a:lnSpc>
            </a:pPr>
            <a:r>
              <a:rPr lang="en-US" altLang="en-US" sz="1700"/>
              <a:t>*Disaster relief – the amount is not included as gross income the event must qualify as a disaster for an individual to receive a benefit</a:t>
            </a:r>
          </a:p>
          <a:p>
            <a:pPr eaLnBrk="1" hangingPunct="1">
              <a:lnSpc>
                <a:spcPct val="90000"/>
              </a:lnSpc>
            </a:pPr>
            <a:r>
              <a:rPr lang="en-US" altLang="en-US" sz="1700"/>
              <a:t>*Equipment allowance – an allowance for use of personal tools is not taxable wages.</a:t>
            </a:r>
          </a:p>
          <a:p>
            <a:pPr eaLnBrk="1" hangingPunct="1">
              <a:lnSpc>
                <a:spcPct val="90000"/>
              </a:lnSpc>
            </a:pPr>
            <a:endParaRPr lang="en-US" altLang="en-US" sz="1700"/>
          </a:p>
          <a:p>
            <a:pPr eaLnBrk="1" hangingPunct="1">
              <a:lnSpc>
                <a:spcPct val="90000"/>
              </a:lnSpc>
            </a:pPr>
            <a:endParaRPr lang="en-US" altLang="en-US" sz="1700" b="1"/>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D0045B51-5E89-409F-A1B7-BAE4E0391078}" type="slidenum">
              <a:rPr lang="en-US" altLang="en-US" smtClean="0"/>
              <a:pPr eaLnBrk="1" hangingPunct="1"/>
              <a:t>21</a:t>
            </a:fld>
            <a:endParaRPr lang="en-US" altLang="en-US" smtClean="0"/>
          </a:p>
        </p:txBody>
      </p:sp>
      <p:sp>
        <p:nvSpPr>
          <p:cNvPr id="55299" name="Rectangle 2"/>
          <p:cNvSpPr>
            <a:spLocks noRot="1" noChangeArrowheads="1" noTextEdit="1"/>
          </p:cNvSpPr>
          <p:nvPr>
            <p:ph type="sldImg"/>
          </p:nvPr>
        </p:nvSpPr>
        <p:spPr>
          <a:xfrm>
            <a:off x="2220913" y="722313"/>
            <a:ext cx="2873375" cy="2155825"/>
          </a:xfrm>
          <a:ln/>
        </p:spPr>
      </p:sp>
      <p:sp>
        <p:nvSpPr>
          <p:cNvPr id="55300" name="Rectangle 3"/>
          <p:cNvSpPr>
            <a:spLocks noGrp="1" noChangeArrowheads="1"/>
          </p:cNvSpPr>
          <p:nvPr>
            <p:ph type="body" idx="1"/>
          </p:nvPr>
        </p:nvSpPr>
        <p:spPr>
          <a:xfrm>
            <a:off x="649575" y="3122613"/>
            <a:ext cx="5853659" cy="6122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3-77</a:t>
            </a:r>
          </a:p>
          <a:p>
            <a:pPr eaLnBrk="1" hangingPunct="1"/>
            <a:r>
              <a:rPr lang="en-US" altLang="en-US" smtClean="0"/>
              <a:t>*Gifts – Cash or cash equivalent is taxable.  Most companies think gifts are de minimis.</a:t>
            </a:r>
          </a:p>
          <a:p>
            <a:pPr eaLnBrk="1" hangingPunct="1"/>
            <a:r>
              <a:rPr lang="en-US" altLang="en-US" smtClean="0"/>
              <a:t>*Golden Parachute = Highly comp employee or executive.</a:t>
            </a:r>
          </a:p>
          <a:p>
            <a:pPr eaLnBrk="1" hangingPunct="1"/>
            <a:r>
              <a:rPr lang="en-US" altLang="en-US" smtClean="0"/>
              <a:t>	--Entire payment is taxable, remember employer taxes (20% excise tax) too.</a:t>
            </a:r>
          </a:p>
          <a:p>
            <a:pPr eaLnBrk="1" hangingPunct="1"/>
            <a:r>
              <a:rPr lang="en-US" altLang="en-US" smtClean="0"/>
              <a:t>*Guaranteed Wages = Employer will pay even if not worked, fully taxable.</a:t>
            </a:r>
          </a:p>
          <a:p>
            <a:pPr eaLnBrk="1" hangingPunct="1"/>
            <a:r>
              <a:rPr lang="en-US" altLang="en-US" smtClean="0"/>
              <a:t>*Jury Duty = Review company policy about payment.</a:t>
            </a:r>
          </a:p>
          <a:p>
            <a:pPr eaLnBrk="1" hangingPunct="1"/>
            <a:r>
              <a:rPr lang="en-US" altLang="en-US" smtClean="0"/>
              <a:t>	--Which ever way the employee is paid, the company earnings are taxable.</a:t>
            </a:r>
          </a:p>
          <a:p>
            <a:pPr eaLnBrk="1" hangingPunct="1"/>
            <a:r>
              <a:rPr lang="en-US" altLang="en-US" smtClean="0"/>
              <a:t>*Leave Sharing Plans = Wages are taxable for the employee receiving the paid leave not the employee donating the hours.</a:t>
            </a:r>
          </a:p>
          <a:p>
            <a:pPr eaLnBrk="1" hangingPunct="1"/>
            <a:r>
              <a:rPr lang="en-US" altLang="en-US" smtClean="0"/>
              <a:t>*Loans to Employees = Need to consider interest rates, a $10,000 limit and taxability. Draws on commissions are not loans.</a:t>
            </a:r>
          </a:p>
          <a:p>
            <a:pPr eaLnBrk="1" hangingPunct="1"/>
            <a:r>
              <a:rPr lang="en-US" altLang="en-US" smtClean="0"/>
              <a:t>*Military Pay =  Review company policy about supplemental military pay.</a:t>
            </a:r>
          </a:p>
          <a:p>
            <a:pPr eaLnBrk="1" hangingPunct="1"/>
            <a:r>
              <a:rPr lang="en-US" altLang="en-US" smtClean="0"/>
              <a:t>	--Active duty will break the employment relationship – payments 1099</a:t>
            </a:r>
          </a:p>
          <a:p>
            <a:pPr eaLnBrk="1" hangingPunct="1"/>
            <a:r>
              <a:rPr lang="en-US" altLang="en-US" smtClean="0"/>
              <a:t>	--Review IRS website for details. New rules as we speak</a:t>
            </a:r>
          </a:p>
          <a:p>
            <a:pPr eaLnBrk="1" hangingPunct="1"/>
            <a:r>
              <a:rPr lang="en-US" altLang="en-US" smtClean="0"/>
              <a:t>*Outplacement Services = working condition fringe, not taxable</a:t>
            </a:r>
          </a:p>
          <a:p>
            <a:pPr eaLnBrk="1" hangingPunct="1"/>
            <a:r>
              <a:rPr lang="en-US" altLang="en-US" smtClean="0"/>
              <a:t>*Retroactive Wages = Commonly known as retro pay, treated as taxable wages.</a:t>
            </a:r>
          </a:p>
          <a:p>
            <a:pPr eaLnBrk="1" hangingPunct="1"/>
            <a:r>
              <a:rPr lang="en-US" altLang="en-US" smtClean="0"/>
              <a:t>*Security Provide to Employees = Security is considered a working condition fringe.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4FCA3A18-113A-4D9B-9077-C97FF18B77C7}" type="slidenum">
              <a:rPr lang="en-US" altLang="en-US" smtClean="0"/>
              <a:pPr eaLnBrk="1" hangingPunct="1"/>
              <a:t>22</a:t>
            </a:fld>
            <a:endParaRPr lang="en-US" altLang="en-US" smtClean="0"/>
          </a:p>
        </p:txBody>
      </p:sp>
      <p:sp>
        <p:nvSpPr>
          <p:cNvPr id="56323" name="Rectangle 2"/>
          <p:cNvSpPr>
            <a:spLocks noRot="1" noChangeArrowheads="1" noTextEdit="1"/>
          </p:cNvSpPr>
          <p:nvPr>
            <p:ph type="sldImg"/>
          </p:nvPr>
        </p:nvSpPr>
        <p:spPr>
          <a:xfrm>
            <a:off x="2220913" y="722313"/>
            <a:ext cx="2873375" cy="2155825"/>
          </a:xfrm>
          <a:ln/>
        </p:spPr>
      </p:sp>
      <p:sp>
        <p:nvSpPr>
          <p:cNvPr id="56324" name="Rectangle 3"/>
          <p:cNvSpPr>
            <a:spLocks noGrp="1" noChangeArrowheads="1"/>
          </p:cNvSpPr>
          <p:nvPr>
            <p:ph type="body" idx="1"/>
          </p:nvPr>
        </p:nvSpPr>
        <p:spPr>
          <a:xfrm>
            <a:off x="732021" y="3200401"/>
            <a:ext cx="5851161" cy="58851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mtClean="0"/>
              <a:t>*Severance Pay = Is considered taxable income.</a:t>
            </a:r>
          </a:p>
          <a:p>
            <a:pPr eaLnBrk="1" hangingPunct="1">
              <a:lnSpc>
                <a:spcPct val="80000"/>
              </a:lnSpc>
            </a:pPr>
            <a:r>
              <a:rPr lang="en-US" altLang="en-US" smtClean="0"/>
              <a:t>*Strike Benefits = These benefits are not wages, and are not taxable.</a:t>
            </a:r>
          </a:p>
          <a:p>
            <a:pPr eaLnBrk="1" hangingPunct="1">
              <a:lnSpc>
                <a:spcPct val="80000"/>
              </a:lnSpc>
            </a:pPr>
            <a:r>
              <a:rPr lang="en-US" altLang="en-US" smtClean="0"/>
              <a:t>*Supplemental Unemployment Benefits = Payments in addition to SUI, union workers. Page 3-88</a:t>
            </a:r>
          </a:p>
          <a:p>
            <a:pPr eaLnBrk="1" hangingPunct="1">
              <a:lnSpc>
                <a:spcPct val="80000"/>
              </a:lnSpc>
            </a:pPr>
            <a:endParaRPr lang="en-US" altLang="en-US" smtClean="0"/>
          </a:p>
          <a:p>
            <a:pPr eaLnBrk="1" hangingPunct="1">
              <a:lnSpc>
                <a:spcPct val="80000"/>
              </a:lnSpc>
            </a:pPr>
            <a:r>
              <a:rPr lang="en-US" altLang="en-US" smtClean="0"/>
              <a:t>***Section 3.4-27</a:t>
            </a:r>
          </a:p>
          <a:p>
            <a:pPr eaLnBrk="1" hangingPunct="1">
              <a:lnSpc>
                <a:spcPct val="80000"/>
              </a:lnSpc>
            </a:pPr>
            <a:r>
              <a:rPr lang="en-US" altLang="en-US" smtClean="0"/>
              <a:t>*Tips = Special rules apply towards tips.</a:t>
            </a:r>
          </a:p>
          <a:p>
            <a:pPr eaLnBrk="1" hangingPunct="1">
              <a:lnSpc>
                <a:spcPct val="80000"/>
              </a:lnSpc>
            </a:pPr>
            <a:r>
              <a:rPr lang="en-US" altLang="en-US" smtClean="0"/>
              <a:t>	--Service charges are not tips, taxable wages when paid.</a:t>
            </a:r>
          </a:p>
          <a:p>
            <a:pPr eaLnBrk="1" hangingPunct="1">
              <a:lnSpc>
                <a:spcPct val="80000"/>
              </a:lnSpc>
            </a:pPr>
            <a:r>
              <a:rPr lang="en-US" altLang="en-US" smtClean="0"/>
              <a:t>	--Employees must report tip income, on form 4070 if more than $20 per month.</a:t>
            </a:r>
          </a:p>
          <a:p>
            <a:pPr eaLnBrk="1" hangingPunct="1">
              <a:lnSpc>
                <a:spcPct val="80000"/>
              </a:lnSpc>
            </a:pPr>
            <a:r>
              <a:rPr lang="en-US" altLang="en-US" smtClean="0"/>
              <a:t> 	--Tips are subject to withholding</a:t>
            </a:r>
          </a:p>
          <a:p>
            <a:pPr eaLnBrk="1" hangingPunct="1">
              <a:lnSpc>
                <a:spcPct val="80000"/>
              </a:lnSpc>
            </a:pPr>
            <a:r>
              <a:rPr lang="en-US" altLang="en-US" smtClean="0"/>
              <a:t>	--Hourly wage of $2.13, tip credit of $3.72 = $5.85 per hour.</a:t>
            </a:r>
          </a:p>
          <a:p>
            <a:pPr eaLnBrk="1" hangingPunct="1">
              <a:lnSpc>
                <a:spcPct val="80000"/>
              </a:lnSpc>
            </a:pPr>
            <a:r>
              <a:rPr lang="en-US" altLang="en-US" smtClean="0"/>
              <a:t>*Uniform Allowances = If uniform is not street clothes the allowance is not taxable.</a:t>
            </a:r>
          </a:p>
          <a:p>
            <a:pPr eaLnBrk="1" hangingPunct="1">
              <a:lnSpc>
                <a:spcPct val="80000"/>
              </a:lnSpc>
            </a:pPr>
            <a:r>
              <a:rPr lang="en-US" altLang="en-US" smtClean="0"/>
              <a:t>*Vacation Pay – When leave is taken the pay is considered taxable wages.  When no leave is taken the pay is considered supplement pay.</a:t>
            </a:r>
          </a:p>
          <a:p>
            <a:pPr eaLnBrk="1" hangingPunct="1">
              <a:lnSpc>
                <a:spcPct val="80000"/>
              </a:lnSpc>
            </a:pPr>
            <a:r>
              <a:rPr lang="en-US" altLang="en-US" smtClean="0"/>
              <a:t>*Wages Paid After Death = </a:t>
            </a:r>
          </a:p>
          <a:p>
            <a:pPr eaLnBrk="1" hangingPunct="1">
              <a:lnSpc>
                <a:spcPct val="80000"/>
              </a:lnSpc>
            </a:pPr>
            <a:r>
              <a:rPr lang="en-US" altLang="en-US" smtClean="0"/>
              <a:t>	--Reissue check to representative for same net amount if dies before cashing check.</a:t>
            </a:r>
          </a:p>
          <a:p>
            <a:pPr eaLnBrk="1" hangingPunct="1">
              <a:lnSpc>
                <a:spcPct val="80000"/>
              </a:lnSpc>
            </a:pPr>
            <a:r>
              <a:rPr lang="en-US" altLang="en-US" smtClean="0"/>
              <a:t>	--Same year – pay estate, no federal withholding, report on 1099M as taxable income.</a:t>
            </a:r>
          </a:p>
          <a:p>
            <a:pPr eaLnBrk="1" hangingPunct="1">
              <a:lnSpc>
                <a:spcPct val="80000"/>
              </a:lnSpc>
            </a:pPr>
            <a:r>
              <a:rPr lang="en-US" altLang="en-US" smtClean="0"/>
              <a:t>	--Year after death – pay estate, income not taxable, report on 1099M.</a:t>
            </a:r>
          </a:p>
          <a:p>
            <a:pPr eaLnBrk="1" hangingPunct="1">
              <a:lnSpc>
                <a:spcPct val="80000"/>
              </a:lnSpc>
            </a:pPr>
            <a:endParaRPr lang="en-US" altLang="en-US" sz="1500"/>
          </a:p>
          <a:p>
            <a:pPr eaLnBrk="1" hangingPunct="1">
              <a:lnSpc>
                <a:spcPct val="80000"/>
              </a:lnSpc>
            </a:pPr>
            <a:r>
              <a:rPr lang="en-US" altLang="en-US" sz="800"/>
              <a:t>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13BD16F0-FB84-474C-BB2A-1C179CA201AE}" type="slidenum">
              <a:rPr lang="en-US" altLang="en-US" smtClean="0"/>
              <a:pPr eaLnBrk="1" hangingPunct="1"/>
              <a:t>23</a:t>
            </a:fld>
            <a:endParaRPr lang="en-US" altLang="en-US" smtClean="0"/>
          </a:p>
        </p:txBody>
      </p:sp>
      <p:sp>
        <p:nvSpPr>
          <p:cNvPr id="57347" name="Rectangle 2"/>
          <p:cNvSpPr>
            <a:spLocks noRot="1" noChangeArrowheads="1" noTextEdit="1"/>
          </p:cNvSpPr>
          <p:nvPr>
            <p:ph type="sldImg"/>
          </p:nvPr>
        </p:nvSpPr>
        <p:spPr>
          <a:xfrm>
            <a:off x="2220913" y="722313"/>
            <a:ext cx="2873375" cy="2155825"/>
          </a:xfrm>
          <a:ln/>
        </p:spPr>
      </p:sp>
      <p:sp>
        <p:nvSpPr>
          <p:cNvPr id="57348" name="Rectangle 3"/>
          <p:cNvSpPr>
            <a:spLocks noGrp="1" noChangeArrowheads="1"/>
          </p:cNvSpPr>
          <p:nvPr>
            <p:ph type="body" idx="1"/>
          </p:nvPr>
        </p:nvSpPr>
        <p:spPr>
          <a:xfrm>
            <a:off x="732021" y="3040382"/>
            <a:ext cx="5851161" cy="583850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Section 3.4-24 Page 3-83</a:t>
            </a:r>
          </a:p>
          <a:p>
            <a:pPr eaLnBrk="1" hangingPunct="1"/>
            <a:endParaRPr lang="en-US" altLang="en-US" smtClean="0"/>
          </a:p>
          <a:p>
            <a:pPr eaLnBrk="1" hangingPunct="1"/>
            <a:r>
              <a:rPr lang="en-US" altLang="en-US" smtClean="0"/>
              <a:t>*Stock as compensation – FMV of stock is taxable at time of transfer.</a:t>
            </a:r>
          </a:p>
          <a:p>
            <a:pPr eaLnBrk="1" hangingPunct="1"/>
            <a:r>
              <a:rPr lang="en-US" altLang="en-US" smtClean="0"/>
              <a:t>*Stock Options – ISO, ESPP</a:t>
            </a:r>
          </a:p>
          <a:p>
            <a:pPr eaLnBrk="1" hangingPunct="1"/>
            <a:r>
              <a:rPr lang="en-US" altLang="en-US" smtClean="0"/>
              <a:t>	ISO=Incentive Stock Options, ESPP=Employee stock purchase plans, </a:t>
            </a:r>
          </a:p>
          <a:p>
            <a:pPr eaLnBrk="1" hangingPunct="1"/>
            <a:r>
              <a:rPr lang="en-US" altLang="en-US" smtClean="0"/>
              <a:t>	--ISO = employee has the opportunity to buy stock at a fixed price for a certain period of time.</a:t>
            </a:r>
          </a:p>
          <a:p>
            <a:pPr eaLnBrk="1" hangingPunct="1"/>
            <a:r>
              <a:rPr lang="en-US" altLang="en-US" smtClean="0"/>
              <a:t>	--ESPP = employee purchase stock at a discount, maximum discount is 15%</a:t>
            </a:r>
          </a:p>
          <a:p>
            <a:pPr eaLnBrk="1" hangingPunct="1"/>
            <a:r>
              <a:rPr lang="en-US" altLang="en-US" smtClean="0"/>
              <a:t>*For favorable tax treatment holding periods for both ISO and ESPP must be met.</a:t>
            </a:r>
          </a:p>
          <a:p>
            <a:pPr eaLnBrk="1" hangingPunct="1"/>
            <a:r>
              <a:rPr lang="en-US" altLang="en-US" smtClean="0"/>
              <a:t>*When the holding periods are not met the result is a disqualified disposition.</a:t>
            </a:r>
          </a:p>
          <a:p>
            <a:pPr eaLnBrk="1" hangingPunct="1"/>
            <a:r>
              <a:rPr lang="en-US" altLang="en-US" smtClean="0"/>
              <a:t>*Employees must exercise options within 3 months of termination.</a:t>
            </a:r>
          </a:p>
          <a:p>
            <a:pPr eaLnBrk="1" hangingPunct="1"/>
            <a:r>
              <a:rPr lang="en-US" altLang="en-US" smtClean="0"/>
              <a:t>*Ordinary income from both ISO and ESPP is FIT taxable and reported on W-2, box 14.</a:t>
            </a:r>
          </a:p>
          <a:p>
            <a:pPr eaLnBrk="1" hangingPunct="1"/>
            <a:r>
              <a:rPr lang="en-US" altLang="en-US" smtClean="0"/>
              <a:t>*Non-Qual’s or non-statutory = opportunity to buy stock at a fixed price for a certain period of time without the conditions of an ISO.  ---When the exercise occurs the ordinary income is fully taxable.</a:t>
            </a:r>
          </a:p>
          <a:p>
            <a:pPr eaLnBrk="1" hangingPunct="1"/>
            <a:r>
              <a:rPr lang="en-US" altLang="en-US" smtClean="0"/>
              <a:t>--When the stock is sold any increase from the sale will be reported as capital gain.</a:t>
            </a:r>
          </a:p>
          <a:p>
            <a:pPr eaLnBrk="1" hangingPunct="1"/>
            <a:r>
              <a:rPr lang="en-US" altLang="en-US" smtClean="0"/>
              <a:t>*Written statement must be provided after stock transfer.</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933F68D1-2932-41CD-8A8B-FDE19DD8C555}" type="slidenum">
              <a:rPr lang="en-US" altLang="en-US" smtClean="0"/>
              <a:pPr eaLnBrk="1" hangingPunct="1"/>
              <a:t>24</a:t>
            </a:fld>
            <a:endParaRPr lang="en-US" altLang="en-US" smtClean="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*Review calculation.</a:t>
            </a:r>
          </a:p>
          <a:p>
            <a:pPr eaLnBrk="1" hangingPunct="1"/>
            <a:endParaRPr lang="en-US" altLang="en-US" sz="1500"/>
          </a:p>
          <a:p>
            <a:pPr eaLnBrk="1" hangingPunct="1"/>
            <a:r>
              <a:rPr lang="en-US" altLang="en-US" sz="1500"/>
              <a:t>*Formula</a:t>
            </a:r>
          </a:p>
          <a:p>
            <a:pPr eaLnBrk="1" hangingPunct="1"/>
            <a:endParaRPr lang="en-US" altLang="en-US" sz="1500"/>
          </a:p>
          <a:p>
            <a:pPr eaLnBrk="1" hangingPunct="1"/>
            <a:r>
              <a:rPr lang="en-US" altLang="en-US" sz="1500"/>
              <a:t>*Amount of taxes</a:t>
            </a:r>
          </a:p>
          <a:p>
            <a:pPr eaLnBrk="1" hangingPunct="1"/>
            <a:endParaRPr lang="en-US" altLang="en-US" sz="1500"/>
          </a:p>
          <a:p>
            <a:pPr eaLnBrk="1" hangingPunct="1"/>
            <a:r>
              <a:rPr lang="en-US" altLang="en-US" sz="1500" u="sng"/>
              <a:t>*DIVIDE</a:t>
            </a:r>
            <a:r>
              <a:rPr lang="en-US" altLang="en-US" sz="1500"/>
              <a:t> net by percentage</a:t>
            </a:r>
          </a:p>
          <a:p>
            <a:pPr eaLnBrk="1" hangingPunct="1"/>
            <a:endParaRPr lang="en-US" altLang="en-US" sz="1500"/>
          </a:p>
          <a:p>
            <a:pPr eaLnBrk="1" hangingPunct="1"/>
            <a:r>
              <a:rPr lang="en-US" altLang="en-US" sz="1500"/>
              <a:t>*Check by calculating gross to net.</a:t>
            </a:r>
          </a:p>
          <a:p>
            <a:pPr eaLnBrk="1" hangingPunct="1"/>
            <a:endParaRPr lang="en-US" altLang="en-US" sz="1500"/>
          </a:p>
          <a:p>
            <a:pPr eaLnBrk="1" hangingPunct="1"/>
            <a:r>
              <a:rPr lang="en-US" altLang="en-US" sz="1500"/>
              <a:t>*Include on cheat sheet.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E3E11F5D-56B6-4076-89AF-BA56C5ED6144}" type="slidenum">
              <a:rPr lang="en-US" altLang="en-US" smtClean="0"/>
              <a:pPr eaLnBrk="1" hangingPunct="1"/>
              <a:t>25</a:t>
            </a:fld>
            <a:endParaRPr lang="en-US" altLang="en-US" smtClean="0"/>
          </a:p>
        </p:txBody>
      </p:sp>
      <p:sp>
        <p:nvSpPr>
          <p:cNvPr id="59395" name="Rectangle 2"/>
          <p:cNvSpPr>
            <a:spLocks noRot="1" noChangeArrowheads="1" noTextEdit="1"/>
          </p:cNvSpPr>
          <p:nvPr>
            <p:ph type="sldImg"/>
          </p:nvPr>
        </p:nvSpPr>
        <p:spPr>
          <a:xfrm>
            <a:off x="2220913" y="722313"/>
            <a:ext cx="2873375" cy="2155825"/>
          </a:xfrm>
          <a:ln/>
        </p:spPr>
      </p:sp>
      <p:sp>
        <p:nvSpPr>
          <p:cNvPr id="59396" name="Rectangle 3"/>
          <p:cNvSpPr>
            <a:spLocks noGrp="1" noChangeArrowheads="1"/>
          </p:cNvSpPr>
          <p:nvPr>
            <p:ph type="body" idx="1"/>
          </p:nvPr>
        </p:nvSpPr>
        <p:spPr>
          <a:xfrm>
            <a:off x="732021" y="3122613"/>
            <a:ext cx="5851161" cy="6122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Section 3.5</a:t>
            </a:r>
          </a:p>
          <a:p>
            <a:pPr eaLnBrk="1" hangingPunct="1"/>
            <a:r>
              <a:rPr lang="en-US" altLang="en-US" sz="1500"/>
              <a:t>*Cash fringe benefits = bonus, severance pay, vacation pay, all taxable.</a:t>
            </a:r>
          </a:p>
          <a:p>
            <a:pPr eaLnBrk="1" hangingPunct="1"/>
            <a:endParaRPr lang="en-US" altLang="en-US" sz="1500"/>
          </a:p>
          <a:p>
            <a:pPr eaLnBrk="1" hangingPunct="1"/>
            <a:r>
              <a:rPr lang="en-US" altLang="en-US" sz="1500"/>
              <a:t>*Non-cash fringe benefits - Withholding methods = </a:t>
            </a:r>
          </a:p>
          <a:p>
            <a:pPr eaLnBrk="1" hangingPunct="1"/>
            <a:r>
              <a:rPr lang="en-US" altLang="en-US" sz="1500"/>
              <a:t>--Imputed income, taxes paid from pay check (GTL)</a:t>
            </a:r>
          </a:p>
          <a:p>
            <a:pPr eaLnBrk="1" hangingPunct="1"/>
            <a:r>
              <a:rPr lang="en-US" altLang="en-US" sz="1500"/>
              <a:t>--Supplemental tax rates, paid from pay check. (25% - 35%)</a:t>
            </a:r>
          </a:p>
          <a:p>
            <a:pPr eaLnBrk="1" hangingPunct="1"/>
            <a:r>
              <a:rPr lang="en-US" altLang="en-US" sz="1500"/>
              <a:t>--Gross up, employer pays the taxes.	</a:t>
            </a:r>
          </a:p>
          <a:p>
            <a:pPr eaLnBrk="1" hangingPunct="1"/>
            <a:endParaRPr lang="en-US" altLang="en-US" sz="1500"/>
          </a:p>
          <a:p>
            <a:pPr eaLnBrk="1" hangingPunct="1"/>
            <a:r>
              <a:rPr lang="en-US" altLang="en-US" sz="1500"/>
              <a:t>*Special accounting rule – </a:t>
            </a:r>
          </a:p>
          <a:p>
            <a:pPr eaLnBrk="1" hangingPunct="1"/>
            <a:r>
              <a:rPr lang="en-US" altLang="en-US" sz="1500"/>
              <a:t>--Benefits received during November and December or any part of can be included in the following calendar year due to the knowledge of benefit amounts.  12 month year of Nov – Oct.</a:t>
            </a:r>
          </a:p>
          <a:p>
            <a:pPr eaLnBrk="1" hangingPunct="1"/>
            <a:endParaRPr lang="en-US" altLang="en-US" sz="1500"/>
          </a:p>
          <a:p>
            <a:pPr eaLnBrk="1" hangingPunct="1"/>
            <a:r>
              <a:rPr lang="en-US" altLang="en-US" sz="1500"/>
              <a:t>Company provided vehicle use – The employer may choose not to withhold FIT on the personal taxable portion of company provided vehicle.  Employer must notify employee in writing.</a:t>
            </a:r>
          </a:p>
          <a:p>
            <a:pPr eaLnBrk="1" hangingPunct="1"/>
            <a:endParaRPr lang="en-US" altLang="en-US" sz="1500"/>
          </a:p>
          <a:p>
            <a:pPr eaLnBrk="1" hangingPunct="1"/>
            <a:r>
              <a:rPr lang="en-US" altLang="en-US" sz="1500"/>
              <a:t>*W-2 reporting – benefits are recorded as income and is forwarded to the proper boxes.</a:t>
            </a:r>
          </a:p>
          <a:p>
            <a:pPr eaLnBrk="1" hangingPunct="1"/>
            <a:endParaRPr lang="en-US" altLang="en-US" sz="15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32BC52A-1DEE-4757-8EB7-43BA2F8C21FB}" type="slidenum">
              <a:rPr lang="en-US" smtClean="0"/>
              <a:pPr>
                <a:defRPr/>
              </a:pPr>
              <a:t>26</a:t>
            </a:fld>
            <a:endParaRPr lang="en-US" dirty="0"/>
          </a:p>
        </p:txBody>
      </p:sp>
    </p:spTree>
    <p:extLst>
      <p:ext uri="{BB962C8B-B14F-4D97-AF65-F5344CB8AC3E}">
        <p14:creationId xmlns:p14="http://schemas.microsoft.com/office/powerpoint/2010/main" val="21222969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A9606855-AEE7-4F60-B0B4-091315C8C762}" type="slidenum">
              <a:rPr lang="en-US" altLang="en-US" smtClean="0"/>
              <a:pPr eaLnBrk="1" hangingPunct="1"/>
              <a:t>27</a:t>
            </a:fld>
            <a:endParaRPr lang="en-US" altLang="en-US" smtClean="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700">
              <a:solidFill>
                <a:srgbClr val="000066"/>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D7E6921C-A436-48A4-8BAA-2DB80128B415}" type="slidenum">
              <a:rPr lang="en-US" altLang="en-US" smtClean="0"/>
              <a:pPr eaLnBrk="1" hangingPunct="1"/>
              <a:t>3</a:t>
            </a:fld>
            <a:endParaRPr lang="en-US" altLang="en-US" smtClean="0"/>
          </a:p>
        </p:txBody>
      </p:sp>
      <p:sp>
        <p:nvSpPr>
          <p:cNvPr id="36867" name="Rectangle 2"/>
          <p:cNvSpPr>
            <a:spLocks noRot="1" noChangeArrowheads="1" noTextEdit="1"/>
          </p:cNvSpPr>
          <p:nvPr>
            <p:ph type="sldImg"/>
          </p:nvPr>
        </p:nvSpPr>
        <p:spPr>
          <a:xfrm>
            <a:off x="2220913" y="722313"/>
            <a:ext cx="2873375" cy="2155825"/>
          </a:xfrm>
          <a:ln/>
        </p:spPr>
      </p:sp>
      <p:sp>
        <p:nvSpPr>
          <p:cNvPr id="36868" name="Rectangle 3"/>
          <p:cNvSpPr>
            <a:spLocks noGrp="1" noChangeArrowheads="1"/>
          </p:cNvSpPr>
          <p:nvPr>
            <p:ph type="body" idx="1"/>
          </p:nvPr>
        </p:nvSpPr>
        <p:spPr>
          <a:xfrm>
            <a:off x="732021" y="3040380"/>
            <a:ext cx="5851161" cy="628300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a:t>*Internal Revenue Code (IRC) broadly defines: 3.1 (page 3-3)</a:t>
            </a:r>
          </a:p>
          <a:p>
            <a:pPr eaLnBrk="1" hangingPunct="1"/>
            <a:endParaRPr lang="en-US" altLang="en-US" sz="1400"/>
          </a:p>
          <a:p>
            <a:pPr eaLnBrk="1" hangingPunct="1"/>
            <a:r>
              <a:rPr lang="en-US" altLang="en-US" sz="1400"/>
              <a:t>*Gross Income = Starting point for determining a taxpayer’s federal tax bill, and it broadly defines the term as including compensation for services, including fees, commissions, fringe benefits and similar items.</a:t>
            </a:r>
          </a:p>
          <a:p>
            <a:pPr eaLnBrk="1" hangingPunct="1"/>
            <a:endParaRPr lang="en-US" altLang="en-US" sz="1400"/>
          </a:p>
          <a:p>
            <a:pPr eaLnBrk="1" hangingPunct="1"/>
            <a:r>
              <a:rPr lang="en-US" altLang="en-US" sz="1400"/>
              <a:t>*Income and Employment taxes defined as:3.1.1 Page 3-3 and 3-4</a:t>
            </a:r>
          </a:p>
          <a:p>
            <a:pPr eaLnBrk="1" hangingPunct="1"/>
            <a:endParaRPr lang="en-US" altLang="en-US" sz="1400"/>
          </a:p>
          <a:p>
            <a:pPr eaLnBrk="1" hangingPunct="1"/>
            <a:r>
              <a:rPr lang="en-US" altLang="en-US" sz="1400"/>
              <a:t>*Taxable Compensation = Income that is subject to federal income, social security, Medicare and FUTA taxes and remitted to the proper tax authority.  Many types of compensation can be subject to one or more of these taxes.</a:t>
            </a:r>
          </a:p>
          <a:p>
            <a:pPr eaLnBrk="1" hangingPunct="1"/>
            <a:endParaRPr lang="en-US" altLang="en-US" sz="1400"/>
          </a:p>
          <a:p>
            <a:pPr eaLnBrk="1" hangingPunct="1"/>
            <a:endParaRPr lang="en-US" altLang="en-US" sz="17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27020685-89BA-4C35-BF60-B2070A144B90}" type="slidenum">
              <a:rPr lang="en-US" altLang="en-US" smtClean="0"/>
              <a:pPr eaLnBrk="1" hangingPunct="1"/>
              <a:t>4</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sz="1400"/>
              <a:t>3.1.2</a:t>
            </a:r>
          </a:p>
          <a:p>
            <a:pPr eaLnBrk="1" hangingPunct="1">
              <a:lnSpc>
                <a:spcPct val="90000"/>
              </a:lnSpc>
            </a:pPr>
            <a:r>
              <a:rPr lang="en-US" altLang="en-US" sz="1400"/>
              <a:t>*Fair Market Value =When non-cash fringe benefits or perks are provided by an employer to its employees, the amount of the benefit is defined as it’s fair market value or “cost at arm’s length transaction or purchase on open market”.  What would it cost you if you had to purchase it yourself. </a:t>
            </a:r>
          </a:p>
          <a:p>
            <a:pPr eaLnBrk="1" hangingPunct="1">
              <a:lnSpc>
                <a:spcPct val="90000"/>
              </a:lnSpc>
            </a:pPr>
            <a:endParaRPr lang="en-US" altLang="en-US" sz="1400"/>
          </a:p>
          <a:p>
            <a:pPr eaLnBrk="1" hangingPunct="1">
              <a:lnSpc>
                <a:spcPct val="90000"/>
              </a:lnSpc>
            </a:pPr>
            <a:r>
              <a:rPr lang="en-US" altLang="en-US" sz="1400"/>
              <a:t>*Fair Market Value Equations </a:t>
            </a:r>
          </a:p>
          <a:p>
            <a:pPr eaLnBrk="1" hangingPunct="1">
              <a:lnSpc>
                <a:spcPct val="90000"/>
              </a:lnSpc>
            </a:pPr>
            <a:endParaRPr lang="en-US" altLang="en-US" sz="1400"/>
          </a:p>
          <a:p>
            <a:pPr eaLnBrk="1" hangingPunct="1">
              <a:lnSpc>
                <a:spcPct val="90000"/>
              </a:lnSpc>
            </a:pPr>
            <a:r>
              <a:rPr lang="en-US" altLang="en-US" sz="1400"/>
              <a:t>--IFBA = Includable Fringe Benefit Amount</a:t>
            </a:r>
          </a:p>
          <a:p>
            <a:pPr eaLnBrk="1" hangingPunct="1">
              <a:lnSpc>
                <a:spcPct val="90000"/>
              </a:lnSpc>
            </a:pPr>
            <a:r>
              <a:rPr lang="en-US" altLang="en-US" sz="1400"/>
              <a:t>--FMV = Fair Market Value</a:t>
            </a:r>
          </a:p>
          <a:p>
            <a:pPr eaLnBrk="1" hangingPunct="1">
              <a:lnSpc>
                <a:spcPct val="90000"/>
              </a:lnSpc>
            </a:pPr>
            <a:r>
              <a:rPr lang="en-US" altLang="en-US" sz="1400"/>
              <a:t>--EPA = Employee Paid Amount</a:t>
            </a:r>
          </a:p>
          <a:p>
            <a:pPr eaLnBrk="1" hangingPunct="1">
              <a:lnSpc>
                <a:spcPct val="90000"/>
              </a:lnSpc>
            </a:pPr>
            <a:r>
              <a:rPr lang="en-US" altLang="en-US" sz="1400"/>
              <a:t>--AEL = Amount Excluded by Law</a:t>
            </a:r>
          </a:p>
          <a:p>
            <a:pPr eaLnBrk="1" hangingPunct="1">
              <a:lnSpc>
                <a:spcPct val="90000"/>
              </a:lnSpc>
            </a:pPr>
            <a:endParaRPr lang="en-US" altLang="en-US" sz="1400"/>
          </a:p>
          <a:p>
            <a:pPr eaLnBrk="1" hangingPunct="1">
              <a:lnSpc>
                <a:spcPct val="90000"/>
              </a:lnSpc>
            </a:pPr>
            <a:r>
              <a:rPr lang="en-US" altLang="en-US" sz="1400"/>
              <a:t>--IFBA = FMV – EPA + AEL</a:t>
            </a:r>
          </a:p>
          <a:p>
            <a:pPr eaLnBrk="1" hangingPunct="1">
              <a:lnSpc>
                <a:spcPct val="90000"/>
              </a:lnSpc>
            </a:pPr>
            <a:endParaRPr lang="en-US" altLang="en-US" sz="1400"/>
          </a:p>
          <a:p>
            <a:pPr eaLnBrk="1" hangingPunct="1">
              <a:lnSpc>
                <a:spcPct val="90000"/>
              </a:lnSpc>
            </a:pPr>
            <a:r>
              <a:rPr lang="en-US" altLang="en-US" sz="1400"/>
              <a:t>**There are some fringe benefits that are valued using special valuation rules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BC258992-D2DB-462E-BAF3-1CD6F0AEDCD9}" type="slidenum">
              <a:rPr lang="en-US" altLang="en-US" smtClean="0"/>
              <a:pPr eaLnBrk="1" hangingPunct="1"/>
              <a:t>6</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See IRS Publication 15-B for 2014</a:t>
            </a:r>
          </a:p>
          <a:p>
            <a:pPr>
              <a:buFontTx/>
              <a:buChar char="•"/>
            </a:pPr>
            <a:r>
              <a:rPr lang="en-US" altLang="en-US" smtClean="0"/>
              <a:t>De Minimis – Any property or service provided to an employee that has so little value (taking into account how frequently you provide similar benefits to your employees) that accounting for it would be unreasonable or administratively impractical. Example – occasional personal use of the company copier.   Cash and cash equivalent fringe benefits, no matter how little , are never excludable as a de minimis benefit, except for occasional meal money or transportation fare.</a:t>
            </a:r>
          </a:p>
          <a:p>
            <a:pPr>
              <a:buFontTx/>
              <a:buChar char="•"/>
            </a:pPr>
            <a:r>
              <a:rPr lang="en-US" altLang="en-US" smtClean="0"/>
              <a:t>Qualified moving expense – Moving household goods and personal effects from the former home to the new home, and Traveling (including Lodging) from the former home to the new home. Must meet the distance and time test ( new location at least 50 miles, and employee works at least 39 weeks during the first 12 months after arriving in the general area of the new job location.</a:t>
            </a:r>
          </a:p>
          <a:p>
            <a:pPr>
              <a:buFontTx/>
              <a:buChar char="•"/>
            </a:pPr>
            <a:endParaRPr lang="en-US" altLang="en-US" smtClean="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3F7BF671-4C4F-40F4-8B1A-42C12BADCEE5}" type="slidenum">
              <a:rPr lang="en-US" altLang="en-US" smtClean="0"/>
              <a:pPr eaLnBrk="1" hangingPunct="1"/>
              <a:t>7</a:t>
            </a:fld>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7B49CF50-5073-41FF-9CD7-E22B04B55133}" type="slidenum">
              <a:rPr lang="en-US" altLang="en-US" smtClean="0"/>
              <a:pPr eaLnBrk="1" hangingPunct="1"/>
              <a:t>8</a:t>
            </a:fld>
            <a:endParaRPr lang="en-US" altLang="en-US" smtClean="0"/>
          </a:p>
        </p:txBody>
      </p:sp>
      <p:sp>
        <p:nvSpPr>
          <p:cNvPr id="41987" name="Rectangle 2"/>
          <p:cNvSpPr>
            <a:spLocks noRot="1" noChangeArrowheads="1" noTextEdit="1"/>
          </p:cNvSpPr>
          <p:nvPr>
            <p:ph type="sldImg"/>
          </p:nvPr>
        </p:nvSpPr>
        <p:spPr>
          <a:xfrm>
            <a:off x="2220913" y="722313"/>
            <a:ext cx="2873375" cy="2155825"/>
          </a:xfrm>
          <a:ln/>
        </p:spPr>
      </p:sp>
      <p:sp>
        <p:nvSpPr>
          <p:cNvPr id="41988" name="Rectangle 3"/>
          <p:cNvSpPr>
            <a:spLocks noGrp="1" noChangeArrowheads="1"/>
          </p:cNvSpPr>
          <p:nvPr>
            <p:ph type="body" idx="1"/>
          </p:nvPr>
        </p:nvSpPr>
        <p:spPr>
          <a:xfrm>
            <a:off x="732021" y="3122614"/>
            <a:ext cx="5851161" cy="5756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Section 3.2-2 page 3-15</a:t>
            </a:r>
          </a:p>
          <a:p>
            <a:pPr eaLnBrk="1" hangingPunct="1"/>
            <a:endParaRPr lang="en-US" altLang="en-US" sz="1500"/>
          </a:p>
          <a:p>
            <a:pPr eaLnBrk="1" hangingPunct="1"/>
            <a:r>
              <a:rPr lang="en-US" altLang="en-US" sz="1500"/>
              <a:t>*De minimis = brief side trips</a:t>
            </a:r>
          </a:p>
          <a:p>
            <a:pPr eaLnBrk="1" hangingPunct="1"/>
            <a:endParaRPr lang="en-US" altLang="en-US" sz="1500"/>
          </a:p>
          <a:p>
            <a:pPr eaLnBrk="1" hangingPunct="1"/>
            <a:r>
              <a:rPr lang="en-US" altLang="en-US" sz="1500"/>
              <a:t>*Qualified non-personal use of vehicle = special markings such as service vehicles, police cars, delivery trucks school bus</a:t>
            </a:r>
          </a:p>
          <a:p>
            <a:pPr eaLnBrk="1" hangingPunct="1"/>
            <a:endParaRPr lang="en-US" altLang="en-US" sz="1500"/>
          </a:p>
          <a:p>
            <a:pPr eaLnBrk="1" hangingPunct="1"/>
            <a:r>
              <a:rPr lang="en-US" altLang="en-US" sz="1500"/>
              <a:t>*Auto salespeople = a demo vehicle within sales area by a full-time auto salesperson or sales manager.  No-one else can use vehicle, can’t be used for vacations, cannot store personal possessions.   The employer must keep records to show how much is excluded.  </a:t>
            </a:r>
          </a:p>
          <a:p>
            <a:pPr eaLnBrk="1" hangingPunct="1"/>
            <a:endParaRPr lang="en-US" altLang="en-US" sz="1500"/>
          </a:p>
          <a:p>
            <a:pPr eaLnBrk="1" hangingPunct="1"/>
            <a:r>
              <a:rPr lang="en-US" altLang="en-US" sz="1500"/>
              <a:t>* See section 3.2-2 Payroll Source</a:t>
            </a:r>
            <a:endParaRPr lang="en-US" altLang="en-US" sz="10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0766" eaLnBrk="0" hangingPunct="0">
              <a:defRPr>
                <a:solidFill>
                  <a:schemeClr val="tx1"/>
                </a:solidFill>
                <a:latin typeface="Arial" charset="0"/>
                <a:cs typeface="Arial" charset="0"/>
              </a:defRPr>
            </a:lvl1pPr>
            <a:lvl2pPr marL="777943" indent="-299209" defTabSz="970766" eaLnBrk="0" hangingPunct="0">
              <a:defRPr>
                <a:solidFill>
                  <a:schemeClr val="tx1"/>
                </a:solidFill>
                <a:latin typeface="Arial" charset="0"/>
                <a:cs typeface="Arial" charset="0"/>
              </a:defRPr>
            </a:lvl2pPr>
            <a:lvl3pPr marL="1196835" indent="-239367" defTabSz="970766" eaLnBrk="0" hangingPunct="0">
              <a:defRPr>
                <a:solidFill>
                  <a:schemeClr val="tx1"/>
                </a:solidFill>
                <a:latin typeface="Arial" charset="0"/>
                <a:cs typeface="Arial" charset="0"/>
              </a:defRPr>
            </a:lvl3pPr>
            <a:lvl4pPr marL="1675569" indent="-239367" defTabSz="970766" eaLnBrk="0" hangingPunct="0">
              <a:defRPr>
                <a:solidFill>
                  <a:schemeClr val="tx1"/>
                </a:solidFill>
                <a:latin typeface="Arial" charset="0"/>
                <a:cs typeface="Arial" charset="0"/>
              </a:defRPr>
            </a:lvl4pPr>
            <a:lvl5pPr marL="2154304" indent="-239367" defTabSz="970766" eaLnBrk="0" hangingPunct="0">
              <a:defRPr>
                <a:solidFill>
                  <a:schemeClr val="tx1"/>
                </a:solidFill>
                <a:latin typeface="Arial" charset="0"/>
                <a:cs typeface="Arial" charset="0"/>
              </a:defRPr>
            </a:lvl5pPr>
            <a:lvl6pPr marL="2633038" indent="-239367" defTabSz="970766" eaLnBrk="0" fontAlgn="base" hangingPunct="0">
              <a:spcBef>
                <a:spcPct val="0"/>
              </a:spcBef>
              <a:spcAft>
                <a:spcPct val="0"/>
              </a:spcAft>
              <a:defRPr>
                <a:solidFill>
                  <a:schemeClr val="tx1"/>
                </a:solidFill>
                <a:latin typeface="Arial" charset="0"/>
                <a:cs typeface="Arial" charset="0"/>
              </a:defRPr>
            </a:lvl6pPr>
            <a:lvl7pPr marL="3111772" indent="-239367" defTabSz="970766" eaLnBrk="0" fontAlgn="base" hangingPunct="0">
              <a:spcBef>
                <a:spcPct val="0"/>
              </a:spcBef>
              <a:spcAft>
                <a:spcPct val="0"/>
              </a:spcAft>
              <a:defRPr>
                <a:solidFill>
                  <a:schemeClr val="tx1"/>
                </a:solidFill>
                <a:latin typeface="Arial" charset="0"/>
                <a:cs typeface="Arial" charset="0"/>
              </a:defRPr>
            </a:lvl7pPr>
            <a:lvl8pPr marL="3590506" indent="-239367" defTabSz="970766" eaLnBrk="0" fontAlgn="base" hangingPunct="0">
              <a:spcBef>
                <a:spcPct val="0"/>
              </a:spcBef>
              <a:spcAft>
                <a:spcPct val="0"/>
              </a:spcAft>
              <a:defRPr>
                <a:solidFill>
                  <a:schemeClr val="tx1"/>
                </a:solidFill>
                <a:latin typeface="Arial" charset="0"/>
                <a:cs typeface="Arial" charset="0"/>
              </a:defRPr>
            </a:lvl8pPr>
            <a:lvl9pPr marL="4069240" indent="-239367" defTabSz="970766" eaLnBrk="0" fontAlgn="base" hangingPunct="0">
              <a:spcBef>
                <a:spcPct val="0"/>
              </a:spcBef>
              <a:spcAft>
                <a:spcPct val="0"/>
              </a:spcAft>
              <a:defRPr>
                <a:solidFill>
                  <a:schemeClr val="tx1"/>
                </a:solidFill>
                <a:latin typeface="Arial" charset="0"/>
                <a:cs typeface="Arial" charset="0"/>
              </a:defRPr>
            </a:lvl9pPr>
          </a:lstStyle>
          <a:p>
            <a:pPr eaLnBrk="1" hangingPunct="1"/>
            <a:fld id="{FC578D8A-427F-441D-97EB-A1B84741C73B}" type="slidenum">
              <a:rPr lang="en-US" altLang="en-US" smtClean="0"/>
              <a:pPr eaLnBrk="1" hangingPunct="1"/>
              <a:t>9</a:t>
            </a:fld>
            <a:endParaRPr lang="en-US" altLang="en-US" smtClean="0"/>
          </a:p>
        </p:txBody>
      </p:sp>
      <p:sp>
        <p:nvSpPr>
          <p:cNvPr id="43011" name="Rectangle 2"/>
          <p:cNvSpPr>
            <a:spLocks noRot="1" noChangeArrowheads="1" noTextEdit="1"/>
          </p:cNvSpPr>
          <p:nvPr>
            <p:ph type="sldImg"/>
          </p:nvPr>
        </p:nvSpPr>
        <p:spPr>
          <a:xfrm>
            <a:off x="2220913" y="722313"/>
            <a:ext cx="2873375" cy="2155825"/>
          </a:xfrm>
          <a:ln/>
        </p:spPr>
      </p:sp>
      <p:sp>
        <p:nvSpPr>
          <p:cNvPr id="43012" name="Rectangle 3"/>
          <p:cNvSpPr>
            <a:spLocks noGrp="1" noChangeArrowheads="1"/>
          </p:cNvSpPr>
          <p:nvPr>
            <p:ph type="body" idx="1"/>
          </p:nvPr>
        </p:nvSpPr>
        <p:spPr>
          <a:xfrm>
            <a:off x="732021" y="3200402"/>
            <a:ext cx="5851161" cy="5678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500"/>
              <a:t>*General valuation method = FMV of the vehicle, - what the employee would pay to lease the same or a comparable vehicle in an arm’s length transaction </a:t>
            </a:r>
          </a:p>
          <a:p>
            <a:pPr eaLnBrk="1" hangingPunct="1"/>
            <a:endParaRPr lang="en-US" altLang="en-US" sz="1500"/>
          </a:p>
          <a:p>
            <a:pPr eaLnBrk="1" hangingPunct="1"/>
            <a:r>
              <a:rPr lang="en-US" altLang="en-US" sz="1500"/>
              <a:t>*Special valuation methods = 3 different methods rules page 3-19</a:t>
            </a:r>
          </a:p>
          <a:p>
            <a:pPr eaLnBrk="1" hangingPunct="1"/>
            <a:endParaRPr lang="en-US" altLang="en-US" sz="1500"/>
          </a:p>
          <a:p>
            <a:pPr eaLnBrk="1" hangingPunct="1"/>
            <a:r>
              <a:rPr lang="en-US" altLang="en-US" sz="1500"/>
              <a:t>--Commuting valuation = This method allows an employer to value an employee’s personal commuting use of an employer provided vehicle at  1.50 one-way or 3.00 round trip.</a:t>
            </a:r>
          </a:p>
          <a:p>
            <a:pPr eaLnBrk="1" hangingPunct="1"/>
            <a:endParaRPr lang="en-US" altLang="en-US" sz="1500"/>
          </a:p>
          <a:p>
            <a:pPr eaLnBrk="1" hangingPunct="1"/>
            <a:r>
              <a:rPr lang="en-US" altLang="en-US" sz="1500"/>
              <a:t>--Annual lease valuation = The FMV of an employee’s personal use of a company-provided car is determined by multiplying the annual lease value of the car by the percentage of personal miles driven.  Using the IRS table page 3-21 go over example on page 3-22</a:t>
            </a:r>
          </a:p>
          <a:p>
            <a:pPr eaLnBrk="1" hangingPunct="1"/>
            <a:endParaRPr lang="en-US" altLang="en-US" sz="1500"/>
          </a:p>
          <a:p>
            <a:pPr eaLnBrk="1" hangingPunct="1"/>
            <a:r>
              <a:rPr lang="en-US" altLang="en-US" sz="1500"/>
              <a:t> --Vehicle cents-per-mile valuation = 55.5 cents per mile in 2011, vehicle max value is $15,900 in 2014 – Recordkeeping is VERY important</a:t>
            </a:r>
          </a:p>
          <a:p>
            <a:pPr eaLnBrk="1" hangingPunct="1"/>
            <a:endParaRPr lang="en-US" altLang="en-US" sz="1500"/>
          </a:p>
          <a:p>
            <a:pPr eaLnBrk="1" hangingPunct="1"/>
            <a:endParaRPr lang="en-US" altLang="en-US" sz="1500"/>
          </a:p>
          <a:p>
            <a:pPr eaLnBrk="1" hangingPunct="1"/>
            <a:endParaRPr lang="en-US" altLang="en-US" sz="1000"/>
          </a:p>
          <a:p>
            <a:pPr eaLnBrk="1" hangingPunct="1"/>
            <a:r>
              <a:rPr lang="en-US" altLang="en-US" sz="100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0" y="-30163"/>
            <a:ext cx="9067800" cy="6889751"/>
            <a:chOff x="0" y="-30477"/>
            <a:chExt cx="9067800" cy="6889273"/>
          </a:xfrm>
        </p:grpSpPr>
        <p:cxnSp>
          <p:nvCxnSpPr>
            <p:cNvPr id="5" name="Straight Connector 4"/>
            <p:cNvCxnSpPr/>
            <p:nvPr/>
          </p:nvCxnSpPr>
          <p:spPr>
            <a:xfrm rot="16200000" flipH="1">
              <a:off x="-1447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6200000" flipH="1">
              <a:off x="-16380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14856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32382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3144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371362" y="2971246"/>
              <a:ext cx="6857524"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2819162"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704862"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2133362"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31239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828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28191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2438162" y="3123646"/>
              <a:ext cx="6857524"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731724"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141968"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9141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55549"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26429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1953974" y="3325258"/>
              <a:ext cx="6857524" cy="206375"/>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23619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21333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106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876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1028938" y="3237946"/>
              <a:ext cx="6857524"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7236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7998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52161"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304562" y="3199846"/>
              <a:ext cx="6857524"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90262"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381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6093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6860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3045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028462"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782876"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13726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600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659051"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1283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560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6200000" flipH="1">
              <a:off x="152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381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27434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20957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27053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1829038" y="3276046"/>
              <a:ext cx="6857524"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10670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2362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2646601" y="2722008"/>
              <a:ext cx="6857524"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30490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2895838"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2389426"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H="1">
              <a:off x="22370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H="1">
              <a:off x="17528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19814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3467338"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3467338"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4038839"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3886438"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4000738"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4572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37340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3619738"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42150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6200000" flipH="1">
              <a:off x="4343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4572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258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067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5219938"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487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5528707" y="3318116"/>
              <a:ext cx="6887685"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4850051" y="3226833"/>
              <a:ext cx="6857524"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5562839" y="3428446"/>
              <a:ext cx="6857524"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2552938" y="3390346"/>
              <a:ext cx="6857524"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3048238" y="3352246"/>
              <a:ext cx="6857524"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6200000" flipH="1">
              <a:off x="3238738" y="3237946"/>
              <a:ext cx="6857524"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2133838" y="3276046"/>
              <a:ext cx="6857524"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31482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37721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4229338" y="2933146"/>
              <a:ext cx="6857524"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1371044" y="3200640"/>
              <a:ext cx="6859112"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grpSp>
        <p:nvGrpSpPr>
          <p:cNvPr id="89" name="Group 92"/>
          <p:cNvGrpSpPr>
            <a:grpSpLocks/>
          </p:cNvGrpSpPr>
          <p:nvPr/>
        </p:nvGrpSpPr>
        <p:grpSpPr bwMode="auto">
          <a:xfrm>
            <a:off x="0" y="2057400"/>
            <a:ext cx="4802188" cy="2820988"/>
            <a:chOff x="0" y="2057400"/>
            <a:chExt cx="4801394" cy="2820988"/>
          </a:xfrm>
        </p:grpSpPr>
        <p:cxnSp>
          <p:nvCxnSpPr>
            <p:cNvPr id="90" name="Straight Connector 89"/>
            <p:cNvCxnSpPr/>
            <p:nvPr/>
          </p:nvCxnSpPr>
          <p:spPr>
            <a:xfrm>
              <a:off x="0" y="20574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0" y="48768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5400000">
              <a:off x="3391694" y="3467100"/>
              <a:ext cx="2817812"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3" name="Date Placeholder 3"/>
          <p:cNvSpPr>
            <a:spLocks noGrp="1"/>
          </p:cNvSpPr>
          <p:nvPr>
            <p:ph type="dt" sz="half" idx="10"/>
          </p:nvPr>
        </p:nvSpPr>
        <p:spPr/>
        <p:txBody>
          <a:bodyPr/>
          <a:lstStyle>
            <a:lvl1pPr>
              <a:defRPr/>
            </a:lvl1pPr>
          </a:lstStyle>
          <a:p>
            <a:pPr>
              <a:defRPr/>
            </a:pPr>
            <a:endParaRPr lang="en-US"/>
          </a:p>
        </p:txBody>
      </p:sp>
      <p:sp>
        <p:nvSpPr>
          <p:cNvPr id="94" name="Footer Placeholder 4"/>
          <p:cNvSpPr>
            <a:spLocks noGrp="1"/>
          </p:cNvSpPr>
          <p:nvPr>
            <p:ph type="ftr" sz="quarter" idx="11"/>
          </p:nvPr>
        </p:nvSpPr>
        <p:spPr/>
        <p:txBody>
          <a:bodyPr/>
          <a:lstStyle>
            <a:lvl1pPr>
              <a:defRPr/>
            </a:lvl1pPr>
          </a:lstStyle>
          <a:p>
            <a:pPr>
              <a:defRPr/>
            </a:pPr>
            <a:endParaRPr lang="en-US"/>
          </a:p>
        </p:txBody>
      </p:sp>
      <p:sp>
        <p:nvSpPr>
          <p:cNvPr id="95" name="Slide Number Placeholder 5"/>
          <p:cNvSpPr>
            <a:spLocks noGrp="1"/>
          </p:cNvSpPr>
          <p:nvPr>
            <p:ph type="sldNum" sz="quarter" idx="12"/>
          </p:nvPr>
        </p:nvSpPr>
        <p:spPr/>
        <p:txBody>
          <a:bodyPr/>
          <a:lstStyle>
            <a:lvl1pPr>
              <a:defRPr/>
            </a:lvl1pPr>
          </a:lstStyle>
          <a:p>
            <a:pPr>
              <a:defRPr/>
            </a:pPr>
            <a:fld id="{539E01FE-6163-47CE-B9E2-4227BC0A4D13}" type="slidenum">
              <a:rPr lang="en-US"/>
              <a:pPr>
                <a:defRPr/>
              </a:pPr>
              <a:t>‹#›</a:t>
            </a:fld>
            <a:endParaRPr lang="en-US" dirty="0"/>
          </a:p>
        </p:txBody>
      </p:sp>
    </p:spTree>
    <p:extLst>
      <p:ext uri="{BB962C8B-B14F-4D97-AF65-F5344CB8AC3E}">
        <p14:creationId xmlns:p14="http://schemas.microsoft.com/office/powerpoint/2010/main" val="1163382415"/>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FFCE2E-8680-4170-B4C2-793E9C0BB56C}" type="slidenum">
              <a:rPr lang="en-US"/>
              <a:pPr>
                <a:defRPr/>
              </a:pPr>
              <a:t>‹#›</a:t>
            </a:fld>
            <a:endParaRPr lang="en-US" dirty="0"/>
          </a:p>
        </p:txBody>
      </p:sp>
    </p:spTree>
    <p:extLst>
      <p:ext uri="{BB962C8B-B14F-4D97-AF65-F5344CB8AC3E}">
        <p14:creationId xmlns:p14="http://schemas.microsoft.com/office/powerpoint/2010/main" val="1209600689"/>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4805FC-1B45-498E-8465-FA12EC184DBE}" type="slidenum">
              <a:rPr lang="en-US"/>
              <a:pPr>
                <a:defRPr/>
              </a:pPr>
              <a:t>‹#›</a:t>
            </a:fld>
            <a:endParaRPr lang="en-US" dirty="0"/>
          </a:p>
        </p:txBody>
      </p:sp>
    </p:spTree>
    <p:extLst>
      <p:ext uri="{BB962C8B-B14F-4D97-AF65-F5344CB8AC3E}">
        <p14:creationId xmlns:p14="http://schemas.microsoft.com/office/powerpoint/2010/main" val="811820127"/>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3AB30A-FD99-4997-A040-20ACBA42CDD9}" type="slidenum">
              <a:rPr lang="en-US"/>
              <a:pPr>
                <a:defRPr/>
              </a:pPr>
              <a:t>‹#›</a:t>
            </a:fld>
            <a:endParaRPr lang="en-US" dirty="0"/>
          </a:p>
        </p:txBody>
      </p:sp>
    </p:spTree>
    <p:extLst>
      <p:ext uri="{BB962C8B-B14F-4D97-AF65-F5344CB8AC3E}">
        <p14:creationId xmlns:p14="http://schemas.microsoft.com/office/powerpoint/2010/main" val="1965598100"/>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4" name="Group 92"/>
          <p:cNvGrpSpPr>
            <a:grpSpLocks/>
          </p:cNvGrpSpPr>
          <p:nvPr/>
        </p:nvGrpSpPr>
        <p:grpSpPr bwMode="auto">
          <a:xfrm>
            <a:off x="0" y="-30163"/>
            <a:ext cx="9067800" cy="4846638"/>
            <a:chOff x="1" y="-30477"/>
            <a:chExt cx="9067799" cy="4526277"/>
          </a:xfrm>
        </p:grpSpPr>
        <p:cxnSp>
          <p:nvCxnSpPr>
            <p:cNvPr id="5" name="Straight Connector 4"/>
            <p:cNvCxnSpPr/>
            <p:nvPr/>
          </p:nvCxnSpPr>
          <p:spPr>
            <a:xfrm rot="16200000" flipH="1">
              <a:off x="-2715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6200000" flipH="1">
              <a:off x="-4620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3096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206226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213846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95360" y="1785840"/>
              <a:ext cx="450552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1643160"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52886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95736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94796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652560"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16431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790370" y="2019629"/>
              <a:ext cx="4495143"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55722"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4034"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2618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7954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1466947"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77972"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11859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9573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224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052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2204939" y="2052540"/>
              <a:ext cx="450552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45234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37614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024634"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871440" y="2014440"/>
              <a:ext cx="450552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98574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155724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5666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18620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8714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47540"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1958878"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5486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2776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835053"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1047653"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1736628"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6200000" flipH="1">
              <a:off x="13286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5572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39194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32717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38813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3005039" y="2090640"/>
              <a:ext cx="4505521"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22430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3538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822602" y="1536602"/>
              <a:ext cx="4505521"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42250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4071839"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56542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H="1">
              <a:off x="34130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H="1">
              <a:off x="29288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3081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4643339"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4643339"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5215633"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5062439"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5176739"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57482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49100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4795739"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3910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6200000" flipH="1">
              <a:off x="55196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748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6434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6243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63959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05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6709412" y="2137412"/>
              <a:ext cx="4526277"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026052" y="2041427"/>
              <a:ext cx="4505521"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38840" y="2241452"/>
              <a:ext cx="4505521"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3728939" y="2204940"/>
              <a:ext cx="450552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4224239" y="2166840"/>
              <a:ext cx="450552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6200000" flipH="1">
              <a:off x="4414739" y="2052540"/>
              <a:ext cx="450552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309839" y="2090640"/>
              <a:ext cx="450552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3242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49481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5405339" y="1747740"/>
              <a:ext cx="450552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25478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0" y="4311650"/>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89" name="Straight Connector 88"/>
          <p:cNvCxnSpPr/>
          <p:nvPr/>
        </p:nvCxnSpPr>
        <p:spPr>
          <a:xfrm>
            <a:off x="0" y="438785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0" y="6138863"/>
            <a:ext cx="9144000"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91" name="Date Placeholder 1"/>
          <p:cNvSpPr>
            <a:spLocks noGrp="1"/>
          </p:cNvSpPr>
          <p:nvPr>
            <p:ph type="dt" sz="half" idx="10"/>
          </p:nvPr>
        </p:nvSpPr>
        <p:spPr/>
        <p:txBody>
          <a:bodyPr/>
          <a:lstStyle>
            <a:lvl1pPr>
              <a:defRPr/>
            </a:lvl1pPr>
          </a:lstStyle>
          <a:p>
            <a:pPr>
              <a:defRPr/>
            </a:pPr>
            <a:endParaRPr lang="en-US"/>
          </a:p>
        </p:txBody>
      </p:sp>
      <p:sp>
        <p:nvSpPr>
          <p:cNvPr id="92" name="Footer Placeholder 90"/>
          <p:cNvSpPr>
            <a:spLocks noGrp="1"/>
          </p:cNvSpPr>
          <p:nvPr>
            <p:ph type="ftr" sz="quarter" idx="11"/>
          </p:nvPr>
        </p:nvSpPr>
        <p:spPr/>
        <p:txBody>
          <a:bodyPr/>
          <a:lstStyle>
            <a:lvl1pPr>
              <a:defRPr/>
            </a:lvl1pPr>
          </a:lstStyle>
          <a:p>
            <a:pPr>
              <a:defRPr/>
            </a:pPr>
            <a:endParaRPr lang="en-US"/>
          </a:p>
        </p:txBody>
      </p:sp>
      <p:sp>
        <p:nvSpPr>
          <p:cNvPr id="93" name="Slide Number Placeholder 91"/>
          <p:cNvSpPr>
            <a:spLocks noGrp="1"/>
          </p:cNvSpPr>
          <p:nvPr>
            <p:ph type="sldNum" sz="quarter" idx="12"/>
          </p:nvPr>
        </p:nvSpPr>
        <p:spPr/>
        <p:txBody>
          <a:bodyPr/>
          <a:lstStyle>
            <a:lvl1pPr>
              <a:defRPr/>
            </a:lvl1pPr>
          </a:lstStyle>
          <a:p>
            <a:pPr>
              <a:defRPr/>
            </a:pPr>
            <a:fld id="{154BC1A5-FD5D-48D2-AFBC-482BDDD27D39}" type="slidenum">
              <a:rPr lang="en-US"/>
              <a:pPr>
                <a:defRPr/>
              </a:pPr>
              <a:t>‹#›</a:t>
            </a:fld>
            <a:endParaRPr lang="en-US" dirty="0"/>
          </a:p>
        </p:txBody>
      </p:sp>
    </p:spTree>
    <p:extLst>
      <p:ext uri="{BB962C8B-B14F-4D97-AF65-F5344CB8AC3E}">
        <p14:creationId xmlns:p14="http://schemas.microsoft.com/office/powerpoint/2010/main" val="1795354779"/>
      </p:ext>
    </p:extLst>
  </p:cSld>
  <p:clrMapOvr>
    <a:overrideClrMapping bg1="lt1" tx1="dk1" bg2="lt2" tx2="dk2" accent1="accent1" accent2="accent2" accent3="accent3" accent4="accent4" accent5="accent5" accent6="accent6" hlink="hlink" folHlink="folHlink"/>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6454396-019F-4881-A381-5E65FE5AF4BA}" type="slidenum">
              <a:rPr lang="en-US"/>
              <a:pPr>
                <a:defRPr/>
              </a:pPr>
              <a:t>‹#›</a:t>
            </a:fld>
            <a:endParaRPr lang="en-US" dirty="0"/>
          </a:p>
        </p:txBody>
      </p:sp>
    </p:spTree>
    <p:extLst>
      <p:ext uri="{BB962C8B-B14F-4D97-AF65-F5344CB8AC3E}">
        <p14:creationId xmlns:p14="http://schemas.microsoft.com/office/powerpoint/2010/main" val="2964626700"/>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6A8287-96FC-4481-8A45-A4789B552BC0}" type="slidenum">
              <a:rPr lang="en-US"/>
              <a:pPr>
                <a:defRPr/>
              </a:pPr>
              <a:t>‹#›</a:t>
            </a:fld>
            <a:endParaRPr lang="en-US" dirty="0"/>
          </a:p>
        </p:txBody>
      </p:sp>
    </p:spTree>
    <p:extLst>
      <p:ext uri="{BB962C8B-B14F-4D97-AF65-F5344CB8AC3E}">
        <p14:creationId xmlns:p14="http://schemas.microsoft.com/office/powerpoint/2010/main" val="31798458"/>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EE6CB96-3D99-455A-AB5F-4334AF72CA25}" type="slidenum">
              <a:rPr lang="en-US"/>
              <a:pPr>
                <a:defRPr/>
              </a:pPr>
              <a:t>‹#›</a:t>
            </a:fld>
            <a:endParaRPr lang="en-US" dirty="0"/>
          </a:p>
        </p:txBody>
      </p:sp>
    </p:spTree>
    <p:extLst>
      <p:ext uri="{BB962C8B-B14F-4D97-AF65-F5344CB8AC3E}">
        <p14:creationId xmlns:p14="http://schemas.microsoft.com/office/powerpoint/2010/main" val="2356768933"/>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C7E2431-CFD0-4B52-B897-F9C6C34D2CD4}" type="slidenum">
              <a:rPr lang="en-US"/>
              <a:pPr>
                <a:defRPr/>
              </a:pPr>
              <a:t>‹#›</a:t>
            </a:fld>
            <a:endParaRPr lang="en-US" dirty="0"/>
          </a:p>
        </p:txBody>
      </p:sp>
    </p:spTree>
    <p:extLst>
      <p:ext uri="{BB962C8B-B14F-4D97-AF65-F5344CB8AC3E}">
        <p14:creationId xmlns:p14="http://schemas.microsoft.com/office/powerpoint/2010/main" val="3399918175"/>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6" name="Straight Connector 5"/>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152400" y="1901952"/>
            <a:ext cx="2377440" cy="1371600"/>
          </a:xfrm>
        </p:spPr>
        <p:txBody>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627B6782-9C6C-41CC-AE79-F87CF5741EF4}" type="slidenum">
              <a:rPr lang="en-US"/>
              <a:pPr>
                <a:defRPr/>
              </a:pPr>
              <a:t>‹#›</a:t>
            </a:fld>
            <a:endParaRPr lang="en-US" dirty="0"/>
          </a:p>
        </p:txBody>
      </p:sp>
    </p:spTree>
    <p:extLst>
      <p:ext uri="{BB962C8B-B14F-4D97-AF65-F5344CB8AC3E}">
        <p14:creationId xmlns:p14="http://schemas.microsoft.com/office/powerpoint/2010/main" val="3580285855"/>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6" name="Straight Connector 5"/>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2" name="Title 1"/>
          <p:cNvSpPr>
            <a:spLocks noGrp="1"/>
          </p:cNvSpPr>
          <p:nvPr>
            <p:ph type="title"/>
          </p:nvPr>
        </p:nvSpPr>
        <p:spPr>
          <a:xfrm>
            <a:off x="155448" y="1905000"/>
            <a:ext cx="2377440" cy="1371600"/>
          </a:xfrm>
        </p:spPr>
        <p:txBody>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45A7AE4B-DEB0-4697-A060-A6A28AA6CBC9}" type="slidenum">
              <a:rPr lang="en-US"/>
              <a:pPr>
                <a:defRPr/>
              </a:pPr>
              <a:t>‹#›</a:t>
            </a:fld>
            <a:endParaRPr lang="en-US" dirty="0"/>
          </a:p>
        </p:txBody>
      </p:sp>
    </p:spTree>
    <p:extLst>
      <p:ext uri="{BB962C8B-B14F-4D97-AF65-F5344CB8AC3E}">
        <p14:creationId xmlns:p14="http://schemas.microsoft.com/office/powerpoint/2010/main" val="4193897196"/>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225" y="136525"/>
            <a:ext cx="8869363" cy="658495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11900"/>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endParaRPr lang="en-US"/>
          </a:p>
        </p:txBody>
      </p:sp>
      <p:sp>
        <p:nvSpPr>
          <p:cNvPr id="5" name="Footer Placeholder 4"/>
          <p:cNvSpPr>
            <a:spLocks noGrp="1"/>
          </p:cNvSpPr>
          <p:nvPr>
            <p:ph type="ftr" sz="quarter" idx="3"/>
          </p:nvPr>
        </p:nvSpPr>
        <p:spPr>
          <a:xfrm>
            <a:off x="2830513" y="6311900"/>
            <a:ext cx="3482975"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6553200" y="6311900"/>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66AF5CAC-9B51-4FDE-9F84-E51E57ABCA4E}"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723" r:id="rId1"/>
    <p:sldLayoutId id="2147483716" r:id="rId2"/>
    <p:sldLayoutId id="2147483724" r:id="rId3"/>
    <p:sldLayoutId id="2147483717" r:id="rId4"/>
    <p:sldLayoutId id="2147483718" r:id="rId5"/>
    <p:sldLayoutId id="2147483719" r:id="rId6"/>
    <p:sldLayoutId id="2147483720" r:id="rId7"/>
    <p:sldLayoutId id="2147483725" r:id="rId8"/>
    <p:sldLayoutId id="2147483726" r:id="rId9"/>
    <p:sldLayoutId id="2147483721" r:id="rId10"/>
    <p:sldLayoutId id="2147483722" r:id="rId11"/>
  </p:sldLayoutIdLst>
  <p:transition spd="med">
    <p:random/>
  </p:transition>
  <p:timing>
    <p:tnLst>
      <p:par>
        <p:cTn id="1" dur="indefinite" restart="never" nodeType="tmRoot"/>
      </p:par>
    </p:tnLst>
  </p:timing>
  <p:txStyles>
    <p:titleStyle>
      <a:lvl1pPr algn="l" rtl="0" eaLnBrk="0" fontAlgn="base" hangingPunct="0">
        <a:spcBef>
          <a:spcPct val="0"/>
        </a:spcBef>
        <a:spcAft>
          <a:spcPct val="0"/>
        </a:spcAft>
        <a:tabLst>
          <a:tab pos="3830638" algn="l"/>
        </a:tabLst>
        <a:defRPr sz="3600" b="1" kern="1200" spc="50">
          <a:ln w="13335" cmpd="sng">
            <a:solidFill>
              <a:schemeClr val="accent1">
                <a:lumMod val="50000"/>
              </a:schemeClr>
            </a:solidFill>
            <a:prstDash val="solid"/>
          </a:ln>
          <a:solidFill>
            <a:srgbClr val="FEFEFE"/>
          </a:solidFill>
          <a:latin typeface="+mj-lt"/>
          <a:ea typeface="+mj-ea"/>
          <a:cs typeface="+mj-cs"/>
        </a:defRPr>
      </a:lvl1pPr>
      <a:lvl2pPr algn="l" rtl="0" eaLnBrk="0" fontAlgn="base" hangingPunct="0">
        <a:spcBef>
          <a:spcPct val="0"/>
        </a:spcBef>
        <a:spcAft>
          <a:spcPct val="0"/>
        </a:spcAft>
        <a:tabLst>
          <a:tab pos="3830638" algn="l"/>
        </a:tabLst>
        <a:defRPr sz="3600" b="1">
          <a:solidFill>
            <a:srgbClr val="FEFEFE"/>
          </a:solidFill>
          <a:latin typeface="Tw Cen MT" pitchFamily="34" charset="0"/>
        </a:defRPr>
      </a:lvl2pPr>
      <a:lvl3pPr algn="l" rtl="0" eaLnBrk="0" fontAlgn="base" hangingPunct="0">
        <a:spcBef>
          <a:spcPct val="0"/>
        </a:spcBef>
        <a:spcAft>
          <a:spcPct val="0"/>
        </a:spcAft>
        <a:tabLst>
          <a:tab pos="3830638" algn="l"/>
        </a:tabLst>
        <a:defRPr sz="3600" b="1">
          <a:solidFill>
            <a:srgbClr val="FEFEFE"/>
          </a:solidFill>
          <a:latin typeface="Tw Cen MT" pitchFamily="34" charset="0"/>
        </a:defRPr>
      </a:lvl3pPr>
      <a:lvl4pPr algn="l" rtl="0" eaLnBrk="0" fontAlgn="base" hangingPunct="0">
        <a:spcBef>
          <a:spcPct val="0"/>
        </a:spcBef>
        <a:spcAft>
          <a:spcPct val="0"/>
        </a:spcAft>
        <a:tabLst>
          <a:tab pos="3830638" algn="l"/>
        </a:tabLst>
        <a:defRPr sz="3600" b="1">
          <a:solidFill>
            <a:srgbClr val="FEFEFE"/>
          </a:solidFill>
          <a:latin typeface="Tw Cen MT" pitchFamily="34" charset="0"/>
        </a:defRPr>
      </a:lvl4pPr>
      <a:lvl5pPr algn="l" rtl="0" eaLnBrk="0" fontAlgn="base" hangingPunct="0">
        <a:spcBef>
          <a:spcPct val="0"/>
        </a:spcBef>
        <a:spcAft>
          <a:spcPct val="0"/>
        </a:spcAft>
        <a:tabLst>
          <a:tab pos="3830638" algn="l"/>
        </a:tabLst>
        <a:defRPr sz="3600" b="1">
          <a:solidFill>
            <a:srgbClr val="FEFEFE"/>
          </a:solidFill>
          <a:latin typeface="Tw Cen MT" pitchFamily="34" charset="0"/>
        </a:defRPr>
      </a:lvl5pPr>
      <a:lvl6pPr marL="457200" algn="l" rtl="0" fontAlgn="base">
        <a:spcBef>
          <a:spcPct val="0"/>
        </a:spcBef>
        <a:spcAft>
          <a:spcPct val="0"/>
        </a:spcAft>
        <a:tabLst>
          <a:tab pos="3830638" algn="l"/>
        </a:tabLst>
        <a:defRPr sz="3600" b="1">
          <a:solidFill>
            <a:srgbClr val="FEFEFE"/>
          </a:solidFill>
          <a:latin typeface="Tw Cen MT" pitchFamily="34" charset="0"/>
        </a:defRPr>
      </a:lvl6pPr>
      <a:lvl7pPr marL="914400" algn="l" rtl="0" fontAlgn="base">
        <a:spcBef>
          <a:spcPct val="0"/>
        </a:spcBef>
        <a:spcAft>
          <a:spcPct val="0"/>
        </a:spcAft>
        <a:tabLst>
          <a:tab pos="3830638" algn="l"/>
        </a:tabLst>
        <a:defRPr sz="3600" b="1">
          <a:solidFill>
            <a:srgbClr val="FEFEFE"/>
          </a:solidFill>
          <a:latin typeface="Tw Cen MT" pitchFamily="34" charset="0"/>
        </a:defRPr>
      </a:lvl7pPr>
      <a:lvl8pPr marL="1371600" algn="l" rtl="0" fontAlgn="base">
        <a:spcBef>
          <a:spcPct val="0"/>
        </a:spcBef>
        <a:spcAft>
          <a:spcPct val="0"/>
        </a:spcAft>
        <a:tabLst>
          <a:tab pos="3830638" algn="l"/>
        </a:tabLst>
        <a:defRPr sz="3600" b="1">
          <a:solidFill>
            <a:srgbClr val="FEFEFE"/>
          </a:solidFill>
          <a:latin typeface="Tw Cen MT" pitchFamily="34" charset="0"/>
        </a:defRPr>
      </a:lvl8pPr>
      <a:lvl9pPr marL="1828800" algn="l" rtl="0" fontAlgn="base">
        <a:spcBef>
          <a:spcPct val="0"/>
        </a:spcBef>
        <a:spcAft>
          <a:spcPct val="0"/>
        </a:spcAft>
        <a:tabLst>
          <a:tab pos="3830638" algn="l"/>
        </a:tabLst>
        <a:defRPr sz="3600" b="1">
          <a:solidFill>
            <a:srgbClr val="FEFEFE"/>
          </a:solidFill>
          <a:latin typeface="Tw Cen MT" pitchFamily="34" charset="0"/>
        </a:defRPr>
      </a:lvl9pPr>
    </p:titleStyle>
    <p:bodyStyle>
      <a:lvl1pPr marL="273050" indent="-273050" algn="l" rtl="0" eaLnBrk="0" fontAlgn="base" hangingPunct="0">
        <a:spcBef>
          <a:spcPct val="20000"/>
        </a:spcBef>
        <a:spcAft>
          <a:spcPct val="0"/>
        </a:spcAft>
        <a:buClr>
          <a:srgbClr val="ACC2C9"/>
        </a:buClr>
        <a:buFont typeface="Arial" charset="0"/>
        <a:buChar char="•"/>
        <a:defRPr sz="2400" kern="1200">
          <a:solidFill>
            <a:schemeClr val="tx2"/>
          </a:solidFill>
          <a:latin typeface="+mn-lt"/>
          <a:ea typeface="+mn-ea"/>
          <a:cs typeface="+mn-cs"/>
        </a:defRPr>
      </a:lvl1pPr>
      <a:lvl2pPr marL="547688" indent="-182563" algn="l" rtl="0" eaLnBrk="0" fontAlgn="base" hangingPunct="0">
        <a:spcBef>
          <a:spcPct val="20000"/>
        </a:spcBef>
        <a:spcAft>
          <a:spcPct val="0"/>
        </a:spcAft>
        <a:buClr>
          <a:srgbClr val="ACC2C9"/>
        </a:buClr>
        <a:buFont typeface="Arial" charset="0"/>
        <a:buChar char="•"/>
        <a:defRPr sz="2000" kern="1200">
          <a:solidFill>
            <a:schemeClr val="tx1"/>
          </a:solidFill>
          <a:latin typeface="+mn-lt"/>
          <a:ea typeface="+mn-ea"/>
          <a:cs typeface="+mn-cs"/>
        </a:defRPr>
      </a:lvl2pPr>
      <a:lvl3pPr marL="914400" indent="-228600" algn="l" rtl="0" eaLnBrk="0" fontAlgn="base" hangingPunct="0">
        <a:spcBef>
          <a:spcPct val="20000"/>
        </a:spcBef>
        <a:spcAft>
          <a:spcPct val="0"/>
        </a:spcAft>
        <a:buClr>
          <a:schemeClr val="accent2"/>
        </a:buClr>
        <a:buFont typeface="Arial" charset="0"/>
        <a:buChar char="•"/>
        <a:defRPr sz="2000" kern="1200">
          <a:solidFill>
            <a:schemeClr val="tx2"/>
          </a:solidFill>
          <a:latin typeface="+mn-lt"/>
          <a:ea typeface="+mn-ea"/>
          <a:cs typeface="+mn-cs"/>
        </a:defRPr>
      </a:lvl3pPr>
      <a:lvl4pPr marL="1187450" indent="-228600" algn="l" rtl="0" eaLnBrk="0" fontAlgn="base" hangingPunct="0">
        <a:spcBef>
          <a:spcPct val="20000"/>
        </a:spcBef>
        <a:spcAft>
          <a:spcPct val="0"/>
        </a:spcAft>
        <a:buClr>
          <a:srgbClr val="99987F"/>
        </a:buClr>
        <a:buFont typeface="Arial" charset="0"/>
        <a:buChar char="•"/>
        <a:defRPr kern="1200">
          <a:solidFill>
            <a:schemeClr val="tx1"/>
          </a:solidFill>
          <a:latin typeface="+mn-lt"/>
          <a:ea typeface="+mn-ea"/>
          <a:cs typeface="+mn-cs"/>
        </a:defRPr>
      </a:lvl4pPr>
      <a:lvl5pPr marL="1462088" indent="-228600" algn="l" rtl="0" eaLnBrk="0" fontAlgn="base" hangingPunct="0">
        <a:spcBef>
          <a:spcPct val="20000"/>
        </a:spcBef>
        <a:spcAft>
          <a:spcPct val="0"/>
        </a:spcAft>
        <a:buClr>
          <a:srgbClr val="90AC97"/>
        </a:buClr>
        <a:buFont typeface="Arial" charset="0"/>
        <a:buChar char="•"/>
        <a:defRPr sz="1600" kern="120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ctrTitle"/>
          </p:nvPr>
        </p:nvSpPr>
        <p:spPr>
          <a:xfrm>
            <a:off x="381000" y="838200"/>
            <a:ext cx="8153400" cy="914400"/>
          </a:xfrm>
        </p:spPr>
        <p:txBody>
          <a:bodyPr/>
          <a:lstStyle/>
          <a:p>
            <a:pPr eaLnBrk="1" fontAlgn="auto" hangingPunct="1">
              <a:spcAft>
                <a:spcPts val="0"/>
              </a:spcAft>
              <a:defRPr/>
            </a:pPr>
            <a:r>
              <a:rPr lang="en-US" sz="4000" dirty="0" smtClean="0">
                <a:latin typeface="Tahoma" pitchFamily="34" charset="0"/>
              </a:rPr>
              <a:t>CPP / FPC Study Group</a:t>
            </a:r>
          </a:p>
        </p:txBody>
      </p:sp>
      <p:sp>
        <p:nvSpPr>
          <p:cNvPr id="6147" name="Rectangle 5"/>
          <p:cNvSpPr>
            <a:spLocks noGrp="1" noChangeArrowheads="1"/>
          </p:cNvSpPr>
          <p:nvPr>
            <p:ph type="subTitle" idx="1"/>
          </p:nvPr>
        </p:nvSpPr>
        <p:spPr>
          <a:xfrm>
            <a:off x="381000" y="228600"/>
            <a:ext cx="5410200" cy="838200"/>
          </a:xfrm>
        </p:spPr>
        <p:txBody>
          <a:bodyPr/>
          <a:lstStyle/>
          <a:p>
            <a:pPr algn="ctr" eaLnBrk="1" hangingPunct="1">
              <a:lnSpc>
                <a:spcPct val="90000"/>
              </a:lnSpc>
            </a:pPr>
            <a:r>
              <a:rPr lang="en-US" altLang="en-US" sz="5400" b="1" smtClean="0">
                <a:latin typeface="Tahoma" pitchFamily="34" charset="0"/>
              </a:rPr>
              <a:t>WELCOME !</a:t>
            </a:r>
          </a:p>
        </p:txBody>
      </p:sp>
      <p:sp>
        <p:nvSpPr>
          <p:cNvPr id="6148" name="Text Box 6"/>
          <p:cNvSpPr txBox="1">
            <a:spLocks noChangeArrowheads="1"/>
          </p:cNvSpPr>
          <p:nvPr/>
        </p:nvSpPr>
        <p:spPr bwMode="auto">
          <a:xfrm>
            <a:off x="0" y="2667000"/>
            <a:ext cx="4648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3600" b="1">
                <a:solidFill>
                  <a:srgbClr val="A50021"/>
                </a:solidFill>
                <a:latin typeface="Tahoma" pitchFamily="34" charset="0"/>
              </a:rPr>
              <a:t>Please sign in </a:t>
            </a:r>
          </a:p>
        </p:txBody>
      </p:sp>
      <p:sp>
        <p:nvSpPr>
          <p:cNvPr id="6149" name="Text Box 10"/>
          <p:cNvSpPr txBox="1">
            <a:spLocks noChangeArrowheads="1"/>
          </p:cNvSpPr>
          <p:nvPr/>
        </p:nvSpPr>
        <p:spPr bwMode="auto">
          <a:xfrm>
            <a:off x="381000" y="5105400"/>
            <a:ext cx="853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600">
                <a:solidFill>
                  <a:srgbClr val="000099"/>
                </a:solidFill>
                <a:latin typeface="Tahoma" pitchFamily="34" charset="0"/>
              </a:rPr>
              <a:t>Section 3</a:t>
            </a:r>
          </a:p>
          <a:p>
            <a:pPr algn="ctr" eaLnBrk="1" hangingPunct="1"/>
            <a:r>
              <a:rPr lang="en-US" altLang="en-US" sz="3600">
                <a:solidFill>
                  <a:srgbClr val="000099"/>
                </a:solidFill>
                <a:latin typeface="Tahoma" pitchFamily="34" charset="0"/>
              </a:rPr>
              <a:t>Taxable and Nontaxable Compensation</a:t>
            </a: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6"/>
          <p:cNvSpPr>
            <a:spLocks noGrp="1" noChangeArrowheads="1"/>
          </p:cNvSpPr>
          <p:nvPr>
            <p:ph type="title"/>
          </p:nvPr>
        </p:nvSpPr>
        <p:spPr>
          <a:xfrm>
            <a:off x="457200" y="274638"/>
            <a:ext cx="6858000" cy="1143000"/>
          </a:xfrm>
        </p:spPr>
        <p:txBody>
          <a:bodyPr/>
          <a:lstStyle/>
          <a:p>
            <a:pPr eaLnBrk="1" fontAlgn="auto" hangingPunct="1">
              <a:spcAft>
                <a:spcPts val="0"/>
              </a:spcAft>
              <a:defRPr/>
            </a:pPr>
            <a:r>
              <a:rPr lang="en-US" smtClean="0">
                <a:solidFill>
                  <a:schemeClr val="accent6">
                    <a:tint val="1000"/>
                  </a:schemeClr>
                </a:solidFill>
                <a:latin typeface="Bodoni MT Black" pitchFamily="18" charset="0"/>
              </a:rPr>
              <a:t>Other Fringe Benefits</a:t>
            </a:r>
          </a:p>
        </p:txBody>
      </p:sp>
      <p:sp>
        <p:nvSpPr>
          <p:cNvPr id="15363" name="Rectangle 4"/>
          <p:cNvSpPr>
            <a:spLocks noGrp="1" noChangeArrowheads="1"/>
          </p:cNvSpPr>
          <p:nvPr>
            <p:ph idx="1"/>
          </p:nvPr>
        </p:nvSpPr>
        <p:spPr>
          <a:xfrm>
            <a:off x="304800" y="1447800"/>
            <a:ext cx="8610600" cy="4876800"/>
          </a:xfrm>
        </p:spPr>
        <p:txBody>
          <a:bodyPr/>
          <a:lstStyle/>
          <a:p>
            <a:pPr eaLnBrk="1" hangingPunct="1">
              <a:lnSpc>
                <a:spcPct val="90000"/>
              </a:lnSpc>
            </a:pPr>
            <a:r>
              <a:rPr lang="en-US" altLang="en-US" smtClean="0">
                <a:latin typeface="Verdana" pitchFamily="34" charset="0"/>
              </a:rPr>
              <a:t>Personal Use of Employer Provided Aircraft</a:t>
            </a:r>
          </a:p>
          <a:p>
            <a:pPr lvl="1" eaLnBrk="1" hangingPunct="1">
              <a:lnSpc>
                <a:spcPct val="90000"/>
              </a:lnSpc>
            </a:pPr>
            <a:r>
              <a:rPr lang="en-US" altLang="en-US" smtClean="0">
                <a:latin typeface="Verdana" pitchFamily="34" charset="0"/>
              </a:rPr>
              <a:t>General Valuation Rule</a:t>
            </a:r>
          </a:p>
          <a:p>
            <a:pPr lvl="2" eaLnBrk="1" hangingPunct="1">
              <a:lnSpc>
                <a:spcPct val="90000"/>
              </a:lnSpc>
            </a:pPr>
            <a:r>
              <a:rPr lang="en-US" altLang="en-US" sz="1800" smtClean="0">
                <a:latin typeface="Verdana" pitchFamily="34" charset="0"/>
              </a:rPr>
              <a:t>The amount an employee would pay to charter a comparable airplane and a pilot for a comparable flight</a:t>
            </a:r>
          </a:p>
          <a:p>
            <a:pPr lvl="1" eaLnBrk="1" hangingPunct="1">
              <a:lnSpc>
                <a:spcPct val="90000"/>
              </a:lnSpc>
            </a:pPr>
            <a:r>
              <a:rPr lang="en-US" altLang="en-US" smtClean="0">
                <a:latin typeface="Verdana" pitchFamily="34" charset="0"/>
              </a:rPr>
              <a:t>Non-commercial Flight Valuation Rule</a:t>
            </a:r>
          </a:p>
          <a:p>
            <a:pPr lvl="2" eaLnBrk="1" hangingPunct="1">
              <a:lnSpc>
                <a:spcPct val="90000"/>
              </a:lnSpc>
            </a:pPr>
            <a:r>
              <a:rPr lang="en-US" altLang="en-US" sz="1800" smtClean="0">
                <a:latin typeface="Verdana" pitchFamily="34" charset="0"/>
              </a:rPr>
              <a:t>Uses Standard industry fare level (SIFL)</a:t>
            </a:r>
          </a:p>
          <a:p>
            <a:pPr eaLnBrk="1" hangingPunct="1">
              <a:lnSpc>
                <a:spcPct val="90000"/>
              </a:lnSpc>
            </a:pPr>
            <a:r>
              <a:rPr lang="en-US" altLang="en-US" smtClean="0">
                <a:latin typeface="Verdana" pitchFamily="34" charset="0"/>
              </a:rPr>
              <a:t>Free or Discounted Commercial Flights</a:t>
            </a:r>
          </a:p>
          <a:p>
            <a:pPr eaLnBrk="1" hangingPunct="1">
              <a:lnSpc>
                <a:spcPct val="90000"/>
              </a:lnSpc>
            </a:pPr>
            <a:r>
              <a:rPr lang="en-US" altLang="en-US" smtClean="0">
                <a:latin typeface="Verdana" pitchFamily="34" charset="0"/>
              </a:rPr>
              <a:t>Discounts on Property or Services</a:t>
            </a:r>
          </a:p>
          <a:p>
            <a:pPr eaLnBrk="1" hangingPunct="1">
              <a:lnSpc>
                <a:spcPct val="90000"/>
              </a:lnSpc>
            </a:pPr>
            <a:r>
              <a:rPr lang="en-US" altLang="en-US" smtClean="0">
                <a:latin typeface="Verdana" pitchFamily="34" charset="0"/>
              </a:rPr>
              <a:t>Club Memberships</a:t>
            </a:r>
          </a:p>
          <a:p>
            <a:pPr lvl="1" eaLnBrk="1" hangingPunct="1">
              <a:lnSpc>
                <a:spcPct val="90000"/>
              </a:lnSpc>
            </a:pPr>
            <a:r>
              <a:rPr lang="en-US" altLang="en-US" smtClean="0">
                <a:latin typeface="Verdana" pitchFamily="34" charset="0"/>
              </a:rPr>
              <a:t>Working Condition Fringe? Buiness use must be sustantiated</a:t>
            </a:r>
          </a:p>
          <a:p>
            <a:pPr lvl="1" eaLnBrk="1" hangingPunct="1">
              <a:lnSpc>
                <a:spcPct val="90000"/>
              </a:lnSpc>
            </a:pPr>
            <a:r>
              <a:rPr lang="en-US" altLang="en-US" smtClean="0">
                <a:latin typeface="Verdana" pitchFamily="34" charset="0"/>
              </a:rPr>
              <a:t>Club vs. Organization</a:t>
            </a:r>
          </a:p>
          <a:p>
            <a:pPr eaLnBrk="1" hangingPunct="1">
              <a:lnSpc>
                <a:spcPct val="90000"/>
              </a:lnSpc>
            </a:pPr>
            <a:r>
              <a:rPr lang="en-US" altLang="en-US" smtClean="0">
                <a:latin typeface="Verdana" pitchFamily="34" charset="0"/>
              </a:rPr>
              <a:t>Emergency Responder Benefits</a:t>
            </a:r>
          </a:p>
          <a:p>
            <a:pPr lvl="1" eaLnBrk="1" hangingPunct="1">
              <a:lnSpc>
                <a:spcPct val="90000"/>
              </a:lnSpc>
            </a:pPr>
            <a:r>
              <a:rPr lang="en-US" altLang="en-US" smtClean="0">
                <a:latin typeface="Verdana" pitchFamily="34" charset="0"/>
              </a:rPr>
              <a:t>State and local tax reductions or rebates</a:t>
            </a: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Employer Provided Benefits</a:t>
            </a:r>
          </a:p>
        </p:txBody>
      </p:sp>
      <p:sp>
        <p:nvSpPr>
          <p:cNvPr id="16387" name="Rectangle 5"/>
          <p:cNvSpPr>
            <a:spLocks noGrp="1" noChangeArrowheads="1"/>
          </p:cNvSpPr>
          <p:nvPr>
            <p:ph idx="1"/>
          </p:nvPr>
        </p:nvSpPr>
        <p:spPr>
          <a:xfrm>
            <a:off x="457200" y="1447800"/>
            <a:ext cx="8229600" cy="4830763"/>
          </a:xfrm>
        </p:spPr>
        <p:txBody>
          <a:bodyPr/>
          <a:lstStyle/>
          <a:p>
            <a:pPr eaLnBrk="1" hangingPunct="1"/>
            <a:r>
              <a:rPr lang="en-US" altLang="en-US" sz="2800" smtClean="0">
                <a:latin typeface="Verdana" pitchFamily="34" charset="0"/>
              </a:rPr>
              <a:t>Life Insurance</a:t>
            </a:r>
          </a:p>
          <a:p>
            <a:pPr lvl="1" eaLnBrk="1" hangingPunct="1"/>
            <a:r>
              <a:rPr lang="en-US" altLang="en-US" sz="2400" smtClean="0">
                <a:latin typeface="Verdana" pitchFamily="34" charset="0"/>
              </a:rPr>
              <a:t>Group-term life insurance</a:t>
            </a:r>
          </a:p>
          <a:p>
            <a:pPr lvl="2" eaLnBrk="1" hangingPunct="1"/>
            <a:r>
              <a:rPr lang="en-US" altLang="en-US" smtClean="0">
                <a:latin typeface="Verdana" pitchFamily="34" charset="0"/>
              </a:rPr>
              <a:t>The value of employee coverage over $50,000</a:t>
            </a:r>
          </a:p>
          <a:p>
            <a:pPr lvl="2" eaLnBrk="1" hangingPunct="1"/>
            <a:r>
              <a:rPr lang="en-US" altLang="en-US" smtClean="0">
                <a:latin typeface="Verdana" pitchFamily="34" charset="0"/>
              </a:rPr>
              <a:t>Dependent coverage up to $2000.00 is non taxable</a:t>
            </a:r>
          </a:p>
          <a:p>
            <a:pPr lvl="2" eaLnBrk="1" hangingPunct="1"/>
            <a:r>
              <a:rPr lang="en-US" altLang="en-US" smtClean="0">
                <a:latin typeface="Verdana" pitchFamily="34" charset="0"/>
              </a:rPr>
              <a:t>Dependent coverage over $2000.00, its entire value is included in income (Page 3-29) </a:t>
            </a:r>
          </a:p>
          <a:p>
            <a:pPr lvl="1" eaLnBrk="1" hangingPunct="1"/>
            <a:r>
              <a:rPr lang="en-US" altLang="en-US" sz="2400" smtClean="0">
                <a:latin typeface="Verdana" pitchFamily="34" charset="0"/>
              </a:rPr>
              <a:t>Whole life insurance</a:t>
            </a:r>
          </a:p>
          <a:p>
            <a:pPr lvl="2" eaLnBrk="1" hangingPunct="1"/>
            <a:r>
              <a:rPr lang="en-US" altLang="en-US" smtClean="0">
                <a:latin typeface="Verdana" pitchFamily="34" charset="0"/>
              </a:rPr>
              <a:t>Employer paid portion included in income if employer is not the sole beneficiary </a:t>
            </a:r>
          </a:p>
          <a:p>
            <a:pPr lvl="1" eaLnBrk="1" hangingPunct="1"/>
            <a:r>
              <a:rPr lang="en-US" altLang="en-US" sz="2400" smtClean="0">
                <a:latin typeface="Verdana" pitchFamily="34" charset="0"/>
              </a:rPr>
              <a:t>Split dollar life insurance</a:t>
            </a:r>
          </a:p>
          <a:p>
            <a:pPr lvl="1" eaLnBrk="1" hangingPunct="1">
              <a:buFontTx/>
              <a:buNone/>
            </a:pPr>
            <a:endParaRPr lang="en-US" altLang="en-US" sz="2400" smtClean="0">
              <a:latin typeface="Verdana" pitchFamily="34" charset="0"/>
            </a:endParaRP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457200" y="274638"/>
            <a:ext cx="6477000" cy="1143000"/>
          </a:xfrm>
        </p:spPr>
        <p:txBody>
          <a:bodyPr/>
          <a:lstStyle/>
          <a:p>
            <a:pPr eaLnBrk="1" fontAlgn="auto" hangingPunct="1">
              <a:spcAft>
                <a:spcPts val="0"/>
              </a:spcAft>
              <a:defRPr/>
            </a:pPr>
            <a:r>
              <a:rPr lang="en-US" smtClean="0">
                <a:solidFill>
                  <a:schemeClr val="accent6">
                    <a:tint val="1000"/>
                  </a:schemeClr>
                </a:solidFill>
                <a:latin typeface="Bodoni MT Black" pitchFamily="18" charset="0"/>
              </a:rPr>
              <a:t>Moving Expenses</a:t>
            </a:r>
          </a:p>
        </p:txBody>
      </p:sp>
      <p:sp>
        <p:nvSpPr>
          <p:cNvPr id="17411" name="Rectangle 5"/>
          <p:cNvSpPr>
            <a:spLocks noGrp="1" noChangeArrowheads="1"/>
          </p:cNvSpPr>
          <p:nvPr>
            <p:ph idx="1"/>
          </p:nvPr>
        </p:nvSpPr>
        <p:spPr>
          <a:xfrm>
            <a:off x="457200" y="1447800"/>
            <a:ext cx="8229600" cy="4830763"/>
          </a:xfrm>
        </p:spPr>
        <p:txBody>
          <a:bodyPr/>
          <a:lstStyle/>
          <a:p>
            <a:pPr eaLnBrk="1" hangingPunct="1"/>
            <a:r>
              <a:rPr lang="en-US" altLang="en-US" smtClean="0">
                <a:latin typeface="Verdana" pitchFamily="34" charset="0"/>
              </a:rPr>
              <a:t>Deductibility</a:t>
            </a:r>
          </a:p>
          <a:p>
            <a:pPr lvl="1" eaLnBrk="1" hangingPunct="1"/>
            <a:r>
              <a:rPr lang="en-US" altLang="en-US" smtClean="0">
                <a:latin typeface="Verdana" pitchFamily="34" charset="0"/>
              </a:rPr>
              <a:t>Distance Test</a:t>
            </a:r>
          </a:p>
          <a:p>
            <a:pPr lvl="1" eaLnBrk="1" hangingPunct="1"/>
            <a:r>
              <a:rPr lang="en-US" altLang="en-US" smtClean="0">
                <a:latin typeface="Verdana" pitchFamily="34" charset="0"/>
              </a:rPr>
              <a:t>Time Test</a:t>
            </a:r>
          </a:p>
          <a:p>
            <a:pPr eaLnBrk="1" hangingPunct="1"/>
            <a:r>
              <a:rPr lang="en-US" altLang="en-US" smtClean="0">
                <a:latin typeface="Verdana" pitchFamily="34" charset="0"/>
              </a:rPr>
              <a:t>Deductible (qualified, nontaxable) moving expenses</a:t>
            </a:r>
          </a:p>
          <a:p>
            <a:pPr lvl="1" eaLnBrk="1" hangingPunct="1"/>
            <a:r>
              <a:rPr lang="en-US" altLang="en-US" smtClean="0">
                <a:latin typeface="Verdana" pitchFamily="34" charset="0"/>
              </a:rPr>
              <a:t>Transportation of Household Goods</a:t>
            </a:r>
          </a:p>
          <a:p>
            <a:pPr lvl="1" eaLnBrk="1" hangingPunct="1"/>
            <a:r>
              <a:rPr lang="en-US" altLang="en-US" smtClean="0">
                <a:latin typeface="Verdana" pitchFamily="34" charset="0"/>
              </a:rPr>
              <a:t>Expenses of traveling from old residence to new residence (excluding meals)</a:t>
            </a:r>
          </a:p>
        </p:txBody>
      </p:sp>
      <p:pic>
        <p:nvPicPr>
          <p:cNvPr id="17412" name="Picture 4" descr="C:\Users\brownlua\AppData\Local\Microsoft\Windows\Temporary Internet Files\Content.IE5\CJ1SFE0S\MC900434655[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5181600"/>
            <a:ext cx="3086100"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6"/>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Moving Expenses Cont’d</a:t>
            </a:r>
          </a:p>
        </p:txBody>
      </p:sp>
      <p:sp>
        <p:nvSpPr>
          <p:cNvPr id="18435" name="Rectangle 4"/>
          <p:cNvSpPr>
            <a:spLocks noGrp="1" noChangeArrowheads="1"/>
          </p:cNvSpPr>
          <p:nvPr>
            <p:ph idx="1"/>
          </p:nvPr>
        </p:nvSpPr>
        <p:spPr>
          <a:xfrm>
            <a:off x="228600" y="1371600"/>
            <a:ext cx="8458200" cy="4495800"/>
          </a:xfrm>
        </p:spPr>
        <p:txBody>
          <a:bodyPr/>
          <a:lstStyle/>
          <a:p>
            <a:pPr eaLnBrk="1" hangingPunct="1"/>
            <a:r>
              <a:rPr lang="en-US" altLang="en-US" smtClean="0">
                <a:latin typeface="Verdana" pitchFamily="34" charset="0"/>
              </a:rPr>
              <a:t>Nondeductible (nonqualified, taxable) moving expenses</a:t>
            </a:r>
          </a:p>
          <a:p>
            <a:pPr lvl="1" eaLnBrk="1" hangingPunct="1"/>
            <a:r>
              <a:rPr lang="en-US" altLang="en-US" smtClean="0">
                <a:latin typeface="Verdana" pitchFamily="34" charset="0"/>
              </a:rPr>
              <a:t>Meals while in transit</a:t>
            </a:r>
          </a:p>
          <a:p>
            <a:pPr lvl="1" eaLnBrk="1" hangingPunct="1"/>
            <a:r>
              <a:rPr lang="en-US" altLang="en-US" smtClean="0">
                <a:latin typeface="Verdana" pitchFamily="34" charset="0"/>
              </a:rPr>
              <a:t>House hunting trips</a:t>
            </a:r>
          </a:p>
          <a:p>
            <a:pPr lvl="1" eaLnBrk="1" hangingPunct="1"/>
            <a:r>
              <a:rPr lang="en-US" altLang="en-US" smtClean="0">
                <a:latin typeface="Verdana" pitchFamily="34" charset="0"/>
              </a:rPr>
              <a:t>Real estate expenses</a:t>
            </a:r>
          </a:p>
          <a:p>
            <a:pPr eaLnBrk="1" hangingPunct="1"/>
            <a:r>
              <a:rPr lang="en-US" altLang="en-US" smtClean="0">
                <a:latin typeface="Verdana" pitchFamily="34" charset="0"/>
              </a:rPr>
              <a:t>Reporting of moving expenses</a:t>
            </a:r>
          </a:p>
          <a:p>
            <a:pPr lvl="1" eaLnBrk="1" hangingPunct="1"/>
            <a:r>
              <a:rPr lang="en-US" altLang="en-US" smtClean="0">
                <a:latin typeface="Verdana" pitchFamily="34" charset="0"/>
              </a:rPr>
              <a:t>Deductible</a:t>
            </a:r>
          </a:p>
          <a:p>
            <a:pPr lvl="1" eaLnBrk="1" hangingPunct="1"/>
            <a:r>
              <a:rPr lang="en-US" altLang="en-US" smtClean="0">
                <a:latin typeface="Verdana" pitchFamily="34" charset="0"/>
              </a:rPr>
              <a:t>Nondeductible</a:t>
            </a:r>
            <a:endParaRPr lang="en-US" altLang="en-US" smtClean="0"/>
          </a:p>
        </p:txBody>
      </p: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Educational Assistance</a:t>
            </a:r>
          </a:p>
        </p:txBody>
      </p:sp>
      <p:sp>
        <p:nvSpPr>
          <p:cNvPr id="19459" name="Rectangle 5"/>
          <p:cNvSpPr>
            <a:spLocks noGrp="1" noChangeArrowheads="1"/>
          </p:cNvSpPr>
          <p:nvPr>
            <p:ph idx="1"/>
          </p:nvPr>
        </p:nvSpPr>
        <p:spPr>
          <a:xfrm>
            <a:off x="457200" y="1447800"/>
            <a:ext cx="8229600" cy="4830763"/>
          </a:xfrm>
        </p:spPr>
        <p:txBody>
          <a:bodyPr/>
          <a:lstStyle/>
          <a:p>
            <a:pPr eaLnBrk="1" hangingPunct="1"/>
            <a:r>
              <a:rPr lang="en-US" altLang="en-US" smtClean="0">
                <a:latin typeface="Verdana" pitchFamily="34" charset="0"/>
              </a:rPr>
              <a:t>Job-Related</a:t>
            </a:r>
          </a:p>
          <a:p>
            <a:pPr lvl="1" eaLnBrk="1" hangingPunct="1"/>
            <a:r>
              <a:rPr lang="en-US" altLang="en-US" smtClean="0">
                <a:latin typeface="Verdana" pitchFamily="34" charset="0"/>
              </a:rPr>
              <a:t>Not included in income</a:t>
            </a:r>
          </a:p>
          <a:p>
            <a:pPr eaLnBrk="1" hangingPunct="1"/>
            <a:r>
              <a:rPr lang="en-US" altLang="en-US" smtClean="0">
                <a:latin typeface="Verdana" pitchFamily="34" charset="0"/>
              </a:rPr>
              <a:t>Non Job-Related</a:t>
            </a:r>
          </a:p>
          <a:p>
            <a:pPr lvl="1" eaLnBrk="1" hangingPunct="1"/>
            <a:r>
              <a:rPr lang="en-US" altLang="en-US" smtClean="0">
                <a:latin typeface="Verdana" pitchFamily="34" charset="0"/>
              </a:rPr>
              <a:t>$5,250 exclusion</a:t>
            </a:r>
          </a:p>
          <a:p>
            <a:pPr lvl="1" eaLnBrk="1" hangingPunct="1">
              <a:buFontTx/>
              <a:buNone/>
            </a:pPr>
            <a:endParaRPr lang="en-US" altLang="en-US" smtClean="0">
              <a:latin typeface="Verdana" pitchFamily="34" charset="0"/>
            </a:endParaRPr>
          </a:p>
          <a:p>
            <a:pPr eaLnBrk="1" hangingPunct="1"/>
            <a:r>
              <a:rPr lang="en-US" altLang="en-US" sz="2800" smtClean="0">
                <a:latin typeface="Verdana" pitchFamily="34" charset="0"/>
              </a:rPr>
              <a:t>Group Legal Services</a:t>
            </a:r>
          </a:p>
          <a:p>
            <a:pPr lvl="1" eaLnBrk="1" hangingPunct="1"/>
            <a:r>
              <a:rPr lang="en-US" altLang="en-US" sz="2400" smtClean="0">
                <a:latin typeface="Verdana" pitchFamily="34" charset="0"/>
              </a:rPr>
              <a:t>Became fully taxable on July 1, 1992</a:t>
            </a:r>
          </a:p>
        </p:txBody>
      </p:sp>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Business Travel Expenses</a:t>
            </a:r>
          </a:p>
        </p:txBody>
      </p:sp>
      <p:sp>
        <p:nvSpPr>
          <p:cNvPr id="20483" name="Rectangle 5"/>
          <p:cNvSpPr>
            <a:spLocks noGrp="1" noChangeArrowheads="1"/>
          </p:cNvSpPr>
          <p:nvPr>
            <p:ph idx="1"/>
          </p:nvPr>
        </p:nvSpPr>
        <p:spPr>
          <a:xfrm>
            <a:off x="457200" y="1447800"/>
            <a:ext cx="8229600" cy="4830763"/>
          </a:xfrm>
        </p:spPr>
        <p:txBody>
          <a:bodyPr/>
          <a:lstStyle/>
          <a:p>
            <a:pPr eaLnBrk="1" hangingPunct="1">
              <a:lnSpc>
                <a:spcPct val="80000"/>
              </a:lnSpc>
            </a:pPr>
            <a:r>
              <a:rPr lang="en-US" altLang="en-US" sz="2800" smtClean="0">
                <a:latin typeface="Verdana" pitchFamily="34" charset="0"/>
              </a:rPr>
              <a:t>Away from home</a:t>
            </a:r>
          </a:p>
          <a:p>
            <a:pPr eaLnBrk="1" hangingPunct="1">
              <a:lnSpc>
                <a:spcPct val="80000"/>
              </a:lnSpc>
            </a:pPr>
            <a:r>
              <a:rPr lang="en-US" altLang="en-US" sz="2800" smtClean="0">
                <a:latin typeface="Verdana" pitchFamily="34" charset="0"/>
              </a:rPr>
              <a:t>Temporary</a:t>
            </a:r>
          </a:p>
          <a:p>
            <a:pPr eaLnBrk="1" hangingPunct="1">
              <a:lnSpc>
                <a:spcPct val="80000"/>
              </a:lnSpc>
            </a:pPr>
            <a:r>
              <a:rPr lang="en-US" altLang="en-US" sz="2800" smtClean="0">
                <a:latin typeface="Verdana" pitchFamily="34" charset="0"/>
              </a:rPr>
              <a:t>Daily Transportation Expenses</a:t>
            </a:r>
          </a:p>
          <a:p>
            <a:pPr eaLnBrk="1" hangingPunct="1">
              <a:lnSpc>
                <a:spcPct val="80000"/>
              </a:lnSpc>
            </a:pPr>
            <a:r>
              <a:rPr lang="en-US" altLang="en-US" sz="2800" smtClean="0">
                <a:latin typeface="Verdana" pitchFamily="34" charset="0"/>
              </a:rPr>
              <a:t>Accountable Plan</a:t>
            </a:r>
          </a:p>
          <a:p>
            <a:pPr lvl="1" eaLnBrk="1" hangingPunct="1">
              <a:lnSpc>
                <a:spcPct val="80000"/>
              </a:lnSpc>
            </a:pPr>
            <a:r>
              <a:rPr lang="en-US" altLang="en-US" sz="2400" smtClean="0">
                <a:latin typeface="Verdana" pitchFamily="34" charset="0"/>
              </a:rPr>
              <a:t>Business Connection</a:t>
            </a:r>
          </a:p>
          <a:p>
            <a:pPr lvl="1" eaLnBrk="1" hangingPunct="1">
              <a:lnSpc>
                <a:spcPct val="80000"/>
              </a:lnSpc>
            </a:pPr>
            <a:r>
              <a:rPr lang="en-US" altLang="en-US" sz="2400" smtClean="0">
                <a:latin typeface="Verdana" pitchFamily="34" charset="0"/>
              </a:rPr>
              <a:t>Substantiation / Return Excess Amounts</a:t>
            </a:r>
          </a:p>
          <a:p>
            <a:pPr lvl="2" eaLnBrk="1" hangingPunct="1">
              <a:lnSpc>
                <a:spcPct val="80000"/>
              </a:lnSpc>
            </a:pPr>
            <a:r>
              <a:rPr lang="en-US" altLang="en-US" smtClean="0">
                <a:latin typeface="Verdana" pitchFamily="34" charset="0"/>
              </a:rPr>
              <a:t>Fixed Date Method - Payment made up to 30 days in advance of the expense. The expense must be substantiated within 60 days of being paid or incurred. Excess amounts returned to the employer within 120 days of expense being paid or incurred.</a:t>
            </a:r>
          </a:p>
          <a:p>
            <a:pPr lvl="2" eaLnBrk="1" hangingPunct="1">
              <a:lnSpc>
                <a:spcPct val="80000"/>
              </a:lnSpc>
            </a:pPr>
            <a:r>
              <a:rPr lang="en-US" altLang="en-US" smtClean="0">
                <a:latin typeface="Verdana" pitchFamily="34" charset="0"/>
              </a:rPr>
              <a:t>Periodic Statement Method – Issue statements to employee at least quarterly detailing amounts that have been paid but not substantiated. Employee must substantiate or return excess within 120 days</a:t>
            </a:r>
          </a:p>
          <a:p>
            <a:pPr lvl="1" eaLnBrk="1" hangingPunct="1">
              <a:lnSpc>
                <a:spcPct val="80000"/>
              </a:lnSpc>
            </a:pPr>
            <a:endParaRPr lang="en-US" altLang="en-US" sz="2400" smtClean="0">
              <a:latin typeface="Verdana" pitchFamily="34" charset="0"/>
            </a:endParaRPr>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a:spLocks noGrp="1" noChangeArrowheads="1"/>
          </p:cNvSpPr>
          <p:nvPr>
            <p:ph type="title"/>
          </p:nvPr>
        </p:nvSpPr>
        <p:spPr>
          <a:xfrm>
            <a:off x="228600" y="274638"/>
            <a:ext cx="8763000" cy="1143000"/>
          </a:xfrm>
        </p:spPr>
        <p:txBody>
          <a:bodyPr>
            <a:normAutofit fontScale="90000"/>
          </a:bodyPr>
          <a:lstStyle/>
          <a:p>
            <a:pPr eaLnBrk="1" fontAlgn="auto" hangingPunct="1">
              <a:spcAft>
                <a:spcPts val="0"/>
              </a:spcAft>
              <a:defRPr/>
            </a:pPr>
            <a:r>
              <a:rPr lang="en-US" sz="4000" smtClean="0">
                <a:solidFill>
                  <a:schemeClr val="accent6">
                    <a:tint val="1000"/>
                  </a:schemeClr>
                </a:solidFill>
                <a:latin typeface="Bodoni MT Black" pitchFamily="18" charset="0"/>
              </a:rPr>
              <a:t>Business Travel Expenses Cont’d</a:t>
            </a:r>
          </a:p>
        </p:txBody>
      </p:sp>
      <p:sp>
        <p:nvSpPr>
          <p:cNvPr id="21507" name="Rectangle 4"/>
          <p:cNvSpPr>
            <a:spLocks noGrp="1" noChangeArrowheads="1"/>
          </p:cNvSpPr>
          <p:nvPr>
            <p:ph idx="1"/>
          </p:nvPr>
        </p:nvSpPr>
        <p:spPr>
          <a:xfrm>
            <a:off x="457200" y="1524000"/>
            <a:ext cx="8229600" cy="4114800"/>
          </a:xfrm>
        </p:spPr>
        <p:txBody>
          <a:bodyPr/>
          <a:lstStyle/>
          <a:p>
            <a:pPr eaLnBrk="1" hangingPunct="1"/>
            <a:r>
              <a:rPr lang="en-US" altLang="en-US" sz="2800" smtClean="0">
                <a:latin typeface="Verdana" pitchFamily="34" charset="0"/>
              </a:rPr>
              <a:t>Non-accountable Plan</a:t>
            </a:r>
          </a:p>
          <a:p>
            <a:pPr lvl="1" eaLnBrk="1" hangingPunct="1"/>
            <a:r>
              <a:rPr lang="en-US" altLang="en-US" sz="2400" smtClean="0">
                <a:latin typeface="Verdana" pitchFamily="34" charset="0"/>
              </a:rPr>
              <a:t>Payments made are fully taxable</a:t>
            </a:r>
          </a:p>
          <a:p>
            <a:pPr eaLnBrk="1" hangingPunct="1"/>
            <a:r>
              <a:rPr lang="en-US" altLang="en-US" sz="2800" smtClean="0">
                <a:latin typeface="Verdana" pitchFamily="34" charset="0"/>
              </a:rPr>
              <a:t>Frequent Flyer Miles</a:t>
            </a:r>
          </a:p>
          <a:p>
            <a:pPr lvl="1" eaLnBrk="1" hangingPunct="1"/>
            <a:r>
              <a:rPr lang="en-US" altLang="en-US" sz="2400" smtClean="0">
                <a:latin typeface="Verdana" pitchFamily="34" charset="0"/>
              </a:rPr>
              <a:t>No taxable income at this time</a:t>
            </a:r>
          </a:p>
          <a:p>
            <a:pPr eaLnBrk="1" hangingPunct="1"/>
            <a:r>
              <a:rPr lang="en-US" altLang="en-US" sz="2800" smtClean="0">
                <a:latin typeface="Verdana" pitchFamily="34" charset="0"/>
              </a:rPr>
              <a:t>Substantiation vs. Per Diem allowance</a:t>
            </a:r>
          </a:p>
          <a:p>
            <a:pPr lvl="1" eaLnBrk="1" hangingPunct="1"/>
            <a:r>
              <a:rPr lang="en-US" altLang="en-US" sz="2400" smtClean="0">
                <a:latin typeface="Verdana" pitchFamily="34" charset="0"/>
              </a:rPr>
              <a:t>Per Diem allowance is deemed substantiated as long as it does not exceed IRS established rates</a:t>
            </a:r>
          </a:p>
          <a:p>
            <a:pPr eaLnBrk="1" hangingPunct="1"/>
            <a:r>
              <a:rPr lang="en-US" altLang="en-US" sz="2800" smtClean="0">
                <a:latin typeface="Verdana" pitchFamily="34" charset="0"/>
              </a:rPr>
              <a:t>Spousal and family travel expenses</a:t>
            </a:r>
          </a:p>
          <a:p>
            <a:pPr eaLnBrk="1" hangingPunct="1"/>
            <a:endParaRPr lang="en-US" altLang="en-US" sz="2800" smtClean="0">
              <a:latin typeface="Verdana" pitchFamily="34" charset="0"/>
            </a:endParaRPr>
          </a:p>
          <a:p>
            <a:pPr eaLnBrk="1" hangingPunct="1"/>
            <a:endParaRPr lang="en-US" altLang="en-US" sz="2800" smtClean="0">
              <a:latin typeface="Verdana" pitchFamily="34" charset="0"/>
            </a:endParaRPr>
          </a:p>
        </p:txBody>
      </p:sp>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chemeClr val="accent6">
                    <a:tint val="1000"/>
                  </a:schemeClr>
                </a:solidFill>
                <a:latin typeface="Bodoni MT Black" pitchFamily="18" charset="0"/>
              </a:rPr>
              <a:t>Employer Provided Meals and Lodging</a:t>
            </a:r>
          </a:p>
        </p:txBody>
      </p:sp>
      <p:sp>
        <p:nvSpPr>
          <p:cNvPr id="22531" name="Rectangle 5"/>
          <p:cNvSpPr>
            <a:spLocks noGrp="1" noChangeArrowheads="1"/>
          </p:cNvSpPr>
          <p:nvPr>
            <p:ph idx="1"/>
          </p:nvPr>
        </p:nvSpPr>
        <p:spPr>
          <a:xfrm>
            <a:off x="457200" y="2027238"/>
            <a:ext cx="8229600" cy="4221162"/>
          </a:xfrm>
        </p:spPr>
        <p:txBody>
          <a:bodyPr/>
          <a:lstStyle/>
          <a:p>
            <a:pPr eaLnBrk="1" hangingPunct="1"/>
            <a:r>
              <a:rPr lang="en-US" altLang="en-US" smtClean="0">
                <a:latin typeface="Verdana" pitchFamily="34" charset="0"/>
              </a:rPr>
              <a:t>Employer Provided Meals</a:t>
            </a:r>
          </a:p>
          <a:p>
            <a:pPr lvl="1" eaLnBrk="1" hangingPunct="1"/>
            <a:r>
              <a:rPr lang="en-US" altLang="en-US" smtClean="0">
                <a:latin typeface="Verdana" pitchFamily="34" charset="0"/>
              </a:rPr>
              <a:t>Furnished on employer premise</a:t>
            </a:r>
          </a:p>
          <a:p>
            <a:pPr lvl="1" eaLnBrk="1" hangingPunct="1"/>
            <a:r>
              <a:rPr lang="en-US" altLang="en-US" smtClean="0">
                <a:latin typeface="Verdana" pitchFamily="34" charset="0"/>
              </a:rPr>
              <a:t>For the convenience of the employer</a:t>
            </a:r>
          </a:p>
          <a:p>
            <a:pPr eaLnBrk="1" hangingPunct="1"/>
            <a:r>
              <a:rPr lang="en-US" altLang="en-US" smtClean="0">
                <a:latin typeface="Verdana" pitchFamily="34" charset="0"/>
              </a:rPr>
              <a:t>Employer Provided Lodging</a:t>
            </a:r>
          </a:p>
          <a:p>
            <a:pPr lvl="1" eaLnBrk="1" hangingPunct="1"/>
            <a:r>
              <a:rPr lang="en-US" altLang="en-US" smtClean="0">
                <a:latin typeface="Verdana" pitchFamily="34" charset="0"/>
              </a:rPr>
              <a:t>On the employer premises</a:t>
            </a:r>
          </a:p>
          <a:p>
            <a:pPr lvl="1" eaLnBrk="1" hangingPunct="1"/>
            <a:r>
              <a:rPr lang="en-US" altLang="en-US" smtClean="0">
                <a:latin typeface="Verdana" pitchFamily="34" charset="0"/>
              </a:rPr>
              <a:t>For the convenience of the employer</a:t>
            </a:r>
          </a:p>
          <a:p>
            <a:pPr lvl="1" eaLnBrk="1" hangingPunct="1"/>
            <a:r>
              <a:rPr lang="en-US" altLang="en-US" smtClean="0">
                <a:latin typeface="Verdana" pitchFamily="34" charset="0"/>
              </a:rPr>
              <a:t>Required as a condition of employment</a:t>
            </a:r>
          </a:p>
        </p:txBody>
      </p:sp>
    </p:spTree>
  </p:cSld>
  <p:clrMapOvr>
    <a:masterClrMapping/>
  </p:clrMapOvr>
  <p:transition spd="med">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Adoption Assistance</a:t>
            </a:r>
          </a:p>
        </p:txBody>
      </p:sp>
      <p:sp>
        <p:nvSpPr>
          <p:cNvPr id="23555" name="Rectangle 5"/>
          <p:cNvSpPr>
            <a:spLocks noGrp="1" noChangeArrowheads="1"/>
          </p:cNvSpPr>
          <p:nvPr>
            <p:ph idx="1"/>
          </p:nvPr>
        </p:nvSpPr>
        <p:spPr>
          <a:xfrm>
            <a:off x="457200" y="1447800"/>
            <a:ext cx="8229600" cy="4830763"/>
          </a:xfrm>
        </p:spPr>
        <p:txBody>
          <a:bodyPr/>
          <a:lstStyle/>
          <a:p>
            <a:pPr eaLnBrk="1" hangingPunct="1"/>
            <a:r>
              <a:rPr lang="en-US" altLang="en-US" sz="2800" smtClean="0">
                <a:latin typeface="Verdana" pitchFamily="34" charset="0"/>
              </a:rPr>
              <a:t>Dollar Limitation</a:t>
            </a:r>
          </a:p>
          <a:p>
            <a:pPr lvl="1" eaLnBrk="1" hangingPunct="1"/>
            <a:r>
              <a:rPr lang="en-US" altLang="en-US" sz="2400" smtClean="0">
                <a:latin typeface="Verdana" pitchFamily="34" charset="0"/>
              </a:rPr>
              <a:t>$13,190 per eligible child in 2014</a:t>
            </a:r>
          </a:p>
          <a:p>
            <a:pPr eaLnBrk="1" hangingPunct="1"/>
            <a:r>
              <a:rPr lang="en-US" altLang="en-US" sz="2800" smtClean="0">
                <a:latin typeface="Verdana" pitchFamily="34" charset="0"/>
              </a:rPr>
              <a:t>Income Limitation</a:t>
            </a:r>
          </a:p>
          <a:p>
            <a:pPr lvl="1" eaLnBrk="1" hangingPunct="1"/>
            <a:r>
              <a:rPr lang="en-US" altLang="en-US" sz="2400" smtClean="0">
                <a:latin typeface="Verdana" pitchFamily="34" charset="0"/>
              </a:rPr>
              <a:t>Exclusion phased out for gross income between $197,880 and 237,880.</a:t>
            </a:r>
          </a:p>
          <a:p>
            <a:pPr eaLnBrk="1" hangingPunct="1"/>
            <a:r>
              <a:rPr lang="en-US" altLang="en-US" sz="2800" smtClean="0">
                <a:latin typeface="Verdana" pitchFamily="34" charset="0"/>
              </a:rPr>
              <a:t>Eligible Child</a:t>
            </a:r>
          </a:p>
          <a:p>
            <a:pPr lvl="1" eaLnBrk="1" hangingPunct="1"/>
            <a:r>
              <a:rPr lang="en-US" altLang="en-US" sz="2400" smtClean="0">
                <a:latin typeface="Verdana" pitchFamily="34" charset="0"/>
              </a:rPr>
              <a:t>Under the age of 18</a:t>
            </a:r>
          </a:p>
          <a:p>
            <a:pPr eaLnBrk="1" hangingPunct="1"/>
            <a:r>
              <a:rPr lang="en-US" altLang="en-US" sz="2800" smtClean="0">
                <a:latin typeface="Verdana" pitchFamily="34" charset="0"/>
              </a:rPr>
              <a:t>Qualified Expenses</a:t>
            </a:r>
          </a:p>
          <a:p>
            <a:pPr eaLnBrk="1" hangingPunct="1"/>
            <a:r>
              <a:rPr lang="en-US" altLang="en-US" sz="2800" smtClean="0">
                <a:latin typeface="Verdana" pitchFamily="34" charset="0"/>
              </a:rPr>
              <a:t>Program Requirements</a:t>
            </a:r>
          </a:p>
          <a:p>
            <a:pPr eaLnBrk="1" hangingPunct="1"/>
            <a:r>
              <a:rPr lang="en-US" altLang="en-US" sz="2800" smtClean="0">
                <a:latin typeface="Verdana" pitchFamily="34" charset="0"/>
              </a:rPr>
              <a:t>W2, Box 12, Code T</a:t>
            </a:r>
          </a:p>
        </p:txBody>
      </p:sp>
    </p:spTree>
  </p:cSld>
  <p:clrMapOvr>
    <a:masterClrMapping/>
  </p:clrMapOvr>
  <p:transition spd="med">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Other Payments</a:t>
            </a:r>
          </a:p>
        </p:txBody>
      </p:sp>
      <p:sp>
        <p:nvSpPr>
          <p:cNvPr id="24579" name="Rectangle 5"/>
          <p:cNvSpPr>
            <a:spLocks noGrp="1" noChangeArrowheads="1"/>
          </p:cNvSpPr>
          <p:nvPr>
            <p:ph idx="1"/>
          </p:nvPr>
        </p:nvSpPr>
        <p:spPr>
          <a:xfrm>
            <a:off x="457200" y="1447800"/>
            <a:ext cx="8229600" cy="4830763"/>
          </a:xfrm>
        </p:spPr>
        <p:txBody>
          <a:bodyPr/>
          <a:lstStyle/>
          <a:p>
            <a:pPr eaLnBrk="1" hangingPunct="1"/>
            <a:r>
              <a:rPr lang="en-US" altLang="en-US" smtClean="0">
                <a:latin typeface="Verdana" pitchFamily="34" charset="0"/>
              </a:rPr>
              <a:t>Advances and Overpayments</a:t>
            </a:r>
          </a:p>
          <a:p>
            <a:pPr eaLnBrk="1" hangingPunct="1"/>
            <a:r>
              <a:rPr lang="en-US" altLang="en-US" smtClean="0">
                <a:latin typeface="Verdana" pitchFamily="34" charset="0"/>
              </a:rPr>
              <a:t>Awards and Prizes</a:t>
            </a:r>
          </a:p>
          <a:p>
            <a:pPr lvl="1" eaLnBrk="1" hangingPunct="1"/>
            <a:r>
              <a:rPr lang="en-US" altLang="en-US" smtClean="0">
                <a:latin typeface="Verdana" pitchFamily="34" charset="0"/>
              </a:rPr>
              <a:t>Length of Service</a:t>
            </a:r>
          </a:p>
          <a:p>
            <a:pPr lvl="1" eaLnBrk="1" hangingPunct="1"/>
            <a:r>
              <a:rPr lang="en-US" altLang="en-US" smtClean="0">
                <a:latin typeface="Verdana" pitchFamily="34" charset="0"/>
              </a:rPr>
              <a:t>Safety Achievement</a:t>
            </a:r>
          </a:p>
          <a:p>
            <a:pPr lvl="1" eaLnBrk="1" hangingPunct="1"/>
            <a:r>
              <a:rPr lang="en-US" altLang="en-US" smtClean="0">
                <a:latin typeface="Verdana" pitchFamily="34" charset="0"/>
              </a:rPr>
              <a:t>Civic and Charitable Awards</a:t>
            </a:r>
          </a:p>
          <a:p>
            <a:pPr lvl="1" eaLnBrk="1" hangingPunct="1"/>
            <a:r>
              <a:rPr lang="en-US" altLang="en-US" smtClean="0">
                <a:latin typeface="Verdana" pitchFamily="34" charset="0"/>
              </a:rPr>
              <a:t>Prizes for Retail Salespeople</a:t>
            </a:r>
          </a:p>
          <a:p>
            <a:pPr eaLnBrk="1" hangingPunct="1"/>
            <a:r>
              <a:rPr lang="en-US" altLang="en-US" smtClean="0">
                <a:latin typeface="Verdana" pitchFamily="34" charset="0"/>
              </a:rPr>
              <a:t>Back Pay Awards</a:t>
            </a: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Overview</a:t>
            </a:r>
          </a:p>
        </p:txBody>
      </p:sp>
      <p:sp>
        <p:nvSpPr>
          <p:cNvPr id="7171" name="Rectangle 5"/>
          <p:cNvSpPr>
            <a:spLocks noGrp="1" noChangeArrowheads="1"/>
          </p:cNvSpPr>
          <p:nvPr>
            <p:ph idx="1"/>
          </p:nvPr>
        </p:nvSpPr>
        <p:spPr>
          <a:xfrm>
            <a:off x="381000" y="1600200"/>
            <a:ext cx="8382000" cy="4525963"/>
          </a:xfrm>
        </p:spPr>
        <p:txBody>
          <a:bodyPr/>
          <a:lstStyle/>
          <a:p>
            <a:pPr eaLnBrk="1" hangingPunct="1"/>
            <a:r>
              <a:rPr lang="en-US" altLang="en-US" sz="2800" smtClean="0">
                <a:latin typeface="Verdana" pitchFamily="34" charset="0"/>
              </a:rPr>
              <a:t>Gross Income</a:t>
            </a:r>
          </a:p>
          <a:p>
            <a:pPr eaLnBrk="1" hangingPunct="1"/>
            <a:r>
              <a:rPr lang="en-US" altLang="en-US" sz="2800" smtClean="0">
                <a:latin typeface="Verdana" pitchFamily="34" charset="0"/>
              </a:rPr>
              <a:t>Income and Employment Tax</a:t>
            </a:r>
          </a:p>
          <a:p>
            <a:pPr eaLnBrk="1" hangingPunct="1"/>
            <a:r>
              <a:rPr lang="en-US" altLang="en-US" sz="2800" smtClean="0">
                <a:latin typeface="Verdana" pitchFamily="34" charset="0"/>
              </a:rPr>
              <a:t>Fair Market Value</a:t>
            </a:r>
          </a:p>
          <a:p>
            <a:pPr eaLnBrk="1" hangingPunct="1"/>
            <a:r>
              <a:rPr lang="en-US" altLang="en-US" sz="2800" smtClean="0">
                <a:latin typeface="Verdana" pitchFamily="34" charset="0"/>
              </a:rPr>
              <a:t>Fringe Benefits - Taxable and Nontaxable</a:t>
            </a:r>
          </a:p>
          <a:p>
            <a:pPr eaLnBrk="1" hangingPunct="1"/>
            <a:r>
              <a:rPr lang="en-US" altLang="en-US" sz="2800" smtClean="0">
                <a:latin typeface="Verdana" pitchFamily="34" charset="0"/>
              </a:rPr>
              <a:t>Employer Provided Benefits</a:t>
            </a:r>
          </a:p>
          <a:p>
            <a:pPr eaLnBrk="1" hangingPunct="1"/>
            <a:r>
              <a:rPr lang="en-US" altLang="en-US" sz="2800" smtClean="0">
                <a:latin typeface="Verdana" pitchFamily="34" charset="0"/>
              </a:rPr>
              <a:t>Other Payments</a:t>
            </a:r>
          </a:p>
          <a:p>
            <a:pPr eaLnBrk="1" hangingPunct="1"/>
            <a:r>
              <a:rPr lang="en-US" altLang="en-US" sz="2800" smtClean="0">
                <a:latin typeface="Verdana" pitchFamily="34" charset="0"/>
              </a:rPr>
              <a:t>Withholding and Reporting Taxes</a:t>
            </a:r>
          </a:p>
          <a:p>
            <a:pPr eaLnBrk="1" hangingPunct="1">
              <a:buFontTx/>
              <a:buNone/>
            </a:pPr>
            <a:endParaRPr lang="en-US" altLang="en-US" sz="2800" smtClean="0">
              <a:latin typeface="Verdana" pitchFamily="34" charset="0"/>
            </a:endParaRPr>
          </a:p>
        </p:txBody>
      </p:sp>
      <p:pic>
        <p:nvPicPr>
          <p:cNvPr id="7172" name="Picture 4" descr="C:\Users\brownlua\AppData\Local\Microsoft\Windows\Temporary Internet Files\Content.IE5\CJ1SFE0S\MP900400967[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582613"/>
            <a:ext cx="1609725" cy="201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5"/>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Other Payments Cont’d</a:t>
            </a:r>
          </a:p>
        </p:txBody>
      </p:sp>
      <p:sp>
        <p:nvSpPr>
          <p:cNvPr id="25603" name="Rectangle 4"/>
          <p:cNvSpPr>
            <a:spLocks noGrp="1" noChangeArrowheads="1"/>
          </p:cNvSpPr>
          <p:nvPr>
            <p:ph idx="1"/>
          </p:nvPr>
        </p:nvSpPr>
        <p:spPr>
          <a:xfrm>
            <a:off x="457200" y="1371600"/>
            <a:ext cx="8229600" cy="4953000"/>
          </a:xfrm>
        </p:spPr>
        <p:txBody>
          <a:bodyPr/>
          <a:lstStyle/>
          <a:p>
            <a:pPr eaLnBrk="1" hangingPunct="1">
              <a:lnSpc>
                <a:spcPct val="90000"/>
              </a:lnSpc>
            </a:pPr>
            <a:r>
              <a:rPr lang="en-US" altLang="en-US" smtClean="0">
                <a:latin typeface="Verdana" pitchFamily="34" charset="0"/>
              </a:rPr>
              <a:t>Bonuses</a:t>
            </a:r>
          </a:p>
          <a:p>
            <a:pPr eaLnBrk="1" hangingPunct="1">
              <a:lnSpc>
                <a:spcPct val="90000"/>
              </a:lnSpc>
            </a:pPr>
            <a:r>
              <a:rPr lang="en-US" altLang="en-US" smtClean="0">
                <a:latin typeface="Verdana" pitchFamily="34" charset="0"/>
              </a:rPr>
              <a:t>Commissions</a:t>
            </a:r>
          </a:p>
          <a:p>
            <a:pPr eaLnBrk="1" hangingPunct="1">
              <a:lnSpc>
                <a:spcPct val="90000"/>
              </a:lnSpc>
            </a:pPr>
            <a:r>
              <a:rPr lang="en-US" altLang="en-US" smtClean="0">
                <a:latin typeface="Verdana" pitchFamily="34" charset="0"/>
              </a:rPr>
              <a:t>Conventions</a:t>
            </a:r>
          </a:p>
          <a:p>
            <a:pPr eaLnBrk="1" hangingPunct="1">
              <a:lnSpc>
                <a:spcPct val="90000"/>
              </a:lnSpc>
            </a:pPr>
            <a:r>
              <a:rPr lang="en-US" altLang="en-US" smtClean="0">
                <a:latin typeface="Verdana" pitchFamily="34" charset="0"/>
              </a:rPr>
              <a:t>Death Benefits</a:t>
            </a:r>
          </a:p>
          <a:p>
            <a:pPr eaLnBrk="1" hangingPunct="1">
              <a:lnSpc>
                <a:spcPct val="90000"/>
              </a:lnSpc>
            </a:pPr>
            <a:r>
              <a:rPr lang="en-US" altLang="en-US" smtClean="0">
                <a:latin typeface="Verdana" pitchFamily="34" charset="0"/>
              </a:rPr>
              <a:t>Dependent Care Assistance</a:t>
            </a:r>
          </a:p>
          <a:p>
            <a:pPr lvl="1" eaLnBrk="1" hangingPunct="1">
              <a:lnSpc>
                <a:spcPct val="90000"/>
              </a:lnSpc>
            </a:pPr>
            <a:r>
              <a:rPr lang="en-US" altLang="en-US" smtClean="0">
                <a:latin typeface="Verdana" pitchFamily="34" charset="0"/>
              </a:rPr>
              <a:t>$5,000 exclusion limitation</a:t>
            </a:r>
          </a:p>
          <a:p>
            <a:pPr eaLnBrk="1" hangingPunct="1">
              <a:lnSpc>
                <a:spcPct val="90000"/>
              </a:lnSpc>
            </a:pPr>
            <a:r>
              <a:rPr lang="en-US" altLang="en-US" smtClean="0">
                <a:latin typeface="Verdana" pitchFamily="34" charset="0"/>
              </a:rPr>
              <a:t>Directors’ Fees</a:t>
            </a:r>
          </a:p>
          <a:p>
            <a:pPr eaLnBrk="1" hangingPunct="1">
              <a:lnSpc>
                <a:spcPct val="90000"/>
              </a:lnSpc>
            </a:pPr>
            <a:r>
              <a:rPr lang="en-US" altLang="en-US" smtClean="0">
                <a:latin typeface="Verdana" pitchFamily="34" charset="0"/>
              </a:rPr>
              <a:t>Disaster Relief Payments</a:t>
            </a:r>
          </a:p>
          <a:p>
            <a:pPr eaLnBrk="1" hangingPunct="1">
              <a:lnSpc>
                <a:spcPct val="90000"/>
              </a:lnSpc>
            </a:pPr>
            <a:r>
              <a:rPr lang="en-US" altLang="en-US" smtClean="0">
                <a:latin typeface="Verdana" pitchFamily="34" charset="0"/>
              </a:rPr>
              <a:t>Equipment Allowance</a:t>
            </a:r>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5"/>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Other Payments Cont’d</a:t>
            </a:r>
          </a:p>
        </p:txBody>
      </p:sp>
      <p:sp>
        <p:nvSpPr>
          <p:cNvPr id="26627" name="Rectangle 4"/>
          <p:cNvSpPr>
            <a:spLocks noGrp="1" noChangeArrowheads="1"/>
          </p:cNvSpPr>
          <p:nvPr>
            <p:ph idx="1"/>
          </p:nvPr>
        </p:nvSpPr>
        <p:spPr>
          <a:xfrm>
            <a:off x="457200" y="1143000"/>
            <a:ext cx="8229600" cy="5181600"/>
          </a:xfrm>
        </p:spPr>
        <p:txBody>
          <a:bodyPr/>
          <a:lstStyle/>
          <a:p>
            <a:pPr eaLnBrk="1" hangingPunct="1"/>
            <a:r>
              <a:rPr lang="en-US" altLang="en-US" sz="2800" smtClean="0">
                <a:latin typeface="Verdana" pitchFamily="34" charset="0"/>
              </a:rPr>
              <a:t>Gifts</a:t>
            </a:r>
          </a:p>
          <a:p>
            <a:pPr eaLnBrk="1" hangingPunct="1"/>
            <a:r>
              <a:rPr lang="en-US" altLang="en-US" sz="2800" smtClean="0">
                <a:latin typeface="Verdana" pitchFamily="34" charset="0"/>
              </a:rPr>
              <a:t>Golden Parachute Payments</a:t>
            </a:r>
          </a:p>
          <a:p>
            <a:pPr eaLnBrk="1" hangingPunct="1"/>
            <a:r>
              <a:rPr lang="en-US" altLang="en-US" sz="2800" smtClean="0">
                <a:latin typeface="Verdana" pitchFamily="34" charset="0"/>
              </a:rPr>
              <a:t>Guaranteed Wage Payments</a:t>
            </a:r>
          </a:p>
          <a:p>
            <a:pPr eaLnBrk="1" hangingPunct="1"/>
            <a:r>
              <a:rPr lang="en-US" altLang="en-US" sz="2800" smtClean="0">
                <a:latin typeface="Verdana" pitchFamily="34" charset="0"/>
              </a:rPr>
              <a:t>Jury Duty Pay</a:t>
            </a:r>
          </a:p>
          <a:p>
            <a:pPr eaLnBrk="1" hangingPunct="1"/>
            <a:r>
              <a:rPr lang="en-US" altLang="en-US" sz="2800" smtClean="0">
                <a:latin typeface="Verdana" pitchFamily="34" charset="0"/>
              </a:rPr>
              <a:t>Leave Sharing Plans</a:t>
            </a:r>
          </a:p>
          <a:p>
            <a:pPr eaLnBrk="1" hangingPunct="1"/>
            <a:r>
              <a:rPr lang="en-US" altLang="en-US" sz="2800" smtClean="0">
                <a:latin typeface="Verdana" pitchFamily="34" charset="0"/>
              </a:rPr>
              <a:t>Loans to Employees</a:t>
            </a:r>
          </a:p>
          <a:p>
            <a:pPr eaLnBrk="1" hangingPunct="1"/>
            <a:r>
              <a:rPr lang="en-US" altLang="en-US" sz="2800" smtClean="0">
                <a:latin typeface="Verdana" pitchFamily="34" charset="0"/>
              </a:rPr>
              <a:t>Military Pay</a:t>
            </a:r>
          </a:p>
          <a:p>
            <a:pPr eaLnBrk="1" hangingPunct="1"/>
            <a:r>
              <a:rPr lang="en-US" altLang="en-US" sz="2800" smtClean="0">
                <a:latin typeface="Verdana" pitchFamily="34" charset="0"/>
              </a:rPr>
              <a:t>Outplacement Services</a:t>
            </a:r>
          </a:p>
          <a:p>
            <a:pPr eaLnBrk="1" hangingPunct="1"/>
            <a:r>
              <a:rPr lang="en-US" altLang="en-US" sz="2800" smtClean="0">
                <a:latin typeface="Verdana" pitchFamily="34" charset="0"/>
              </a:rPr>
              <a:t>Retroactive Wage Payments</a:t>
            </a:r>
          </a:p>
          <a:p>
            <a:pPr eaLnBrk="1" hangingPunct="1"/>
            <a:r>
              <a:rPr lang="en-US" altLang="en-US" sz="2800" smtClean="0">
                <a:latin typeface="Verdana" pitchFamily="34" charset="0"/>
              </a:rPr>
              <a:t>Security Provided to Employees</a:t>
            </a:r>
          </a:p>
        </p:txBody>
      </p:sp>
    </p:spTree>
  </p:cSld>
  <p:clrMapOvr>
    <a:masterClrMapping/>
  </p:clrMapOvr>
  <p:transition spd="med">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5"/>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Other Payments Cont’d</a:t>
            </a:r>
          </a:p>
        </p:txBody>
      </p:sp>
      <p:sp>
        <p:nvSpPr>
          <p:cNvPr id="27651" name="Rectangle 4"/>
          <p:cNvSpPr>
            <a:spLocks noGrp="1" noChangeArrowheads="1"/>
          </p:cNvSpPr>
          <p:nvPr>
            <p:ph idx="1"/>
          </p:nvPr>
        </p:nvSpPr>
        <p:spPr>
          <a:xfrm>
            <a:off x="228600" y="1219200"/>
            <a:ext cx="8686800" cy="5105400"/>
          </a:xfrm>
        </p:spPr>
        <p:txBody>
          <a:bodyPr/>
          <a:lstStyle/>
          <a:p>
            <a:pPr eaLnBrk="1" hangingPunct="1"/>
            <a:r>
              <a:rPr lang="en-US" altLang="en-US" smtClean="0">
                <a:latin typeface="Verdana" pitchFamily="34" charset="0"/>
              </a:rPr>
              <a:t>Severance or Dismissal Pay</a:t>
            </a:r>
          </a:p>
          <a:p>
            <a:pPr eaLnBrk="1" hangingPunct="1"/>
            <a:r>
              <a:rPr lang="en-US" altLang="en-US" smtClean="0">
                <a:latin typeface="Verdana" pitchFamily="34" charset="0"/>
              </a:rPr>
              <a:t>Strike Benefits</a:t>
            </a:r>
          </a:p>
          <a:p>
            <a:pPr eaLnBrk="1" hangingPunct="1"/>
            <a:r>
              <a:rPr lang="en-US" altLang="en-US" smtClean="0">
                <a:latin typeface="Verdana" pitchFamily="34" charset="0"/>
              </a:rPr>
              <a:t>Supplemental Unemployment Benefits</a:t>
            </a:r>
          </a:p>
          <a:p>
            <a:pPr eaLnBrk="1" hangingPunct="1"/>
            <a:r>
              <a:rPr lang="en-US" altLang="en-US" smtClean="0">
                <a:latin typeface="Verdana" pitchFamily="34" charset="0"/>
              </a:rPr>
              <a:t>Tips</a:t>
            </a:r>
          </a:p>
          <a:p>
            <a:pPr eaLnBrk="1" hangingPunct="1"/>
            <a:r>
              <a:rPr lang="en-US" altLang="en-US" smtClean="0">
                <a:latin typeface="Verdana" pitchFamily="34" charset="0"/>
              </a:rPr>
              <a:t>Uniform Allowances</a:t>
            </a:r>
          </a:p>
          <a:p>
            <a:pPr eaLnBrk="1" hangingPunct="1"/>
            <a:r>
              <a:rPr lang="en-US" altLang="en-US" smtClean="0">
                <a:latin typeface="Verdana" pitchFamily="34" charset="0"/>
              </a:rPr>
              <a:t>Vacation Pay</a:t>
            </a:r>
          </a:p>
          <a:p>
            <a:pPr eaLnBrk="1" hangingPunct="1"/>
            <a:r>
              <a:rPr lang="en-US" altLang="en-US" smtClean="0">
                <a:latin typeface="Verdana" pitchFamily="34" charset="0"/>
              </a:rPr>
              <a:t>Wages Paid After Death</a:t>
            </a:r>
          </a:p>
          <a:p>
            <a:pPr lvl="1" eaLnBrk="1" hangingPunct="1"/>
            <a:r>
              <a:rPr lang="en-US" altLang="en-US" smtClean="0">
                <a:latin typeface="Verdana" pitchFamily="34" charset="0"/>
              </a:rPr>
              <a:t>In same year</a:t>
            </a:r>
          </a:p>
          <a:p>
            <a:pPr lvl="1" eaLnBrk="1" hangingPunct="1"/>
            <a:r>
              <a:rPr lang="en-US" altLang="en-US" smtClean="0">
                <a:latin typeface="Verdana" pitchFamily="34" charset="0"/>
              </a:rPr>
              <a:t>In subsequent year</a:t>
            </a:r>
          </a:p>
        </p:txBody>
      </p:sp>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latin typeface="Bodoni MT Black" pitchFamily="18" charset="0"/>
              </a:rPr>
              <a:t>Other Payments Cont’d</a:t>
            </a:r>
          </a:p>
        </p:txBody>
      </p:sp>
      <p:sp>
        <p:nvSpPr>
          <p:cNvPr id="28675" name="Rectangle 4"/>
          <p:cNvSpPr>
            <a:spLocks noGrp="1" noChangeArrowheads="1"/>
          </p:cNvSpPr>
          <p:nvPr>
            <p:ph idx="1"/>
          </p:nvPr>
        </p:nvSpPr>
        <p:spPr>
          <a:xfrm>
            <a:off x="457200" y="1447800"/>
            <a:ext cx="8229600" cy="4876800"/>
          </a:xfrm>
        </p:spPr>
        <p:txBody>
          <a:bodyPr/>
          <a:lstStyle/>
          <a:p>
            <a:pPr eaLnBrk="1" hangingPunct="1"/>
            <a:r>
              <a:rPr lang="en-US" altLang="en-US" smtClean="0">
                <a:latin typeface="Verdana" pitchFamily="34" charset="0"/>
              </a:rPr>
              <a:t>Stocks and Stock Options</a:t>
            </a:r>
          </a:p>
          <a:p>
            <a:pPr lvl="1" eaLnBrk="1" hangingPunct="1"/>
            <a:r>
              <a:rPr lang="en-US" altLang="en-US" smtClean="0">
                <a:latin typeface="Verdana" pitchFamily="34" charset="0"/>
              </a:rPr>
              <a:t>Stock as compensation</a:t>
            </a:r>
          </a:p>
          <a:p>
            <a:pPr lvl="1" eaLnBrk="1" hangingPunct="1"/>
            <a:r>
              <a:rPr lang="en-US" altLang="en-US" smtClean="0">
                <a:latin typeface="Verdana" pitchFamily="34" charset="0"/>
              </a:rPr>
              <a:t>Stock Options</a:t>
            </a:r>
          </a:p>
          <a:p>
            <a:pPr lvl="1" eaLnBrk="1" hangingPunct="1"/>
            <a:r>
              <a:rPr lang="en-US" altLang="en-US" smtClean="0">
                <a:latin typeface="Verdana" pitchFamily="34" charset="0"/>
              </a:rPr>
              <a:t>Incentive Stock Options</a:t>
            </a:r>
          </a:p>
          <a:p>
            <a:pPr lvl="1" eaLnBrk="1" hangingPunct="1"/>
            <a:r>
              <a:rPr lang="en-US" altLang="en-US" smtClean="0">
                <a:latin typeface="Verdana" pitchFamily="34" charset="0"/>
              </a:rPr>
              <a:t>Stock Purchase Plan</a:t>
            </a:r>
          </a:p>
          <a:p>
            <a:pPr lvl="1" eaLnBrk="1" hangingPunct="1"/>
            <a:r>
              <a:rPr lang="en-US" altLang="en-US" smtClean="0">
                <a:latin typeface="Verdana" pitchFamily="34" charset="0"/>
              </a:rPr>
              <a:t>Non Qualified Stock Options</a:t>
            </a:r>
          </a:p>
          <a:p>
            <a:pPr lvl="1" eaLnBrk="1" hangingPunct="1"/>
            <a:r>
              <a:rPr lang="en-US" altLang="en-US" smtClean="0">
                <a:latin typeface="Verdana" pitchFamily="34" charset="0"/>
              </a:rPr>
              <a:t>Tax Treatment</a:t>
            </a:r>
          </a:p>
          <a:p>
            <a:pPr lvl="1" eaLnBrk="1" hangingPunct="1"/>
            <a:r>
              <a:rPr lang="en-US" altLang="en-US" smtClean="0">
                <a:latin typeface="Verdana" pitchFamily="34" charset="0"/>
              </a:rPr>
              <a:t>Written Statement</a:t>
            </a:r>
            <a:endParaRPr lang="en-US" altLang="en-US" smtClean="0"/>
          </a:p>
        </p:txBody>
      </p:sp>
    </p:spTree>
  </p:cSld>
  <p:clrMapOvr>
    <a:masterClrMapping/>
  </p:clrMapOvr>
  <p:transition spd="med">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idx="1"/>
          </p:nvPr>
        </p:nvSpPr>
        <p:spPr>
          <a:xfrm>
            <a:off x="457200" y="228600"/>
            <a:ext cx="8229600" cy="685800"/>
          </a:xfrm>
        </p:spPr>
        <p:txBody>
          <a:bodyPr/>
          <a:lstStyle/>
          <a:p>
            <a:pPr eaLnBrk="1" hangingPunct="1">
              <a:buFontTx/>
              <a:buNone/>
            </a:pPr>
            <a:r>
              <a:rPr lang="en-US" altLang="en-US" sz="3600" b="1" smtClean="0">
                <a:latin typeface="Bodoni MT Black" pitchFamily="18" charset="0"/>
              </a:rPr>
              <a:t>Employer Paid Taxes (Gross-Up)</a:t>
            </a:r>
          </a:p>
          <a:p>
            <a:pPr eaLnBrk="1" hangingPunct="1"/>
            <a:endParaRPr lang="en-US" altLang="en-US" sz="3600" b="1" smtClean="0">
              <a:latin typeface="Bodoni MT Black" pitchFamily="18" charset="0"/>
            </a:endParaRPr>
          </a:p>
        </p:txBody>
      </p:sp>
      <p:sp>
        <p:nvSpPr>
          <p:cNvPr id="29699" name="Text Box 5"/>
          <p:cNvSpPr txBox="1">
            <a:spLocks noChangeArrowheads="1"/>
          </p:cNvSpPr>
          <p:nvPr/>
        </p:nvSpPr>
        <p:spPr bwMode="auto">
          <a:xfrm>
            <a:off x="0" y="914400"/>
            <a:ext cx="9144000" cy="406400"/>
          </a:xfrm>
          <a:prstGeom prst="rect">
            <a:avLst/>
          </a:prstGeom>
          <a:solidFill>
            <a:schemeClr val="accent1"/>
          </a:solidFill>
          <a:ln w="9525">
            <a:solidFill>
              <a:schemeClr val="tx1"/>
            </a:solidFill>
            <a:miter lim="800000"/>
            <a:headEnd/>
            <a:tailEnd/>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b="1"/>
              <a:t>Gross Amount of Earnings = Desired Net Payment / (100% - Total Tax %)</a:t>
            </a:r>
          </a:p>
        </p:txBody>
      </p:sp>
      <p:sp>
        <p:nvSpPr>
          <p:cNvPr id="29700" name="Text Box 6"/>
          <p:cNvSpPr txBox="1">
            <a:spLocks noChangeArrowheads="1"/>
          </p:cNvSpPr>
          <p:nvPr/>
        </p:nvSpPr>
        <p:spPr bwMode="auto">
          <a:xfrm>
            <a:off x="838200" y="1803400"/>
            <a:ext cx="7391400" cy="406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t>1.  Gross Amount of Earnings = $5,000 / (100% - Total Tax %)</a:t>
            </a:r>
          </a:p>
        </p:txBody>
      </p:sp>
      <p:sp>
        <p:nvSpPr>
          <p:cNvPr id="29701" name="Text Box 7"/>
          <p:cNvSpPr txBox="1">
            <a:spLocks noChangeArrowheads="1"/>
          </p:cNvSpPr>
          <p:nvPr/>
        </p:nvSpPr>
        <p:spPr bwMode="auto">
          <a:xfrm>
            <a:off x="838200" y="2489200"/>
            <a:ext cx="7391400" cy="1778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t>2.  	25% = Federal Income Tax Supplemental Tax Rate</a:t>
            </a:r>
          </a:p>
          <a:p>
            <a:pPr eaLnBrk="1" hangingPunct="1">
              <a:spcBef>
                <a:spcPct val="50000"/>
              </a:spcBef>
            </a:pPr>
            <a:r>
              <a:rPr lang="en-US" altLang="en-US" sz="2000"/>
              <a:t>	6.2% = Social Security</a:t>
            </a:r>
          </a:p>
          <a:p>
            <a:pPr eaLnBrk="1" hangingPunct="1">
              <a:spcBef>
                <a:spcPct val="50000"/>
              </a:spcBef>
            </a:pPr>
            <a:r>
              <a:rPr lang="en-US" altLang="en-US" sz="2000" u="sng"/>
              <a:t>	1.45%</a:t>
            </a:r>
            <a:r>
              <a:rPr lang="en-US" altLang="en-US" sz="2000"/>
              <a:t> = Medicare</a:t>
            </a:r>
          </a:p>
          <a:p>
            <a:pPr eaLnBrk="1" hangingPunct="1">
              <a:spcBef>
                <a:spcPct val="50000"/>
              </a:spcBef>
            </a:pPr>
            <a:r>
              <a:rPr lang="en-US" altLang="en-US" sz="2000"/>
              <a:t>	32.65% = Total Tax %</a:t>
            </a:r>
          </a:p>
        </p:txBody>
      </p:sp>
      <p:sp>
        <p:nvSpPr>
          <p:cNvPr id="29702" name="Text Box 8"/>
          <p:cNvSpPr txBox="1">
            <a:spLocks noChangeArrowheads="1"/>
          </p:cNvSpPr>
          <p:nvPr/>
        </p:nvSpPr>
        <p:spPr bwMode="auto">
          <a:xfrm>
            <a:off x="838200" y="4495800"/>
            <a:ext cx="7391400" cy="406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t>3.  Gross Amount of Earnings = $5,000 / (100% - 32.65 %)</a:t>
            </a:r>
          </a:p>
        </p:txBody>
      </p:sp>
      <p:sp>
        <p:nvSpPr>
          <p:cNvPr id="29703" name="Text Box 9"/>
          <p:cNvSpPr txBox="1">
            <a:spLocks noChangeArrowheads="1"/>
          </p:cNvSpPr>
          <p:nvPr/>
        </p:nvSpPr>
        <p:spPr bwMode="auto">
          <a:xfrm>
            <a:off x="838200" y="5105400"/>
            <a:ext cx="7391400" cy="406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t>4.  Gross Amount of Earnings = $5,000 / 67.35%</a:t>
            </a:r>
          </a:p>
        </p:txBody>
      </p:sp>
      <p:sp>
        <p:nvSpPr>
          <p:cNvPr id="29704" name="Text Box 10"/>
          <p:cNvSpPr txBox="1">
            <a:spLocks noChangeArrowheads="1"/>
          </p:cNvSpPr>
          <p:nvPr/>
        </p:nvSpPr>
        <p:spPr bwMode="auto">
          <a:xfrm>
            <a:off x="1295400" y="1371600"/>
            <a:ext cx="6553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b="1"/>
              <a:t>Desired Net = $5,000.00</a:t>
            </a:r>
          </a:p>
        </p:txBody>
      </p:sp>
      <p:sp>
        <p:nvSpPr>
          <p:cNvPr id="29705" name="Text Box 11"/>
          <p:cNvSpPr txBox="1">
            <a:spLocks noChangeArrowheads="1"/>
          </p:cNvSpPr>
          <p:nvPr/>
        </p:nvSpPr>
        <p:spPr bwMode="auto">
          <a:xfrm>
            <a:off x="838200" y="5689600"/>
            <a:ext cx="7391400" cy="406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t>5.  Gross Amount of Earnings = $7,423.90</a:t>
            </a:r>
          </a:p>
        </p:txBody>
      </p:sp>
    </p:spTree>
  </p:cSld>
  <p:clrMapOvr>
    <a:masterClrMapping/>
  </p:clrMapOvr>
  <p:transition spd="med">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381000" y="274638"/>
            <a:ext cx="8382000" cy="1143000"/>
          </a:xfrm>
        </p:spPr>
        <p:txBody>
          <a:bodyPr>
            <a:normAutofit fontScale="90000"/>
          </a:bodyPr>
          <a:lstStyle/>
          <a:p>
            <a:pPr eaLnBrk="1" fontAlgn="auto" hangingPunct="1">
              <a:spcAft>
                <a:spcPts val="0"/>
              </a:spcAft>
              <a:defRPr/>
            </a:pPr>
            <a:r>
              <a:rPr lang="en-US" sz="4000" smtClean="0">
                <a:solidFill>
                  <a:schemeClr val="accent6">
                    <a:tint val="1000"/>
                  </a:schemeClr>
                </a:solidFill>
                <a:latin typeface="Bodoni MT Black" pitchFamily="18" charset="0"/>
              </a:rPr>
              <a:t>Withholding and Reporting for Employer Provided Benefits</a:t>
            </a:r>
          </a:p>
        </p:txBody>
      </p:sp>
      <p:sp>
        <p:nvSpPr>
          <p:cNvPr id="30723" name="Rectangle 5"/>
          <p:cNvSpPr>
            <a:spLocks noGrp="1" noChangeArrowheads="1"/>
          </p:cNvSpPr>
          <p:nvPr>
            <p:ph idx="1"/>
          </p:nvPr>
        </p:nvSpPr>
        <p:spPr/>
        <p:txBody>
          <a:bodyPr/>
          <a:lstStyle/>
          <a:p>
            <a:pPr eaLnBrk="1" hangingPunct="1"/>
            <a:r>
              <a:rPr lang="en-US" altLang="en-US" smtClean="0">
                <a:latin typeface="Verdana" pitchFamily="34" charset="0"/>
              </a:rPr>
              <a:t>Cash Fringe Benefits</a:t>
            </a:r>
          </a:p>
          <a:p>
            <a:pPr eaLnBrk="1" hangingPunct="1"/>
            <a:r>
              <a:rPr lang="en-US" altLang="en-US" smtClean="0">
                <a:latin typeface="Verdana" pitchFamily="34" charset="0"/>
              </a:rPr>
              <a:t>Non Cash Fringe Benefits</a:t>
            </a:r>
          </a:p>
          <a:p>
            <a:pPr lvl="1" eaLnBrk="1" hangingPunct="1"/>
            <a:r>
              <a:rPr lang="en-US" altLang="en-US" smtClean="0">
                <a:latin typeface="Verdana" pitchFamily="34" charset="0"/>
              </a:rPr>
              <a:t>Withholding Methods</a:t>
            </a:r>
          </a:p>
          <a:p>
            <a:pPr lvl="1" eaLnBrk="1" hangingPunct="1"/>
            <a:r>
              <a:rPr lang="en-US" altLang="en-US" smtClean="0">
                <a:latin typeface="Verdana" pitchFamily="34" charset="0"/>
              </a:rPr>
              <a:t>Imputed Income</a:t>
            </a:r>
          </a:p>
          <a:p>
            <a:pPr lvl="1" eaLnBrk="1" hangingPunct="1"/>
            <a:r>
              <a:rPr lang="en-US" altLang="en-US" smtClean="0">
                <a:latin typeface="Verdana" pitchFamily="34" charset="0"/>
              </a:rPr>
              <a:t>Gross Up</a:t>
            </a:r>
          </a:p>
          <a:p>
            <a:pPr lvl="1" eaLnBrk="1" hangingPunct="1"/>
            <a:r>
              <a:rPr lang="en-US" altLang="en-US" smtClean="0">
                <a:latin typeface="Verdana" pitchFamily="34" charset="0"/>
              </a:rPr>
              <a:t>Special Accounting Rule</a:t>
            </a:r>
          </a:p>
          <a:p>
            <a:pPr lvl="1" eaLnBrk="1" hangingPunct="1"/>
            <a:r>
              <a:rPr lang="en-US" altLang="en-US" smtClean="0">
                <a:latin typeface="Verdana" pitchFamily="34" charset="0"/>
              </a:rPr>
              <a:t>W2 Requirements</a:t>
            </a:r>
          </a:p>
        </p:txBody>
      </p:sp>
    </p:spTree>
  </p:cSld>
  <p:clrMapOvr>
    <a:masterClrMapping/>
  </p:clrMapOvr>
  <p:transition spd="med">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defRPr/>
            </a:pPr>
            <a:r>
              <a:rPr lang="en-US" sz="5400" dirty="0" smtClean="0"/>
              <a:t>Group Calculations</a:t>
            </a:r>
            <a:endParaRPr lang="en-US" sz="5400" dirty="0"/>
          </a:p>
        </p:txBody>
      </p:sp>
      <p:sp>
        <p:nvSpPr>
          <p:cNvPr id="31747" name="Content Placeholder 2"/>
          <p:cNvSpPr>
            <a:spLocks noGrp="1"/>
          </p:cNvSpPr>
          <p:nvPr>
            <p:ph idx="1"/>
          </p:nvPr>
        </p:nvSpPr>
        <p:spPr/>
        <p:txBody>
          <a:bodyPr/>
          <a:lstStyle/>
          <a:p>
            <a:pPr eaLnBrk="1" hangingPunct="1"/>
            <a:r>
              <a:rPr lang="en-US" altLang="en-US" sz="4400" smtClean="0"/>
              <a:t>Work in groups or on your own.</a:t>
            </a:r>
          </a:p>
          <a:p>
            <a:pPr eaLnBrk="1" hangingPunct="1"/>
            <a:endParaRPr lang="en-US" altLang="en-US" sz="4400" smtClean="0"/>
          </a:p>
          <a:p>
            <a:pPr eaLnBrk="1" hangingPunct="1"/>
            <a:endParaRPr lang="en-US" altLang="en-US" sz="4400" smtClean="0"/>
          </a:p>
        </p:txBody>
      </p:sp>
      <p:pic>
        <p:nvPicPr>
          <p:cNvPr id="31748" name="Picture 2" descr="C:\Users\brownlua\AppData\Local\Microsoft\Windows\Temporary Internet Files\Content.IE5\XG7E7KVP\MP90043873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697163"/>
            <a:ext cx="4664075" cy="310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914400" y="685800"/>
            <a:ext cx="7162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4000" b="1">
                <a:latin typeface="Tahoma" pitchFamily="34" charset="0"/>
              </a:rPr>
              <a:t>Next Class</a:t>
            </a:r>
          </a:p>
        </p:txBody>
      </p:sp>
      <p:sp>
        <p:nvSpPr>
          <p:cNvPr id="32771" name="Text Box 5"/>
          <p:cNvSpPr txBox="1">
            <a:spLocks noChangeArrowheads="1"/>
          </p:cNvSpPr>
          <p:nvPr/>
        </p:nvSpPr>
        <p:spPr bwMode="auto">
          <a:xfrm>
            <a:off x="914400" y="1676400"/>
            <a:ext cx="7315200" cy="344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4000" b="1">
                <a:solidFill>
                  <a:schemeClr val="accent2"/>
                </a:solidFill>
                <a:latin typeface="Tahoma" pitchFamily="34" charset="0"/>
              </a:rPr>
              <a:t>Topic : Section 4</a:t>
            </a:r>
          </a:p>
          <a:p>
            <a:pPr algn="ctr" eaLnBrk="1" hangingPunct="1">
              <a:spcBef>
                <a:spcPct val="50000"/>
              </a:spcBef>
            </a:pPr>
            <a:r>
              <a:rPr lang="en-US" altLang="en-US" sz="4000" b="1">
                <a:latin typeface="Tahoma" pitchFamily="34" charset="0"/>
              </a:rPr>
              <a:t>Health, Accident</a:t>
            </a:r>
          </a:p>
          <a:p>
            <a:pPr algn="ctr" eaLnBrk="1" hangingPunct="1">
              <a:spcBef>
                <a:spcPct val="50000"/>
              </a:spcBef>
            </a:pPr>
            <a:r>
              <a:rPr lang="en-US" altLang="en-US" sz="4000" b="1">
                <a:latin typeface="Tahoma" pitchFamily="34" charset="0"/>
              </a:rPr>
              <a:t> and </a:t>
            </a:r>
          </a:p>
          <a:p>
            <a:pPr algn="ctr" eaLnBrk="1" hangingPunct="1">
              <a:spcBef>
                <a:spcPct val="50000"/>
              </a:spcBef>
            </a:pPr>
            <a:r>
              <a:rPr lang="en-US" altLang="en-US" sz="4000" b="1">
                <a:latin typeface="Tahoma" pitchFamily="34" charset="0"/>
              </a:rPr>
              <a:t>Retirement Plans</a:t>
            </a: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xfrm>
            <a:off x="457200" y="274638"/>
            <a:ext cx="8229600" cy="715962"/>
          </a:xfrm>
        </p:spPr>
        <p:txBody>
          <a:bodyPr/>
          <a:lstStyle/>
          <a:p>
            <a:pPr eaLnBrk="1" fontAlgn="auto" hangingPunct="1">
              <a:spcAft>
                <a:spcPts val="0"/>
              </a:spcAft>
              <a:defRPr/>
            </a:pPr>
            <a:r>
              <a:rPr lang="en-US" smtClean="0">
                <a:solidFill>
                  <a:schemeClr val="accent6">
                    <a:tint val="1000"/>
                  </a:schemeClr>
                </a:solidFill>
                <a:latin typeface="Bodoni MT Black" pitchFamily="18" charset="0"/>
              </a:rPr>
              <a:t>Gross Income</a:t>
            </a:r>
          </a:p>
        </p:txBody>
      </p:sp>
      <p:sp>
        <p:nvSpPr>
          <p:cNvPr id="8195" name="Rectangle 5"/>
          <p:cNvSpPr>
            <a:spLocks noGrp="1" noChangeArrowheads="1"/>
          </p:cNvSpPr>
          <p:nvPr>
            <p:ph idx="1"/>
          </p:nvPr>
        </p:nvSpPr>
        <p:spPr>
          <a:xfrm>
            <a:off x="457200" y="2133600"/>
            <a:ext cx="8229600" cy="3992563"/>
          </a:xfrm>
        </p:spPr>
        <p:txBody>
          <a:bodyPr/>
          <a:lstStyle/>
          <a:p>
            <a:pPr eaLnBrk="1" hangingPunct="1"/>
            <a:r>
              <a:rPr lang="en-US" altLang="en-US" smtClean="0">
                <a:latin typeface="Verdana" pitchFamily="34" charset="0"/>
              </a:rPr>
              <a:t>Gross Income</a:t>
            </a:r>
          </a:p>
          <a:p>
            <a:pPr lvl="1" eaLnBrk="1" hangingPunct="1"/>
            <a:r>
              <a:rPr lang="en-US" altLang="en-US" smtClean="0">
                <a:latin typeface="Verdana" pitchFamily="34" charset="0"/>
              </a:rPr>
              <a:t>Starting point for determining a taxpayer’s federal tax bill</a:t>
            </a:r>
          </a:p>
          <a:p>
            <a:pPr lvl="1" eaLnBrk="1" hangingPunct="1"/>
            <a:r>
              <a:rPr lang="en-US" altLang="en-US" smtClean="0">
                <a:latin typeface="Verdana" pitchFamily="34" charset="0"/>
              </a:rPr>
              <a:t>All remuneration for employment - cash and noncash</a:t>
            </a:r>
          </a:p>
        </p:txBody>
      </p:sp>
      <p:pic>
        <p:nvPicPr>
          <p:cNvPr id="8196" name="Picture 4" descr="C:\Users\brownlua\AppData\Local\Microsoft\Windows\Temporary Internet Files\Content.IE5\XG7E7KVP\MC90032438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3733800"/>
            <a:ext cx="1827213" cy="177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rPr>
              <a:t>Income and Employment Tax</a:t>
            </a:r>
          </a:p>
        </p:txBody>
      </p:sp>
      <p:sp>
        <p:nvSpPr>
          <p:cNvPr id="9219" name="Rectangle 3"/>
          <p:cNvSpPr>
            <a:spLocks noGrp="1" noChangeArrowheads="1"/>
          </p:cNvSpPr>
          <p:nvPr>
            <p:ph idx="1"/>
          </p:nvPr>
        </p:nvSpPr>
        <p:spPr/>
        <p:txBody>
          <a:bodyPr/>
          <a:lstStyle/>
          <a:p>
            <a:pPr eaLnBrk="1" hangingPunct="1"/>
            <a:r>
              <a:rPr lang="en-US" altLang="en-US" sz="2800" smtClean="0">
                <a:latin typeface="Verdana" pitchFamily="34" charset="0"/>
              </a:rPr>
              <a:t>Federal Income Tax withheld from wages</a:t>
            </a:r>
          </a:p>
          <a:p>
            <a:pPr eaLnBrk="1" hangingPunct="1"/>
            <a:r>
              <a:rPr lang="en-US" altLang="en-US" sz="2800" smtClean="0">
                <a:latin typeface="Verdana" pitchFamily="34" charset="0"/>
              </a:rPr>
              <a:t>FICA tax withheld from wages (6.2%) </a:t>
            </a:r>
          </a:p>
          <a:p>
            <a:pPr eaLnBrk="1" hangingPunct="1"/>
            <a:r>
              <a:rPr lang="en-US" altLang="en-US" sz="2800" smtClean="0">
                <a:latin typeface="Verdana" pitchFamily="34" charset="0"/>
              </a:rPr>
              <a:t>Medicare Tax withheld from wages (1.45%)</a:t>
            </a:r>
          </a:p>
          <a:p>
            <a:pPr eaLnBrk="1" hangingPunct="1"/>
            <a:r>
              <a:rPr lang="en-US" altLang="en-US" sz="2800" smtClean="0">
                <a:latin typeface="Verdana" pitchFamily="34" charset="0"/>
              </a:rPr>
              <a:t>FICA tax paid by employer (6.2%)</a:t>
            </a:r>
          </a:p>
          <a:p>
            <a:pPr eaLnBrk="1" hangingPunct="1"/>
            <a:r>
              <a:rPr lang="en-US" altLang="en-US" sz="2800" smtClean="0">
                <a:latin typeface="Verdana" pitchFamily="34" charset="0"/>
              </a:rPr>
              <a:t>Medicare Tax paid by employer (1.45%)</a:t>
            </a:r>
          </a:p>
          <a:p>
            <a:pPr eaLnBrk="1" hangingPunct="1"/>
            <a:r>
              <a:rPr lang="en-US" altLang="en-US" sz="2800" smtClean="0">
                <a:latin typeface="Verdana" pitchFamily="34" charset="0"/>
              </a:rPr>
              <a:t>FUTA Tax paid by employer </a:t>
            </a:r>
          </a:p>
          <a:p>
            <a:pPr eaLnBrk="1" hangingPunct="1"/>
            <a:endParaRPr lang="en-US" altLang="en-US" sz="2800" smtClean="0"/>
          </a:p>
          <a:p>
            <a:pPr lvl="1" eaLnBrk="1" hangingPunct="1"/>
            <a:endParaRPr lang="en-US" altLang="en-US" sz="2400" smtClean="0"/>
          </a:p>
        </p:txBody>
      </p:sp>
      <p:pic>
        <p:nvPicPr>
          <p:cNvPr id="9220" name="Picture 4" descr="C:\Users\brownlua\AppData\Local\Microsoft\Windows\Temporary Internet Files\Content.IE5\CJ1SFE0S\MP90042239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03950" y="4697413"/>
            <a:ext cx="2068513"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6">
                    <a:tint val="1000"/>
                  </a:schemeClr>
                </a:solidFill>
              </a:rPr>
              <a:t>Fair Market Value</a:t>
            </a:r>
          </a:p>
        </p:txBody>
      </p:sp>
      <p:sp>
        <p:nvSpPr>
          <p:cNvPr id="10243" name="Rectangle 3"/>
          <p:cNvSpPr>
            <a:spLocks noGrp="1" noChangeArrowheads="1"/>
          </p:cNvSpPr>
          <p:nvPr>
            <p:ph idx="1"/>
          </p:nvPr>
        </p:nvSpPr>
        <p:spPr/>
        <p:txBody>
          <a:bodyPr/>
          <a:lstStyle/>
          <a:p>
            <a:pPr eaLnBrk="1" hangingPunct="1"/>
            <a:r>
              <a:rPr lang="en-US" altLang="en-US" smtClean="0"/>
              <a:t>IFBA = Includable Fringe Benefit Amount</a:t>
            </a:r>
          </a:p>
          <a:p>
            <a:pPr eaLnBrk="1" hangingPunct="1"/>
            <a:r>
              <a:rPr lang="en-US" altLang="en-US" smtClean="0"/>
              <a:t>FMV = Fair Market Value</a:t>
            </a:r>
          </a:p>
          <a:p>
            <a:pPr eaLnBrk="1" hangingPunct="1"/>
            <a:r>
              <a:rPr lang="en-US" altLang="en-US" smtClean="0"/>
              <a:t>EPA = Employee Paid Amount</a:t>
            </a:r>
          </a:p>
          <a:p>
            <a:pPr eaLnBrk="1" hangingPunct="1"/>
            <a:r>
              <a:rPr lang="en-US" altLang="en-US" smtClean="0"/>
              <a:t>AEL = Amount Excluded by Law</a:t>
            </a:r>
          </a:p>
          <a:p>
            <a:pPr eaLnBrk="1" hangingPunct="1"/>
            <a:endParaRPr lang="en-US" altLang="en-US" smtClean="0"/>
          </a:p>
          <a:p>
            <a:pPr eaLnBrk="1" hangingPunct="1"/>
            <a:r>
              <a:rPr lang="en-US" altLang="en-US" smtClean="0"/>
              <a:t>IFBA = FMV – (EPA + AEL)</a:t>
            </a:r>
          </a:p>
          <a:p>
            <a:pPr eaLnBrk="1" hangingPunct="1">
              <a:buFontTx/>
              <a:buNone/>
            </a:pPr>
            <a:endParaRPr lang="en-US" altLang="en-US" smtClean="0"/>
          </a:p>
        </p:txBody>
      </p:sp>
      <p:pic>
        <p:nvPicPr>
          <p:cNvPr id="10244" name="Picture 6" descr="C:\Users\brownlua\AppData\Local\Microsoft\Windows\Temporary Internet Files\Content.IE5\XG7E7KVP\MP90038755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3962400"/>
            <a:ext cx="365760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28600"/>
            <a:ext cx="8458200" cy="685800"/>
          </a:xfrm>
        </p:spPr>
        <p:txBody>
          <a:bodyPr/>
          <a:lstStyle/>
          <a:p>
            <a:pPr eaLnBrk="1" fontAlgn="auto" hangingPunct="1">
              <a:spcAft>
                <a:spcPts val="0"/>
              </a:spcAft>
              <a:defRPr/>
            </a:pPr>
            <a:r>
              <a:rPr lang="en-US" sz="3200" smtClean="0">
                <a:solidFill>
                  <a:schemeClr val="accent6">
                    <a:tint val="1000"/>
                  </a:schemeClr>
                </a:solidFill>
              </a:rPr>
              <a:t>Taxable Compensation</a:t>
            </a:r>
          </a:p>
        </p:txBody>
      </p:sp>
      <p:sp>
        <p:nvSpPr>
          <p:cNvPr id="11267" name="Rectangle 3"/>
          <p:cNvSpPr>
            <a:spLocks noGrp="1" noChangeArrowheads="1"/>
          </p:cNvSpPr>
          <p:nvPr>
            <p:ph idx="1"/>
          </p:nvPr>
        </p:nvSpPr>
        <p:spPr>
          <a:xfrm>
            <a:off x="457200" y="838200"/>
            <a:ext cx="8229600" cy="6019800"/>
          </a:xfrm>
        </p:spPr>
        <p:txBody>
          <a:bodyPr/>
          <a:lstStyle/>
          <a:p>
            <a:pPr eaLnBrk="1" hangingPunct="1">
              <a:lnSpc>
                <a:spcPct val="80000"/>
              </a:lnSpc>
            </a:pPr>
            <a:r>
              <a:rPr lang="en-US" altLang="en-US" sz="1800" smtClean="0"/>
              <a:t>Back-Pay</a:t>
            </a:r>
          </a:p>
          <a:p>
            <a:pPr eaLnBrk="1" hangingPunct="1">
              <a:lnSpc>
                <a:spcPct val="80000"/>
              </a:lnSpc>
            </a:pPr>
            <a:r>
              <a:rPr lang="en-US" altLang="en-US" sz="1800" smtClean="0"/>
              <a:t>Bonuses</a:t>
            </a:r>
          </a:p>
          <a:p>
            <a:pPr eaLnBrk="1" hangingPunct="1">
              <a:lnSpc>
                <a:spcPct val="80000"/>
              </a:lnSpc>
            </a:pPr>
            <a:r>
              <a:rPr lang="en-US" altLang="en-US" sz="1800" smtClean="0"/>
              <a:t>Commissions</a:t>
            </a:r>
          </a:p>
          <a:p>
            <a:pPr eaLnBrk="1" hangingPunct="1">
              <a:lnSpc>
                <a:spcPct val="80000"/>
              </a:lnSpc>
            </a:pPr>
            <a:r>
              <a:rPr lang="en-US" altLang="en-US" sz="1800" smtClean="0"/>
              <a:t>Personal use of company vehicle</a:t>
            </a:r>
          </a:p>
          <a:p>
            <a:pPr eaLnBrk="1" hangingPunct="1">
              <a:lnSpc>
                <a:spcPct val="80000"/>
              </a:lnSpc>
            </a:pPr>
            <a:r>
              <a:rPr lang="en-US" altLang="en-US" sz="1800" smtClean="0"/>
              <a:t>Severance pay and final vacation pay</a:t>
            </a:r>
          </a:p>
          <a:p>
            <a:pPr eaLnBrk="1" hangingPunct="1">
              <a:lnSpc>
                <a:spcPct val="80000"/>
              </a:lnSpc>
            </a:pPr>
            <a:r>
              <a:rPr lang="en-US" altLang="en-US" sz="1800" smtClean="0"/>
              <a:t>Employer paid commuter highway vehicle transportation and transit passes in excess of $125 per month</a:t>
            </a:r>
          </a:p>
          <a:p>
            <a:pPr eaLnBrk="1" hangingPunct="1">
              <a:lnSpc>
                <a:spcPct val="80000"/>
              </a:lnSpc>
            </a:pPr>
            <a:r>
              <a:rPr lang="en-US" altLang="en-US" sz="1800" smtClean="0"/>
              <a:t>Employer paid commuter fees in excess of $240 per month</a:t>
            </a:r>
          </a:p>
          <a:p>
            <a:pPr eaLnBrk="1" hangingPunct="1">
              <a:lnSpc>
                <a:spcPct val="80000"/>
              </a:lnSpc>
            </a:pPr>
            <a:r>
              <a:rPr lang="en-US" altLang="en-US" sz="1800" smtClean="0"/>
              <a:t>Employer provided bicycle commuting assistance in excess of $20 per month</a:t>
            </a:r>
          </a:p>
          <a:p>
            <a:pPr eaLnBrk="1" hangingPunct="1">
              <a:lnSpc>
                <a:spcPct val="80000"/>
              </a:lnSpc>
            </a:pPr>
            <a:r>
              <a:rPr lang="en-US" altLang="en-US" sz="1800" smtClean="0"/>
              <a:t>Fringe Benefits (unless specifically excluded)</a:t>
            </a:r>
          </a:p>
          <a:p>
            <a:pPr eaLnBrk="1" hangingPunct="1">
              <a:lnSpc>
                <a:spcPct val="80000"/>
              </a:lnSpc>
            </a:pPr>
            <a:r>
              <a:rPr lang="en-US" altLang="en-US" sz="1800" smtClean="0"/>
              <a:t>Gifts, gift certificates, prizes and awards</a:t>
            </a:r>
          </a:p>
          <a:p>
            <a:pPr eaLnBrk="1" hangingPunct="1">
              <a:lnSpc>
                <a:spcPct val="80000"/>
              </a:lnSpc>
            </a:pPr>
            <a:r>
              <a:rPr lang="en-US" altLang="en-US" sz="1800" smtClean="0"/>
              <a:t>Group legal services</a:t>
            </a:r>
          </a:p>
          <a:p>
            <a:pPr eaLnBrk="1" hangingPunct="1">
              <a:lnSpc>
                <a:spcPct val="80000"/>
              </a:lnSpc>
            </a:pPr>
            <a:r>
              <a:rPr lang="en-US" altLang="en-US" sz="1800" smtClean="0"/>
              <a:t>Group Term Life insurance over $50,000</a:t>
            </a:r>
          </a:p>
          <a:p>
            <a:pPr eaLnBrk="1" hangingPunct="1">
              <a:lnSpc>
                <a:spcPct val="80000"/>
              </a:lnSpc>
            </a:pPr>
            <a:r>
              <a:rPr lang="en-US" altLang="en-US" sz="1800" smtClean="0"/>
              <a:t>Non-accountable reimbursed business expense</a:t>
            </a:r>
          </a:p>
          <a:p>
            <a:pPr eaLnBrk="1" hangingPunct="1">
              <a:lnSpc>
                <a:spcPct val="80000"/>
              </a:lnSpc>
            </a:pPr>
            <a:r>
              <a:rPr lang="en-US" altLang="en-US" sz="1800" smtClean="0"/>
              <a:t>Noncash fringes unless excluded by IRC</a:t>
            </a:r>
          </a:p>
          <a:p>
            <a:pPr eaLnBrk="1" hangingPunct="1">
              <a:lnSpc>
                <a:spcPct val="80000"/>
              </a:lnSpc>
            </a:pPr>
            <a:r>
              <a:rPr lang="en-US" altLang="en-US" sz="1800" smtClean="0"/>
              <a:t>Nonqualified moving expenses</a:t>
            </a:r>
          </a:p>
          <a:p>
            <a:pPr eaLnBrk="1" hangingPunct="1">
              <a:lnSpc>
                <a:spcPct val="80000"/>
              </a:lnSpc>
            </a:pPr>
            <a:r>
              <a:rPr lang="en-US" altLang="en-US" sz="1800" smtClean="0"/>
              <a:t>Overtime pay</a:t>
            </a:r>
          </a:p>
          <a:p>
            <a:pPr eaLnBrk="1" hangingPunct="1">
              <a:lnSpc>
                <a:spcPct val="80000"/>
              </a:lnSpc>
            </a:pPr>
            <a:r>
              <a:rPr lang="en-US" altLang="en-US" sz="1800" smtClean="0"/>
              <a:t>Regular wages</a:t>
            </a:r>
          </a:p>
          <a:p>
            <a:pPr eaLnBrk="1" hangingPunct="1">
              <a:lnSpc>
                <a:spcPct val="80000"/>
              </a:lnSpc>
            </a:pPr>
            <a:r>
              <a:rPr lang="en-US" altLang="en-US" sz="1800" smtClean="0"/>
              <a:t>Sick pay and disability benefits (portion attributable to employer contributions)</a:t>
            </a:r>
          </a:p>
          <a:p>
            <a:pPr eaLnBrk="1" hangingPunct="1">
              <a:lnSpc>
                <a:spcPct val="80000"/>
              </a:lnSpc>
            </a:pPr>
            <a:r>
              <a:rPr lang="en-US" altLang="en-US" sz="1800" smtClean="0"/>
              <a:t>Tips</a:t>
            </a:r>
          </a:p>
        </p:txBody>
      </p:sp>
      <p:pic>
        <p:nvPicPr>
          <p:cNvPr id="11268" name="Picture 4" descr="C:\Users\brownlua\AppData\Local\Microsoft\Windows\Temporary Internet Files\Content.IE5\XG7E7KVP\MC90015705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9363" y="3694113"/>
            <a:ext cx="1749425" cy="167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8229600" cy="762000"/>
          </a:xfrm>
        </p:spPr>
        <p:txBody>
          <a:bodyPr/>
          <a:lstStyle/>
          <a:p>
            <a:pPr eaLnBrk="1" fontAlgn="auto" hangingPunct="1">
              <a:spcAft>
                <a:spcPts val="0"/>
              </a:spcAft>
              <a:defRPr/>
            </a:pPr>
            <a:r>
              <a:rPr lang="en-US" sz="3200" smtClean="0">
                <a:solidFill>
                  <a:schemeClr val="accent6">
                    <a:tint val="1000"/>
                  </a:schemeClr>
                </a:solidFill>
              </a:rPr>
              <a:t>Nontaxable Compensation</a:t>
            </a:r>
          </a:p>
        </p:txBody>
      </p:sp>
      <p:sp>
        <p:nvSpPr>
          <p:cNvPr id="12291" name="Rectangle 3"/>
          <p:cNvSpPr>
            <a:spLocks noGrp="1" noChangeArrowheads="1"/>
          </p:cNvSpPr>
          <p:nvPr>
            <p:ph idx="1"/>
          </p:nvPr>
        </p:nvSpPr>
        <p:spPr>
          <a:xfrm>
            <a:off x="457200" y="990600"/>
            <a:ext cx="8229600" cy="5562600"/>
          </a:xfrm>
        </p:spPr>
        <p:txBody>
          <a:bodyPr/>
          <a:lstStyle/>
          <a:p>
            <a:pPr eaLnBrk="1" hangingPunct="1">
              <a:lnSpc>
                <a:spcPct val="80000"/>
              </a:lnSpc>
            </a:pPr>
            <a:r>
              <a:rPr lang="en-US" altLang="en-US" sz="1800" smtClean="0"/>
              <a:t>Dependent child care assistance (up to $5000) under section 129 plan</a:t>
            </a:r>
          </a:p>
          <a:p>
            <a:pPr eaLnBrk="1" hangingPunct="1">
              <a:lnSpc>
                <a:spcPct val="80000"/>
              </a:lnSpc>
            </a:pPr>
            <a:r>
              <a:rPr lang="en-US" altLang="en-US" sz="1800" smtClean="0"/>
              <a:t>Company vehicle (business use only)</a:t>
            </a:r>
          </a:p>
          <a:p>
            <a:pPr eaLnBrk="1" hangingPunct="1">
              <a:lnSpc>
                <a:spcPct val="80000"/>
              </a:lnSpc>
            </a:pPr>
            <a:r>
              <a:rPr lang="en-US" altLang="en-US" sz="1800" smtClean="0"/>
              <a:t>De Minimis fringes </a:t>
            </a:r>
          </a:p>
          <a:p>
            <a:pPr eaLnBrk="1" hangingPunct="1">
              <a:lnSpc>
                <a:spcPct val="80000"/>
              </a:lnSpc>
            </a:pPr>
            <a:r>
              <a:rPr lang="en-US" altLang="en-US" sz="1800" smtClean="0"/>
              <a:t>Disability benefits (employee contributions)</a:t>
            </a:r>
          </a:p>
          <a:p>
            <a:pPr eaLnBrk="1" hangingPunct="1">
              <a:lnSpc>
                <a:spcPct val="80000"/>
              </a:lnSpc>
            </a:pPr>
            <a:r>
              <a:rPr lang="en-US" altLang="en-US" sz="1800" smtClean="0"/>
              <a:t>Group Term Life insurance  coverage of $50,000 or less</a:t>
            </a:r>
          </a:p>
          <a:p>
            <a:pPr eaLnBrk="1" hangingPunct="1">
              <a:lnSpc>
                <a:spcPct val="80000"/>
              </a:lnSpc>
            </a:pPr>
            <a:r>
              <a:rPr lang="en-US" altLang="en-US" sz="1800" smtClean="0"/>
              <a:t>Medical/dental/health plans (employer contributions)</a:t>
            </a:r>
          </a:p>
          <a:p>
            <a:pPr eaLnBrk="1" hangingPunct="1">
              <a:lnSpc>
                <a:spcPct val="80000"/>
              </a:lnSpc>
            </a:pPr>
            <a:r>
              <a:rPr lang="en-US" altLang="en-US" sz="1800" smtClean="0"/>
              <a:t>No-additional-cost fringes ( see section 3.2-1 Payroll Source for conditions that must be met)</a:t>
            </a:r>
          </a:p>
          <a:p>
            <a:pPr eaLnBrk="1" hangingPunct="1">
              <a:lnSpc>
                <a:spcPct val="80000"/>
              </a:lnSpc>
            </a:pPr>
            <a:r>
              <a:rPr lang="en-US" altLang="en-US" sz="1800" smtClean="0"/>
              <a:t>Qualified employee discounts on employer goods and services ( see section 3.2-1 Payroll Source for conditions that must be met)</a:t>
            </a:r>
          </a:p>
          <a:p>
            <a:pPr eaLnBrk="1" hangingPunct="1">
              <a:lnSpc>
                <a:spcPct val="80000"/>
              </a:lnSpc>
            </a:pPr>
            <a:r>
              <a:rPr lang="en-US" altLang="en-US" sz="1800" smtClean="0"/>
              <a:t>Qualified moving expenses</a:t>
            </a:r>
          </a:p>
          <a:p>
            <a:pPr eaLnBrk="1" hangingPunct="1">
              <a:lnSpc>
                <a:spcPct val="80000"/>
              </a:lnSpc>
            </a:pPr>
            <a:r>
              <a:rPr lang="en-US" altLang="en-US" sz="1800" smtClean="0"/>
              <a:t>Qualified transportation fringes</a:t>
            </a:r>
          </a:p>
          <a:p>
            <a:pPr eaLnBrk="1" hangingPunct="1">
              <a:lnSpc>
                <a:spcPct val="80000"/>
              </a:lnSpc>
            </a:pPr>
            <a:r>
              <a:rPr lang="en-US" altLang="en-US" sz="1800" smtClean="0"/>
              <a:t>Reimbursed business expenses (if accounted for in a timely manner)</a:t>
            </a:r>
          </a:p>
          <a:p>
            <a:pPr eaLnBrk="1" hangingPunct="1">
              <a:lnSpc>
                <a:spcPct val="80000"/>
              </a:lnSpc>
            </a:pPr>
            <a:r>
              <a:rPr lang="en-US" altLang="en-US" sz="1800" smtClean="0"/>
              <a:t>Working condition fringes which would be deductible if paid by the employee</a:t>
            </a:r>
          </a:p>
          <a:p>
            <a:pPr eaLnBrk="1" hangingPunct="1">
              <a:lnSpc>
                <a:spcPct val="80000"/>
              </a:lnSpc>
            </a:pPr>
            <a:r>
              <a:rPr lang="en-US" altLang="en-US" sz="1800" smtClean="0"/>
              <a:t>Educational assistance for job related courses (no limit)</a:t>
            </a:r>
          </a:p>
          <a:p>
            <a:pPr eaLnBrk="1" hangingPunct="1">
              <a:lnSpc>
                <a:spcPct val="80000"/>
              </a:lnSpc>
            </a:pPr>
            <a:r>
              <a:rPr lang="en-US" altLang="en-US" sz="1800" smtClean="0"/>
              <a:t>Non-job-related education assistance up to $5,250 under a qualified plan</a:t>
            </a:r>
          </a:p>
          <a:p>
            <a:pPr eaLnBrk="1" hangingPunct="1">
              <a:lnSpc>
                <a:spcPct val="80000"/>
              </a:lnSpc>
            </a:pPr>
            <a:r>
              <a:rPr lang="en-US" altLang="en-US" sz="1800" smtClean="0"/>
              <a:t>Long-Term care insurance</a:t>
            </a:r>
          </a:p>
          <a:p>
            <a:pPr eaLnBrk="1" hangingPunct="1">
              <a:lnSpc>
                <a:spcPct val="80000"/>
              </a:lnSpc>
            </a:pPr>
            <a:r>
              <a:rPr lang="en-US" altLang="en-US" sz="1800" smtClean="0"/>
              <a:t>Health Savings Account contributions</a:t>
            </a:r>
          </a:p>
        </p:txBody>
      </p:sp>
      <p:pic>
        <p:nvPicPr>
          <p:cNvPr id="12292" name="Picture 4" descr="C:\Users\brownlua\AppData\Local\Microsoft\Windows\Temporary Internet Files\Content.IE5\P5GSL069\MC90006015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0" y="4876800"/>
            <a:ext cx="1268413"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chemeClr val="accent6">
                    <a:tint val="1000"/>
                  </a:schemeClr>
                </a:solidFill>
                <a:latin typeface="Bodoni MT Black" pitchFamily="18" charset="0"/>
              </a:rPr>
              <a:t>Personal Use of Employer Provided Vehicles</a:t>
            </a:r>
          </a:p>
        </p:txBody>
      </p:sp>
      <p:sp>
        <p:nvSpPr>
          <p:cNvPr id="13315" name="Rectangle 5"/>
          <p:cNvSpPr>
            <a:spLocks noGrp="1" noChangeArrowheads="1"/>
          </p:cNvSpPr>
          <p:nvPr>
            <p:ph idx="1"/>
          </p:nvPr>
        </p:nvSpPr>
        <p:spPr>
          <a:xfrm>
            <a:off x="381000" y="1905000"/>
            <a:ext cx="8229600" cy="4419600"/>
          </a:xfrm>
        </p:spPr>
        <p:txBody>
          <a:bodyPr/>
          <a:lstStyle/>
          <a:p>
            <a:pPr eaLnBrk="1" hangingPunct="1"/>
            <a:r>
              <a:rPr lang="en-US" altLang="en-US" smtClean="0">
                <a:latin typeface="Verdana" pitchFamily="34" charset="0"/>
              </a:rPr>
              <a:t>Exception to Personal Use</a:t>
            </a:r>
          </a:p>
          <a:p>
            <a:pPr lvl="1" eaLnBrk="1" hangingPunct="1"/>
            <a:r>
              <a:rPr lang="en-US" altLang="en-US" smtClean="0">
                <a:latin typeface="Verdana" pitchFamily="34" charset="0"/>
              </a:rPr>
              <a:t>De Minimis – Business only, brief side trips</a:t>
            </a:r>
          </a:p>
          <a:p>
            <a:pPr lvl="1" eaLnBrk="1" hangingPunct="1"/>
            <a:r>
              <a:rPr lang="en-US" altLang="en-US" smtClean="0">
                <a:latin typeface="Verdana" pitchFamily="34" charset="0"/>
              </a:rPr>
              <a:t>Qualified Non-personal Use – Special use vehicles, police cars, school bus</a:t>
            </a:r>
          </a:p>
          <a:p>
            <a:pPr lvl="1" eaLnBrk="1" hangingPunct="1"/>
            <a:r>
              <a:rPr lang="en-US" altLang="en-US" smtClean="0">
                <a:latin typeface="Verdana" pitchFamily="34" charset="0"/>
              </a:rPr>
              <a:t>Automobile Salespersons – Demo vehicles used within the sales area of the dealership if the personal use of the vehicle is substantially restricted</a:t>
            </a:r>
          </a:p>
        </p:txBody>
      </p:sp>
      <p:pic>
        <p:nvPicPr>
          <p:cNvPr id="13316" name="Picture 4" descr="C:\Users\brownlua\AppData\Local\Microsoft\Windows\Temporary Internet Files\Content.IE5\P5GSL069\MC9003887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984995">
            <a:off x="838200" y="4800600"/>
            <a:ext cx="18272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5" descr="C:\Users\brownlua\AppData\Local\Microsoft\Windows\Temporary Internet Files\Content.IE5\CJ1SFE0S\MP90040313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4589463"/>
            <a:ext cx="2597150" cy="173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6" descr="C:\Program Files\Microsoft Office\MEDIA\CAGCAT10\j0292152.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940447">
            <a:off x="6781800" y="4502150"/>
            <a:ext cx="1538288"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6"/>
          <p:cNvSpPr>
            <a:spLocks noGrp="1" noChangeArrowheads="1"/>
          </p:cNvSpPr>
          <p:nvPr>
            <p:ph type="title"/>
          </p:nvPr>
        </p:nvSpPr>
        <p:spPr>
          <a:xfrm>
            <a:off x="457200" y="274638"/>
            <a:ext cx="8229600" cy="715962"/>
          </a:xfrm>
        </p:spPr>
        <p:txBody>
          <a:bodyPr>
            <a:normAutofit fontScale="90000"/>
          </a:bodyPr>
          <a:lstStyle/>
          <a:p>
            <a:pPr eaLnBrk="1" fontAlgn="auto" hangingPunct="1">
              <a:spcAft>
                <a:spcPts val="0"/>
              </a:spcAft>
              <a:defRPr/>
            </a:pPr>
            <a:r>
              <a:rPr lang="en-US" sz="2400" smtClean="0">
                <a:solidFill>
                  <a:schemeClr val="accent6">
                    <a:tint val="1000"/>
                  </a:schemeClr>
                </a:solidFill>
                <a:latin typeface="Bodoni MT Black" pitchFamily="18" charset="0"/>
              </a:rPr>
              <a:t>Personal Use of Employer Provided Vehicles Cont’d</a:t>
            </a:r>
          </a:p>
        </p:txBody>
      </p:sp>
      <p:sp>
        <p:nvSpPr>
          <p:cNvPr id="14339" name="Rectangle 4"/>
          <p:cNvSpPr>
            <a:spLocks noGrp="1" noChangeArrowheads="1"/>
          </p:cNvSpPr>
          <p:nvPr>
            <p:ph idx="1"/>
          </p:nvPr>
        </p:nvSpPr>
        <p:spPr>
          <a:xfrm>
            <a:off x="457200" y="1143000"/>
            <a:ext cx="8229600" cy="5257800"/>
          </a:xfrm>
        </p:spPr>
        <p:txBody>
          <a:bodyPr/>
          <a:lstStyle/>
          <a:p>
            <a:pPr eaLnBrk="1" hangingPunct="1">
              <a:lnSpc>
                <a:spcPct val="80000"/>
              </a:lnSpc>
            </a:pPr>
            <a:r>
              <a:rPr lang="en-US" altLang="en-US" smtClean="0">
                <a:latin typeface="Verdana" pitchFamily="34" charset="0"/>
              </a:rPr>
              <a:t>Accounting for Use – Valuation Methods</a:t>
            </a:r>
          </a:p>
          <a:p>
            <a:pPr lvl="1" eaLnBrk="1" hangingPunct="1">
              <a:lnSpc>
                <a:spcPct val="80000"/>
              </a:lnSpc>
              <a:buFontTx/>
              <a:buNone/>
            </a:pPr>
            <a:endParaRPr lang="en-US" altLang="en-US" smtClean="0">
              <a:latin typeface="Verdana" pitchFamily="34" charset="0"/>
            </a:endParaRPr>
          </a:p>
          <a:p>
            <a:pPr lvl="1" eaLnBrk="1" hangingPunct="1">
              <a:lnSpc>
                <a:spcPct val="80000"/>
              </a:lnSpc>
            </a:pPr>
            <a:r>
              <a:rPr lang="en-US" altLang="en-US" smtClean="0">
                <a:latin typeface="Verdana" pitchFamily="34" charset="0"/>
              </a:rPr>
              <a:t>General Valuation Method</a:t>
            </a:r>
          </a:p>
          <a:p>
            <a:pPr lvl="2" eaLnBrk="1" hangingPunct="1">
              <a:lnSpc>
                <a:spcPct val="80000"/>
              </a:lnSpc>
            </a:pPr>
            <a:r>
              <a:rPr lang="en-US" altLang="en-US" sz="1800" smtClean="0">
                <a:latin typeface="Verdana" pitchFamily="34" charset="0"/>
              </a:rPr>
              <a:t>FMV = What the employee would pay to lease the same or comparable vehicle</a:t>
            </a:r>
          </a:p>
          <a:p>
            <a:pPr lvl="1" eaLnBrk="1" hangingPunct="1">
              <a:lnSpc>
                <a:spcPct val="80000"/>
              </a:lnSpc>
            </a:pPr>
            <a:r>
              <a:rPr lang="en-US" altLang="en-US" smtClean="0">
                <a:latin typeface="Verdana" pitchFamily="34" charset="0"/>
              </a:rPr>
              <a:t>Special Valuation Methods</a:t>
            </a:r>
          </a:p>
          <a:p>
            <a:pPr lvl="2" eaLnBrk="1" hangingPunct="1">
              <a:lnSpc>
                <a:spcPct val="80000"/>
              </a:lnSpc>
            </a:pPr>
            <a:r>
              <a:rPr lang="en-US" altLang="en-US" sz="1800" smtClean="0">
                <a:latin typeface="Verdana" pitchFamily="34" charset="0"/>
              </a:rPr>
              <a:t>Commuting Valuation Method</a:t>
            </a:r>
          </a:p>
          <a:p>
            <a:pPr lvl="3" eaLnBrk="1" hangingPunct="1">
              <a:lnSpc>
                <a:spcPct val="80000"/>
              </a:lnSpc>
            </a:pPr>
            <a:r>
              <a:rPr lang="en-US" altLang="en-US" sz="1600" smtClean="0">
                <a:latin typeface="Verdana" pitchFamily="34" charset="0"/>
              </a:rPr>
              <a:t>$1.50 one way, $3.00 round trip</a:t>
            </a:r>
          </a:p>
          <a:p>
            <a:pPr lvl="2" eaLnBrk="1" hangingPunct="1">
              <a:lnSpc>
                <a:spcPct val="80000"/>
              </a:lnSpc>
            </a:pPr>
            <a:r>
              <a:rPr lang="en-US" altLang="en-US" sz="1800" smtClean="0">
                <a:latin typeface="Verdana" pitchFamily="34" charset="0"/>
              </a:rPr>
              <a:t>Annual Lease Valuation Method</a:t>
            </a:r>
          </a:p>
          <a:p>
            <a:pPr lvl="3" eaLnBrk="1" hangingPunct="1">
              <a:lnSpc>
                <a:spcPct val="80000"/>
              </a:lnSpc>
            </a:pPr>
            <a:r>
              <a:rPr lang="en-US" altLang="en-US" sz="1600" smtClean="0">
                <a:latin typeface="Verdana" pitchFamily="34" charset="0"/>
              </a:rPr>
              <a:t>Annual lease value times the percentage of personal miles driven (see chart on page 3-21)</a:t>
            </a:r>
          </a:p>
          <a:p>
            <a:pPr lvl="3" eaLnBrk="1" hangingPunct="1">
              <a:lnSpc>
                <a:spcPct val="80000"/>
              </a:lnSpc>
            </a:pPr>
            <a:r>
              <a:rPr lang="en-US" altLang="en-US" sz="1600" smtClean="0">
                <a:latin typeface="Verdana" pitchFamily="34" charset="0"/>
              </a:rPr>
              <a:t>Annual lease value does not include the value of employer provided fuel (5.5 cents per mile in 2014) </a:t>
            </a:r>
          </a:p>
          <a:p>
            <a:pPr lvl="2" eaLnBrk="1" hangingPunct="1">
              <a:lnSpc>
                <a:spcPct val="80000"/>
              </a:lnSpc>
            </a:pPr>
            <a:r>
              <a:rPr lang="en-US" altLang="en-US" sz="1800" smtClean="0">
                <a:latin typeface="Verdana" pitchFamily="34" charset="0"/>
              </a:rPr>
              <a:t>Vehicle cents-per-mile Method</a:t>
            </a:r>
          </a:p>
          <a:p>
            <a:pPr lvl="3" eaLnBrk="1" hangingPunct="1">
              <a:lnSpc>
                <a:spcPct val="80000"/>
              </a:lnSpc>
            </a:pPr>
            <a:r>
              <a:rPr lang="en-US" altLang="en-US" sz="1600" smtClean="0">
                <a:latin typeface="Verdana" pitchFamily="34" charset="0"/>
              </a:rPr>
              <a:t>56 cents per mile in 2014 times the number of personal miles driven</a:t>
            </a:r>
          </a:p>
          <a:p>
            <a:pPr lvl="3" eaLnBrk="1" hangingPunct="1">
              <a:lnSpc>
                <a:spcPct val="80000"/>
              </a:lnSpc>
            </a:pPr>
            <a:r>
              <a:rPr lang="en-US" altLang="en-US" sz="1600" smtClean="0">
                <a:latin typeface="Verdana" pitchFamily="34" charset="0"/>
              </a:rPr>
              <a:t>Maximum vehicle value in 2014 is $16,000  for cars, $17,300 for SUV’s, $21,100 for a fleet of 20 or more cars</a:t>
            </a: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Thatch</Template>
  <TotalTime>2801</TotalTime>
  <Words>3865</Words>
  <Application>Microsoft Office PowerPoint</Application>
  <PresentationFormat>On-screen Show (4:3)</PresentationFormat>
  <Paragraphs>559</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Tw Cen MT</vt:lpstr>
      <vt:lpstr>Tahoma</vt:lpstr>
      <vt:lpstr>Verdana</vt:lpstr>
      <vt:lpstr>Bodoni MT Black</vt:lpstr>
      <vt:lpstr>Thatch</vt:lpstr>
      <vt:lpstr>CPP / FPC Study Group</vt:lpstr>
      <vt:lpstr>Overview</vt:lpstr>
      <vt:lpstr>Gross Income</vt:lpstr>
      <vt:lpstr>Income and Employment Tax</vt:lpstr>
      <vt:lpstr>Fair Market Value</vt:lpstr>
      <vt:lpstr>Taxable Compensation</vt:lpstr>
      <vt:lpstr>Nontaxable Compensation</vt:lpstr>
      <vt:lpstr>Personal Use of Employer Provided Vehicles</vt:lpstr>
      <vt:lpstr>Personal Use of Employer Provided Vehicles Cont’d</vt:lpstr>
      <vt:lpstr>Other Fringe Benefits</vt:lpstr>
      <vt:lpstr>Employer Provided Benefits</vt:lpstr>
      <vt:lpstr>Moving Expenses</vt:lpstr>
      <vt:lpstr>Moving Expenses Cont’d</vt:lpstr>
      <vt:lpstr>Educational Assistance</vt:lpstr>
      <vt:lpstr>Business Travel Expenses</vt:lpstr>
      <vt:lpstr>Business Travel Expenses Cont’d</vt:lpstr>
      <vt:lpstr>Employer Provided Meals and Lodging</vt:lpstr>
      <vt:lpstr>Adoption Assistance</vt:lpstr>
      <vt:lpstr>Other Payments</vt:lpstr>
      <vt:lpstr>Other Payments Cont’d</vt:lpstr>
      <vt:lpstr>Other Payments Cont’d</vt:lpstr>
      <vt:lpstr>Other Payments Cont’d</vt:lpstr>
      <vt:lpstr>Other Payments Cont’d</vt:lpstr>
      <vt:lpstr>PowerPoint Presentation</vt:lpstr>
      <vt:lpstr>Withholding and Reporting for Employer Provided Benefits</vt:lpstr>
      <vt:lpstr>Group Calculations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CPP – FPC  Fall Study Group</dc:title>
  <dc:creator>Owner Anon</dc:creator>
  <cp:lastModifiedBy>Stephans, Dawn</cp:lastModifiedBy>
  <cp:revision>230</cp:revision>
  <cp:lastPrinted>2014-06-19T14:04:55Z</cp:lastPrinted>
  <dcterms:created xsi:type="dcterms:W3CDTF">2005-07-07T03:11:29Z</dcterms:created>
  <dcterms:modified xsi:type="dcterms:W3CDTF">2014-06-19T14:07:30Z</dcterms:modified>
</cp:coreProperties>
</file>