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26"/>
  </p:notesMasterIdLst>
  <p:handoutMasterIdLst>
    <p:handoutMasterId r:id="rId27"/>
  </p:handoutMasterIdLst>
  <p:sldIdLst>
    <p:sldId id="256" r:id="rId2"/>
    <p:sldId id="257" r:id="rId3"/>
    <p:sldId id="273" r:id="rId4"/>
    <p:sldId id="258" r:id="rId5"/>
    <p:sldId id="259" r:id="rId6"/>
    <p:sldId id="278" r:id="rId7"/>
    <p:sldId id="260" r:id="rId8"/>
    <p:sldId id="261" r:id="rId9"/>
    <p:sldId id="262" r:id="rId10"/>
    <p:sldId id="263" r:id="rId11"/>
    <p:sldId id="276" r:id="rId12"/>
    <p:sldId id="277" r:id="rId13"/>
    <p:sldId id="279" r:id="rId14"/>
    <p:sldId id="264" r:id="rId15"/>
    <p:sldId id="265" r:id="rId16"/>
    <p:sldId id="266" r:id="rId17"/>
    <p:sldId id="267" r:id="rId18"/>
    <p:sldId id="268" r:id="rId19"/>
    <p:sldId id="269" r:id="rId20"/>
    <p:sldId id="270" r:id="rId21"/>
    <p:sldId id="271" r:id="rId22"/>
    <p:sldId id="272" r:id="rId23"/>
    <p:sldId id="274" r:id="rId24"/>
    <p:sldId id="275" r:id="rId25"/>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0003"/>
    <a:srgbClr val="62139E"/>
    <a:srgbClr val="219797"/>
    <a:srgbClr val="E3CD74"/>
    <a:srgbClr val="EEB42D"/>
    <a:srgbClr val="EED4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75" autoAdjust="0"/>
    <p:restoredTop sz="82418" autoAdjust="0"/>
  </p:normalViewPr>
  <p:slideViewPr>
    <p:cSldViewPr>
      <p:cViewPr>
        <p:scale>
          <a:sx n="79" d="100"/>
          <a:sy n="79" d="100"/>
        </p:scale>
        <p:origin x="-1493"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30" d="100"/>
          <a:sy n="30" d="100"/>
        </p:scale>
        <p:origin x="-1182"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169699" cy="479403"/>
          </a:xfrm>
          <a:prstGeom prst="rect">
            <a:avLst/>
          </a:prstGeom>
          <a:noFill/>
          <a:ln w="9525">
            <a:noFill/>
            <a:miter lim="800000"/>
            <a:headEnd/>
            <a:tailEnd/>
          </a:ln>
          <a:effectLst/>
        </p:spPr>
        <p:txBody>
          <a:bodyPr vert="horz" wrap="square" lIns="94992" tIns="47496" rIns="94992" bIns="47496" numCol="1" anchor="t" anchorCtr="0" compatLnSpc="1">
            <a:prstTxWarp prst="textNoShape">
              <a:avLst/>
            </a:prstTxWarp>
          </a:bodyPr>
          <a:lstStyle>
            <a:lvl1pPr defTabSz="948413" eaLnBrk="1" hangingPunct="1">
              <a:defRPr sz="1200">
                <a:latin typeface="Verdana" pitchFamily="34" charset="0"/>
              </a:defRPr>
            </a:lvl1pPr>
          </a:lstStyle>
          <a:p>
            <a:endParaRPr lang="en-US"/>
          </a:p>
        </p:txBody>
      </p:sp>
      <p:sp>
        <p:nvSpPr>
          <p:cNvPr id="71683" name="Rectangle 3"/>
          <p:cNvSpPr>
            <a:spLocks noGrp="1" noChangeArrowheads="1"/>
          </p:cNvSpPr>
          <p:nvPr>
            <p:ph type="dt" sz="quarter" idx="1"/>
          </p:nvPr>
        </p:nvSpPr>
        <p:spPr bwMode="auto">
          <a:xfrm>
            <a:off x="4143843" y="0"/>
            <a:ext cx="3169699" cy="479403"/>
          </a:xfrm>
          <a:prstGeom prst="rect">
            <a:avLst/>
          </a:prstGeom>
          <a:noFill/>
          <a:ln w="9525">
            <a:noFill/>
            <a:miter lim="800000"/>
            <a:headEnd/>
            <a:tailEnd/>
          </a:ln>
          <a:effectLst/>
        </p:spPr>
        <p:txBody>
          <a:bodyPr vert="horz" wrap="square" lIns="94992" tIns="47496" rIns="94992" bIns="47496" numCol="1" anchor="t" anchorCtr="0" compatLnSpc="1">
            <a:prstTxWarp prst="textNoShape">
              <a:avLst/>
            </a:prstTxWarp>
          </a:bodyPr>
          <a:lstStyle>
            <a:lvl1pPr algn="r" defTabSz="948413" eaLnBrk="1" hangingPunct="1">
              <a:defRPr sz="1200">
                <a:latin typeface="Verdana" pitchFamily="34" charset="0"/>
              </a:defRPr>
            </a:lvl1pPr>
          </a:lstStyle>
          <a:p>
            <a:endParaRPr lang="en-US"/>
          </a:p>
        </p:txBody>
      </p:sp>
      <p:sp>
        <p:nvSpPr>
          <p:cNvPr id="71684" name="Rectangle 4"/>
          <p:cNvSpPr>
            <a:spLocks noGrp="1" noChangeArrowheads="1"/>
          </p:cNvSpPr>
          <p:nvPr>
            <p:ph type="ftr" sz="quarter" idx="2"/>
          </p:nvPr>
        </p:nvSpPr>
        <p:spPr bwMode="auto">
          <a:xfrm>
            <a:off x="0" y="9120156"/>
            <a:ext cx="3169699" cy="479403"/>
          </a:xfrm>
          <a:prstGeom prst="rect">
            <a:avLst/>
          </a:prstGeom>
          <a:noFill/>
          <a:ln w="9525">
            <a:noFill/>
            <a:miter lim="800000"/>
            <a:headEnd/>
            <a:tailEnd/>
          </a:ln>
          <a:effectLst/>
        </p:spPr>
        <p:txBody>
          <a:bodyPr vert="horz" wrap="square" lIns="94992" tIns="47496" rIns="94992" bIns="47496" numCol="1" anchor="b" anchorCtr="0" compatLnSpc="1">
            <a:prstTxWarp prst="textNoShape">
              <a:avLst/>
            </a:prstTxWarp>
          </a:bodyPr>
          <a:lstStyle>
            <a:lvl1pPr defTabSz="948413" eaLnBrk="1" hangingPunct="1">
              <a:defRPr sz="1200">
                <a:latin typeface="Verdana" pitchFamily="34" charset="0"/>
              </a:defRPr>
            </a:lvl1pPr>
          </a:lstStyle>
          <a:p>
            <a:endParaRPr lang="en-US"/>
          </a:p>
        </p:txBody>
      </p:sp>
      <p:sp>
        <p:nvSpPr>
          <p:cNvPr id="71685" name="Rectangle 5"/>
          <p:cNvSpPr>
            <a:spLocks noGrp="1" noChangeArrowheads="1"/>
          </p:cNvSpPr>
          <p:nvPr>
            <p:ph type="sldNum" sz="quarter" idx="3"/>
          </p:nvPr>
        </p:nvSpPr>
        <p:spPr bwMode="auto">
          <a:xfrm>
            <a:off x="4143843" y="9120156"/>
            <a:ext cx="3169699" cy="479403"/>
          </a:xfrm>
          <a:prstGeom prst="rect">
            <a:avLst/>
          </a:prstGeom>
          <a:noFill/>
          <a:ln w="9525">
            <a:noFill/>
            <a:miter lim="800000"/>
            <a:headEnd/>
            <a:tailEnd/>
          </a:ln>
          <a:effectLst/>
        </p:spPr>
        <p:txBody>
          <a:bodyPr vert="horz" wrap="square" lIns="94992" tIns="47496" rIns="94992" bIns="47496" numCol="1" anchor="b" anchorCtr="0" compatLnSpc="1">
            <a:prstTxWarp prst="textNoShape">
              <a:avLst/>
            </a:prstTxWarp>
          </a:bodyPr>
          <a:lstStyle>
            <a:lvl1pPr algn="r" defTabSz="948413" eaLnBrk="1" hangingPunct="1">
              <a:defRPr sz="1200">
                <a:latin typeface="Verdana" pitchFamily="34" charset="0"/>
              </a:defRPr>
            </a:lvl1pPr>
          </a:lstStyle>
          <a:p>
            <a:fld id="{AA791090-E3B8-45D5-8644-A046FAA9D0A5}" type="slidenum">
              <a:rPr lang="en-US"/>
              <a:pPr/>
              <a:t>‹#›</a:t>
            </a:fld>
            <a:endParaRPr lang="en-US"/>
          </a:p>
        </p:txBody>
      </p:sp>
    </p:spTree>
    <p:extLst>
      <p:ext uri="{BB962C8B-B14F-4D97-AF65-F5344CB8AC3E}">
        <p14:creationId xmlns:p14="http://schemas.microsoft.com/office/powerpoint/2010/main" val="2762714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171359" cy="481046"/>
          </a:xfrm>
          <a:prstGeom prst="rect">
            <a:avLst/>
          </a:prstGeom>
          <a:noFill/>
          <a:ln w="9525">
            <a:noFill/>
            <a:miter lim="800000"/>
            <a:headEnd/>
            <a:tailEnd/>
          </a:ln>
          <a:effectLst/>
        </p:spPr>
        <p:txBody>
          <a:bodyPr vert="horz" wrap="square" lIns="96641" tIns="48321" rIns="96641" bIns="48321" numCol="1" anchor="t" anchorCtr="0" compatLnSpc="1">
            <a:prstTxWarp prst="textNoShape">
              <a:avLst/>
            </a:prstTxWarp>
          </a:bodyPr>
          <a:lstStyle>
            <a:lvl1pPr defTabSz="966556" eaLnBrk="1" hangingPunct="1">
              <a:defRPr sz="1200">
                <a:latin typeface="Verdana" pitchFamily="34" charset="0"/>
              </a:defRPr>
            </a:lvl1pPr>
          </a:lstStyle>
          <a:p>
            <a:endParaRPr lang="en-US"/>
          </a:p>
        </p:txBody>
      </p:sp>
      <p:sp>
        <p:nvSpPr>
          <p:cNvPr id="60419" name="Rectangle 3"/>
          <p:cNvSpPr>
            <a:spLocks noGrp="1" noChangeArrowheads="1"/>
          </p:cNvSpPr>
          <p:nvPr>
            <p:ph type="dt" idx="1"/>
          </p:nvPr>
        </p:nvSpPr>
        <p:spPr bwMode="auto">
          <a:xfrm>
            <a:off x="4142183" y="0"/>
            <a:ext cx="3171359" cy="481046"/>
          </a:xfrm>
          <a:prstGeom prst="rect">
            <a:avLst/>
          </a:prstGeom>
          <a:noFill/>
          <a:ln w="9525">
            <a:noFill/>
            <a:miter lim="800000"/>
            <a:headEnd/>
            <a:tailEnd/>
          </a:ln>
          <a:effectLst/>
        </p:spPr>
        <p:txBody>
          <a:bodyPr vert="horz" wrap="square" lIns="96641" tIns="48321" rIns="96641" bIns="48321" numCol="1" anchor="t" anchorCtr="0" compatLnSpc="1">
            <a:prstTxWarp prst="textNoShape">
              <a:avLst/>
            </a:prstTxWarp>
          </a:bodyPr>
          <a:lstStyle>
            <a:lvl1pPr algn="r" defTabSz="966556" eaLnBrk="1" hangingPunct="1">
              <a:defRPr sz="1200">
                <a:latin typeface="Verdana" pitchFamily="34" charset="0"/>
              </a:defRPr>
            </a:lvl1pPr>
          </a:lstStyle>
          <a:p>
            <a:endParaRPr lang="en-US"/>
          </a:p>
        </p:txBody>
      </p:sp>
      <p:sp>
        <p:nvSpPr>
          <p:cNvPr id="60420"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ffectLst/>
        </p:spPr>
      </p:sp>
      <p:sp>
        <p:nvSpPr>
          <p:cNvPr id="60421" name="Rectangle 5"/>
          <p:cNvSpPr>
            <a:spLocks noGrp="1" noChangeArrowheads="1"/>
          </p:cNvSpPr>
          <p:nvPr>
            <p:ph type="body" sz="quarter" idx="3"/>
          </p:nvPr>
        </p:nvSpPr>
        <p:spPr bwMode="auto">
          <a:xfrm>
            <a:off x="731853" y="4560898"/>
            <a:ext cx="5851496" cy="4321197"/>
          </a:xfrm>
          <a:prstGeom prst="rect">
            <a:avLst/>
          </a:prstGeom>
          <a:noFill/>
          <a:ln w="9525">
            <a:noFill/>
            <a:miter lim="800000"/>
            <a:headEnd/>
            <a:tailEnd/>
          </a:ln>
          <a:effectLst/>
        </p:spPr>
        <p:txBody>
          <a:bodyPr vert="horz" wrap="square" lIns="96641" tIns="48321" rIns="96641" bIns="4832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2" name="Rectangle 6"/>
          <p:cNvSpPr>
            <a:spLocks noGrp="1" noChangeArrowheads="1"/>
          </p:cNvSpPr>
          <p:nvPr>
            <p:ph type="ftr" sz="quarter" idx="4"/>
          </p:nvPr>
        </p:nvSpPr>
        <p:spPr bwMode="auto">
          <a:xfrm>
            <a:off x="0" y="9118513"/>
            <a:ext cx="3171359" cy="481046"/>
          </a:xfrm>
          <a:prstGeom prst="rect">
            <a:avLst/>
          </a:prstGeom>
          <a:noFill/>
          <a:ln w="9525">
            <a:noFill/>
            <a:miter lim="800000"/>
            <a:headEnd/>
            <a:tailEnd/>
          </a:ln>
          <a:effectLst/>
        </p:spPr>
        <p:txBody>
          <a:bodyPr vert="horz" wrap="square" lIns="96641" tIns="48321" rIns="96641" bIns="48321" numCol="1" anchor="b" anchorCtr="0" compatLnSpc="1">
            <a:prstTxWarp prst="textNoShape">
              <a:avLst/>
            </a:prstTxWarp>
          </a:bodyPr>
          <a:lstStyle>
            <a:lvl1pPr defTabSz="966556" eaLnBrk="1" hangingPunct="1">
              <a:defRPr sz="1200">
                <a:latin typeface="Verdana" pitchFamily="34" charset="0"/>
              </a:defRPr>
            </a:lvl1pPr>
          </a:lstStyle>
          <a:p>
            <a:endParaRPr lang="en-US"/>
          </a:p>
        </p:txBody>
      </p:sp>
      <p:sp>
        <p:nvSpPr>
          <p:cNvPr id="60423" name="Rectangle 7"/>
          <p:cNvSpPr>
            <a:spLocks noGrp="1" noChangeArrowheads="1"/>
          </p:cNvSpPr>
          <p:nvPr>
            <p:ph type="sldNum" sz="quarter" idx="5"/>
          </p:nvPr>
        </p:nvSpPr>
        <p:spPr bwMode="auto">
          <a:xfrm>
            <a:off x="4142183" y="9118513"/>
            <a:ext cx="3171359" cy="481046"/>
          </a:xfrm>
          <a:prstGeom prst="rect">
            <a:avLst/>
          </a:prstGeom>
          <a:noFill/>
          <a:ln w="9525">
            <a:noFill/>
            <a:miter lim="800000"/>
            <a:headEnd/>
            <a:tailEnd/>
          </a:ln>
          <a:effectLst/>
        </p:spPr>
        <p:txBody>
          <a:bodyPr vert="horz" wrap="square" lIns="96641" tIns="48321" rIns="96641" bIns="48321" numCol="1" anchor="b" anchorCtr="0" compatLnSpc="1">
            <a:prstTxWarp prst="textNoShape">
              <a:avLst/>
            </a:prstTxWarp>
          </a:bodyPr>
          <a:lstStyle>
            <a:lvl1pPr algn="r" defTabSz="966556" eaLnBrk="1" hangingPunct="1">
              <a:defRPr sz="1200">
                <a:latin typeface="Verdana" pitchFamily="34" charset="0"/>
              </a:defRPr>
            </a:lvl1pPr>
          </a:lstStyle>
          <a:p>
            <a:fld id="{ABF24BD2-73CA-4EDF-AC60-C7B021D2AA3E}" type="slidenum">
              <a:rPr lang="en-US"/>
              <a:pPr/>
              <a:t>‹#›</a:t>
            </a:fld>
            <a:endParaRPr lang="en-US"/>
          </a:p>
        </p:txBody>
      </p:sp>
    </p:spTree>
    <p:extLst>
      <p:ext uri="{BB962C8B-B14F-4D97-AF65-F5344CB8AC3E}">
        <p14:creationId xmlns:p14="http://schemas.microsoft.com/office/powerpoint/2010/main" val="34652230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itchFamily="34" charset="0"/>
        <a:ea typeface="+mn-ea"/>
        <a:cs typeface="+mn-cs"/>
      </a:defRPr>
    </a:lvl1pPr>
    <a:lvl2pPr marL="457200" algn="l" rtl="0" fontAlgn="base">
      <a:spcBef>
        <a:spcPct val="30000"/>
      </a:spcBef>
      <a:spcAft>
        <a:spcPct val="0"/>
      </a:spcAft>
      <a:defRPr sz="1200" kern="1200">
        <a:solidFill>
          <a:schemeClr val="tx1"/>
        </a:solidFill>
        <a:latin typeface="Verdana" pitchFamily="34" charset="0"/>
        <a:ea typeface="+mn-ea"/>
        <a:cs typeface="+mn-cs"/>
      </a:defRPr>
    </a:lvl2pPr>
    <a:lvl3pPr marL="914400" algn="l" rtl="0" fontAlgn="base">
      <a:spcBef>
        <a:spcPct val="30000"/>
      </a:spcBef>
      <a:spcAft>
        <a:spcPct val="0"/>
      </a:spcAft>
      <a:defRPr sz="1200" kern="1200">
        <a:solidFill>
          <a:schemeClr val="tx1"/>
        </a:solidFill>
        <a:latin typeface="Verdana" pitchFamily="34" charset="0"/>
        <a:ea typeface="+mn-ea"/>
        <a:cs typeface="+mn-cs"/>
      </a:defRPr>
    </a:lvl3pPr>
    <a:lvl4pPr marL="1371600" algn="l" rtl="0" fontAlgn="base">
      <a:spcBef>
        <a:spcPct val="30000"/>
      </a:spcBef>
      <a:spcAft>
        <a:spcPct val="0"/>
      </a:spcAft>
      <a:defRPr sz="1200" kern="1200">
        <a:solidFill>
          <a:schemeClr val="tx1"/>
        </a:solidFill>
        <a:latin typeface="Verdana" pitchFamily="34" charset="0"/>
        <a:ea typeface="+mn-ea"/>
        <a:cs typeface="+mn-cs"/>
      </a:defRPr>
    </a:lvl4pPr>
    <a:lvl5pPr marL="1828800" algn="l" rtl="0" fontAlgn="base">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FF41AD-10D1-48C3-8FA1-1C9902FEC057}" type="slidenum">
              <a:rPr lang="en-US"/>
              <a:pPr/>
              <a:t>1</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04E737-0A5A-4E8F-B051-2683CA58E6C5}" type="slidenum">
              <a:rPr lang="en-US"/>
              <a:pPr/>
              <a:t>10</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r>
              <a:rPr lang="en-US" dirty="0" smtClean="0"/>
              <a:t>As long as salary</a:t>
            </a:r>
            <a:r>
              <a:rPr lang="en-US" baseline="0" dirty="0" smtClean="0"/>
              <a:t> is at least $455 per week the total annual comp may also include commissions, nondiscretionary bonuses, and other nondiscretionary comp earned during a 52 week period. </a:t>
            </a:r>
          </a:p>
          <a:p>
            <a:endParaRPr lang="en-US" baseline="0" dirty="0" smtClean="0"/>
          </a:p>
          <a:p>
            <a:r>
              <a:rPr lang="en-US" baseline="0" dirty="0" smtClean="0"/>
              <a:t>ER can make a catch up payment if </a:t>
            </a:r>
            <a:r>
              <a:rPr lang="en-US" baseline="0" dirty="0" err="1" smtClean="0"/>
              <a:t>ee’s</a:t>
            </a:r>
            <a:r>
              <a:rPr lang="en-US" baseline="0" dirty="0" smtClean="0"/>
              <a:t> comp has not reached $100,000 by the last pay period of the 52-weekl period or within 1 month after the end of the period. </a:t>
            </a:r>
          </a:p>
          <a:p>
            <a:endParaRPr lang="en-US" baseline="0" dirty="0" smtClean="0"/>
          </a:p>
          <a:p>
            <a:r>
              <a:rPr lang="en-US" baseline="0" dirty="0" smtClean="0"/>
              <a:t>Partial year employment – could still qualify under HCE exemption as long as the EE receives the pro rata portion of the $100,000 based on # of weeks employed. </a:t>
            </a:r>
          </a:p>
          <a:p>
            <a:endParaRPr lang="en-US" baseline="0" dirty="0" smtClean="0"/>
          </a:p>
          <a:p>
            <a:r>
              <a:rPr lang="en-US" baseline="0" dirty="0" smtClean="0"/>
              <a:t>52 week period is up to the employer but calendar year is default</a:t>
            </a:r>
          </a:p>
          <a:p>
            <a:endParaRPr lang="en-US" baseline="0" dirty="0" smtClean="0"/>
          </a:p>
          <a:p>
            <a:r>
              <a:rPr lang="en-US" baseline="0" dirty="0" smtClean="0"/>
              <a:t>HCE exemption only applies to non-manual work. Non mgmt production line, maintenance, construction, and similar workers do not qualify.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11</a:t>
            </a:fld>
            <a:endParaRPr lang="en-US"/>
          </a:p>
        </p:txBody>
      </p:sp>
    </p:spTree>
    <p:extLst>
      <p:ext uri="{BB962C8B-B14F-4D97-AF65-F5344CB8AC3E}">
        <p14:creationId xmlns:p14="http://schemas.microsoft.com/office/powerpoint/2010/main" val="2469646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F24BD2-73CA-4EDF-AC60-C7B021D2AA3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13</a:t>
            </a:fld>
            <a:endParaRPr lang="en-US"/>
          </a:p>
        </p:txBody>
      </p:sp>
    </p:spTree>
    <p:extLst>
      <p:ext uri="{BB962C8B-B14F-4D97-AF65-F5344CB8AC3E}">
        <p14:creationId xmlns:p14="http://schemas.microsoft.com/office/powerpoint/2010/main" val="2442868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7DCDBF-1610-42C6-9813-3B1CB630CA56}" type="slidenum">
              <a:rPr lang="en-US"/>
              <a:pPr/>
              <a:t>14</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smtClean="0"/>
              <a:t>Workweek – basic unit</a:t>
            </a:r>
            <a:r>
              <a:rPr lang="en-US" baseline="0" dirty="0" smtClean="0"/>
              <a:t> of time</a:t>
            </a:r>
          </a:p>
          <a:p>
            <a:endParaRPr lang="en-US" baseline="0" dirty="0" smtClean="0"/>
          </a:p>
          <a:p>
            <a:r>
              <a:rPr lang="en-US" baseline="0" dirty="0" smtClean="0"/>
              <a:t>Other non-cash items that can be included in Minimum wage:  room, board, other facilities provided by employer.</a:t>
            </a:r>
          </a:p>
          <a:p>
            <a:endParaRPr lang="en-US" baseline="0" dirty="0" smtClean="0"/>
          </a:p>
          <a:p>
            <a:r>
              <a:rPr lang="en-US" baseline="0" dirty="0" smtClean="0"/>
              <a:t>Taxes can be part of wages, uniforms deductions cannot bring employees under min wage if uniform cannot also be worn as street clothes, garnishments / wage assignments are bound by the federal Consumer Credit Protection Act and state laws when making deductions from wages.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B2A043-3279-40CF-B921-7E493590F7BD}" type="slidenum">
              <a:rPr lang="en-US"/>
              <a:pPr/>
              <a:t>15</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r>
              <a:rPr lang="en-US" dirty="0" smtClean="0"/>
              <a:t>Conditions for Tip Credit:</a:t>
            </a:r>
          </a:p>
          <a:p>
            <a:pPr marL="237515" indent="-237515">
              <a:buAutoNum type="arabicPeriod"/>
            </a:pPr>
            <a:r>
              <a:rPr lang="en-US" baseline="0" dirty="0" smtClean="0"/>
              <a:t>Tipped </a:t>
            </a:r>
            <a:r>
              <a:rPr lang="en-US" baseline="0" dirty="0" err="1" smtClean="0"/>
              <a:t>ee</a:t>
            </a:r>
            <a:r>
              <a:rPr lang="en-US" baseline="0" dirty="0" smtClean="0"/>
              <a:t> must actually receive at least as much in tips as the credit taken by the employer. </a:t>
            </a:r>
          </a:p>
          <a:p>
            <a:pPr marL="237515" indent="-237515">
              <a:buAutoNum type="arabicPeriod"/>
            </a:pPr>
            <a:r>
              <a:rPr lang="en-US" baseline="0" dirty="0" smtClean="0"/>
              <a:t>EE must be informed about the tip credit provisions of the law before credit is taken. </a:t>
            </a:r>
          </a:p>
          <a:p>
            <a:pPr marL="237515" indent="-237515">
              <a:buAutoNum type="arabicPeriod"/>
            </a:pPr>
            <a:r>
              <a:rPr lang="en-US" baseline="0" dirty="0" smtClean="0"/>
              <a:t>All tips received by </a:t>
            </a:r>
            <a:r>
              <a:rPr lang="en-US" baseline="0" dirty="0" err="1" smtClean="0"/>
              <a:t>ee</a:t>
            </a:r>
            <a:r>
              <a:rPr lang="en-US" baseline="0" dirty="0" smtClean="0"/>
              <a:t> must be kept by </a:t>
            </a:r>
            <a:r>
              <a:rPr lang="en-US" baseline="0" dirty="0" err="1" smtClean="0"/>
              <a:t>ee</a:t>
            </a:r>
            <a:r>
              <a:rPr lang="en-US" baseline="0" dirty="0" smtClean="0"/>
              <a:t>. </a:t>
            </a:r>
          </a:p>
          <a:p>
            <a:pPr marL="237515" indent="-237515">
              <a:buAutoNum type="arabicPeriod"/>
            </a:pPr>
            <a:r>
              <a:rPr lang="en-US" baseline="0" dirty="0" smtClean="0"/>
              <a:t>Credit card tips must be given to the </a:t>
            </a:r>
            <a:r>
              <a:rPr lang="en-US" baseline="0" dirty="0" err="1" smtClean="0"/>
              <a:t>ee</a:t>
            </a:r>
            <a:r>
              <a:rPr lang="en-US" baseline="0" dirty="0" smtClean="0"/>
              <a:t> by the next payday, although the credit card company’s percentage charge for the use of the card may be deducted from the tip. </a:t>
            </a:r>
          </a:p>
          <a:p>
            <a:pPr marL="237515" indent="-237515">
              <a:buAutoNum type="arabicPeriod"/>
            </a:pPr>
            <a:r>
              <a:rPr lang="en-US" baseline="0" dirty="0" smtClean="0"/>
              <a:t>Tip credit may not be increased for overtime hours worked that are paid at a premium. </a:t>
            </a:r>
          </a:p>
          <a:p>
            <a:pPr marL="237515" indent="-237515">
              <a:buAutoNum type="arabicPeriod"/>
            </a:pPr>
            <a:endParaRPr lang="en-US" baseline="0" dirty="0" smtClean="0"/>
          </a:p>
          <a:p>
            <a:pPr marL="237515" indent="-237515"/>
            <a:r>
              <a:rPr lang="en-US" baseline="0" dirty="0" smtClean="0"/>
              <a:t>Service charges – sometimes automatically added to customers’ bills and turned over to employees – these amounts are not tips and are considered wages when determining min wage. </a:t>
            </a:r>
          </a:p>
          <a:p>
            <a:pPr marL="237515" indent="-237515"/>
            <a:endParaRPr lang="en-US" baseline="0" dirty="0" smtClean="0"/>
          </a:p>
          <a:p>
            <a:pPr marL="237515" indent="-237515"/>
            <a:r>
              <a:rPr lang="en-US" baseline="0" dirty="0" smtClean="0"/>
              <a:t>Watch out for sate laws with higher min wage and/or different maximum tip credits. </a:t>
            </a:r>
          </a:p>
          <a:p>
            <a:pPr marL="237515" indent="-237515"/>
            <a:endParaRPr lang="en-US" baseline="0" dirty="0" smtClean="0"/>
          </a:p>
          <a:p>
            <a:pPr marL="237515" indent="-237515"/>
            <a:r>
              <a:rPr lang="en-US" baseline="0" dirty="0" smtClean="0"/>
              <a:t>Ex. MI is $7.40 min wage, tip credit is $4.75, server rate is $2.65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7DCDBF-1610-42C6-9813-3B1CB630CA56}" type="slidenum">
              <a:rPr lang="en-US"/>
              <a:pPr/>
              <a:t>16</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7DCDBF-1610-42C6-9813-3B1CB630CA56}" type="slidenum">
              <a:rPr lang="en-US"/>
              <a:pPr/>
              <a:t>17</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smtClean="0"/>
              <a:t>Workweek: Basic</a:t>
            </a:r>
            <a:r>
              <a:rPr lang="en-US" baseline="0" dirty="0" smtClean="0"/>
              <a:t> unit for determining proper wages</a:t>
            </a:r>
          </a:p>
          <a:p>
            <a:r>
              <a:rPr lang="en-US" baseline="0" dirty="0" smtClean="0"/>
              <a:t>Employer Establishes: </a:t>
            </a:r>
          </a:p>
          <a:p>
            <a:pPr marL="237515" indent="-237515">
              <a:buAutoNum type="arabicPeriod"/>
            </a:pPr>
            <a:r>
              <a:rPr lang="en-US" baseline="0" dirty="0" smtClean="0"/>
              <a:t>Regularly recurring period of 168 hours</a:t>
            </a:r>
          </a:p>
          <a:p>
            <a:pPr marL="237515" indent="-237515">
              <a:buAutoNum type="arabicPeriod"/>
            </a:pPr>
            <a:r>
              <a:rPr lang="en-US" baseline="0" dirty="0" smtClean="0"/>
              <a:t>7 consecutive 24 hour periods</a:t>
            </a:r>
          </a:p>
          <a:p>
            <a:pPr marL="237515" indent="-237515">
              <a:buAutoNum type="arabicPeriod"/>
            </a:pPr>
            <a:r>
              <a:rPr lang="en-US" baseline="0" dirty="0" smtClean="0"/>
              <a:t>Can be a non-calendar week</a:t>
            </a:r>
          </a:p>
          <a:p>
            <a:pPr marL="237515" indent="-237515">
              <a:buAutoNum type="arabicPeriod"/>
            </a:pPr>
            <a:r>
              <a:rPr lang="en-US" baseline="0" dirty="0" smtClean="0"/>
              <a:t>Can start anytime</a:t>
            </a:r>
          </a:p>
          <a:p>
            <a:pPr marL="237515" indent="-237515">
              <a:buAutoNum type="arabicPeriod"/>
            </a:pPr>
            <a:r>
              <a:rPr lang="en-US" baseline="0" dirty="0" smtClean="0"/>
              <a:t>Must remain fixed &amp; permanent</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7DCDBF-1610-42C6-9813-3B1CB630CA56}" type="slidenum">
              <a:rPr lang="en-US"/>
              <a:pPr/>
              <a:t>18</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r>
              <a:rPr lang="en-US" dirty="0" smtClean="0"/>
              <a:t>Includes: Shift differentials,</a:t>
            </a:r>
            <a:r>
              <a:rPr lang="en-US" baseline="0" dirty="0" smtClean="0"/>
              <a:t> non discretionary bonuses, on-call pay, retro, FMV goods / services</a:t>
            </a:r>
          </a:p>
          <a:p>
            <a:r>
              <a:rPr lang="en-US" baseline="0" dirty="0" smtClean="0"/>
              <a:t>Doesn’t Include: gifts, paid time off, reimbursed expenses, discretionary bonuses</a:t>
            </a:r>
          </a:p>
          <a:p>
            <a:endParaRPr lang="en-US" baseline="0" dirty="0" smtClean="0"/>
          </a:p>
          <a:p>
            <a:endParaRPr lang="en-US" baseline="0" dirty="0" smtClean="0"/>
          </a:p>
          <a:p>
            <a:endParaRPr lang="en-US" baseline="0" dirty="0" smtClean="0"/>
          </a:p>
          <a:p>
            <a:r>
              <a:rPr lang="en-US" baseline="0" dirty="0" smtClean="0"/>
              <a:t>Compensatory time off – employers generally cannot ‘pay’ overtime earned in one workweek by giving the employee time off from work in another workweek, even if 1 ½ hrs off are given. Public sector employers can however provide comp time instead of cash – conditional – they must give at least 1 ½ hours of paid comp time off for each hour of overtime worked (</a:t>
            </a:r>
            <a:r>
              <a:rPr lang="en-US" baseline="0" dirty="0" err="1" smtClean="0"/>
              <a:t>ratherthan</a:t>
            </a:r>
            <a:r>
              <a:rPr lang="en-US" baseline="0" dirty="0" smtClean="0"/>
              <a:t> paying a premium rate for the overtime)</a:t>
            </a:r>
            <a:endParaRPr lang="en-US" dirty="0" smtClean="0"/>
          </a:p>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Portal to Portal Act provides that activities which are preliminary or </a:t>
            </a:r>
            <a:r>
              <a:rPr lang="en-US" dirty="0" err="1" smtClean="0"/>
              <a:t>postliminary</a:t>
            </a:r>
            <a:r>
              <a:rPr lang="en-US" baseline="0" dirty="0" smtClean="0"/>
              <a:t> to an employee’s principal work activity are not compensable work time unless a contract or custom of the employer makes them compensable. This means that time spent by employees to get ready for work or get ready to leave work is not work time unless the activities engaged in are essential to the employee’s principal work activity. Portal to Portal act has no effect one an employee has begun his or her first principal activity and before the end of the employee’s last principal activity for the workday under the DOL’s “continuous work-day” rule. </a:t>
            </a:r>
            <a:endParaRPr lang="en-US" dirty="0"/>
          </a:p>
        </p:txBody>
      </p:sp>
      <p:sp>
        <p:nvSpPr>
          <p:cNvPr id="4" name="Slide Number Placeholder 3"/>
          <p:cNvSpPr>
            <a:spLocks noGrp="1"/>
          </p:cNvSpPr>
          <p:nvPr>
            <p:ph type="sldNum" sz="quarter" idx="10"/>
          </p:nvPr>
        </p:nvSpPr>
        <p:spPr/>
        <p:txBody>
          <a:bodyPr/>
          <a:lstStyle/>
          <a:p>
            <a:fld id="{ABF24BD2-73CA-4EDF-AC60-C7B021D2AA3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AAB581-69D6-4760-85C9-F37BF2E422D0}" type="slidenum">
              <a:rPr lang="en-US"/>
              <a:pPr/>
              <a:t>2</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 18 – no hazardous</a:t>
            </a:r>
            <a:r>
              <a:rPr lang="en-US" baseline="0" dirty="0" smtClean="0"/>
              <a:t> work as defined by Wage &amp; Hour Division. </a:t>
            </a:r>
          </a:p>
          <a:p>
            <a:r>
              <a:rPr lang="en-US" baseline="0" dirty="0" smtClean="0"/>
              <a:t>Age 14 &amp; 15 – can work in a limited number of nonhazardous jobs, cannot work during school hours, limited to working 3 hours per day and 18 hours per week when school is in session, work between 7 am – 7 pm while in school. </a:t>
            </a:r>
          </a:p>
          <a:p>
            <a:r>
              <a:rPr lang="en-US" baseline="0" dirty="0" smtClean="0"/>
              <a:t>Under 14: generally prohibited unless minor is working for a parent. No hazardous jobs, no mining or manufacturing. </a:t>
            </a:r>
            <a:endParaRPr lang="en-US" dirty="0"/>
          </a:p>
        </p:txBody>
      </p:sp>
      <p:sp>
        <p:nvSpPr>
          <p:cNvPr id="4" name="Slide Number Placeholder 3"/>
          <p:cNvSpPr>
            <a:spLocks noGrp="1"/>
          </p:cNvSpPr>
          <p:nvPr>
            <p:ph type="sldNum" sz="quarter" idx="10"/>
          </p:nvPr>
        </p:nvSpPr>
        <p:spPr/>
        <p:txBody>
          <a:bodyPr/>
          <a:lstStyle/>
          <a:p>
            <a:fld id="{ABF24BD2-73CA-4EDF-AC60-C7B021D2AA3E}"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21</a:t>
            </a:fld>
            <a:endParaRPr lang="en-US"/>
          </a:p>
        </p:txBody>
      </p:sp>
    </p:spTree>
    <p:extLst>
      <p:ext uri="{BB962C8B-B14F-4D97-AF65-F5344CB8AC3E}">
        <p14:creationId xmlns:p14="http://schemas.microsoft.com/office/powerpoint/2010/main" val="1556927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F24BD2-73CA-4EDF-AC60-C7B021D2AA3E}" type="slidenum">
              <a:rPr lang="en-US" smtClean="0"/>
              <a:pPr/>
              <a:t>22</a:t>
            </a:fld>
            <a:endParaRPr lang="en-US"/>
          </a:p>
        </p:txBody>
      </p:sp>
    </p:spTree>
    <p:extLst>
      <p:ext uri="{BB962C8B-B14F-4D97-AF65-F5344CB8AC3E}">
        <p14:creationId xmlns:p14="http://schemas.microsoft.com/office/powerpoint/2010/main" val="22637611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23</a:t>
            </a:fld>
            <a:endParaRPr lang="en-US"/>
          </a:p>
        </p:txBody>
      </p:sp>
    </p:spTree>
    <p:extLst>
      <p:ext uri="{BB962C8B-B14F-4D97-AF65-F5344CB8AC3E}">
        <p14:creationId xmlns:p14="http://schemas.microsoft.com/office/powerpoint/2010/main" val="8730469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24</a:t>
            </a:fld>
            <a:endParaRPr lang="en-US"/>
          </a:p>
        </p:txBody>
      </p:sp>
    </p:spTree>
    <p:extLst>
      <p:ext uri="{BB962C8B-B14F-4D97-AF65-F5344CB8AC3E}">
        <p14:creationId xmlns:p14="http://schemas.microsoft.com/office/powerpoint/2010/main" val="243929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3</a:t>
            </a:fld>
            <a:endParaRPr lang="en-US"/>
          </a:p>
        </p:txBody>
      </p:sp>
    </p:spTree>
    <p:extLst>
      <p:ext uri="{BB962C8B-B14F-4D97-AF65-F5344CB8AC3E}">
        <p14:creationId xmlns:p14="http://schemas.microsoft.com/office/powerpoint/2010/main" val="2727848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C34D47-207C-4DEC-AE11-CAC171E2F0BD}" type="slidenum">
              <a:rPr lang="en-US"/>
              <a:pPr/>
              <a:t>4</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8779B-A37E-4757-ABBE-A64FD25E98A0}" type="slidenum">
              <a:rPr lang="en-US"/>
              <a:pPr/>
              <a:t>5</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dirty="0" smtClean="0"/>
              <a:t>FLSA is enforced</a:t>
            </a:r>
            <a:r>
              <a:rPr lang="en-US" baseline="0" dirty="0" smtClean="0"/>
              <a:t> by the wage and hour division of the DOL, except for the Equal Pay Act portion, which is governed by the EEOC. </a:t>
            </a:r>
          </a:p>
          <a:p>
            <a:endParaRPr lang="en-US" baseline="0" dirty="0" smtClean="0"/>
          </a:p>
          <a:p>
            <a:r>
              <a:rPr lang="en-US" baseline="0" dirty="0" smtClean="0"/>
              <a:t>State regulations take priority over federal regulations if the state law is more favorable to the employee.</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F24BD2-73CA-4EDF-AC60-C7B021D2AA3E}" type="slidenum">
              <a:rPr lang="en-US" smtClean="0"/>
              <a:pPr/>
              <a:t>6</a:t>
            </a:fld>
            <a:endParaRPr lang="en-US"/>
          </a:p>
        </p:txBody>
      </p:sp>
    </p:spTree>
    <p:extLst>
      <p:ext uri="{BB962C8B-B14F-4D97-AF65-F5344CB8AC3E}">
        <p14:creationId xmlns:p14="http://schemas.microsoft.com/office/powerpoint/2010/main" val="929860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27A62C-3387-4D98-9E72-6EC2D445773B}" type="slidenum">
              <a:rPr lang="en-US"/>
              <a:pPr/>
              <a:t>7</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r>
              <a:rPr lang="en-US" dirty="0" smtClean="0"/>
              <a:t>Enterprise: </a:t>
            </a:r>
          </a:p>
          <a:p>
            <a:pPr marL="237515" indent="-237515">
              <a:buAutoNum type="arabicPeriod"/>
            </a:pPr>
            <a:r>
              <a:rPr lang="en-US" dirty="0" smtClean="0"/>
              <a:t>At least</a:t>
            </a:r>
            <a:r>
              <a:rPr lang="en-US" baseline="0" dirty="0" smtClean="0"/>
              <a:t> two employees are employed in jobs closely related and directly essential to interstate commerce or the production of goods for interstate commerce…and</a:t>
            </a:r>
          </a:p>
          <a:p>
            <a:pPr marL="237515" indent="-237515">
              <a:buAutoNum type="arabicPeriod"/>
            </a:pPr>
            <a:r>
              <a:rPr lang="en-US" baseline="0" dirty="0" smtClean="0"/>
              <a:t>The business has annual gross sales of at least $500,000. </a:t>
            </a:r>
          </a:p>
          <a:p>
            <a:pPr marL="712546" lvl="1" indent="-237515">
              <a:buAutoNum type="arabicPeriod"/>
            </a:pPr>
            <a:r>
              <a:rPr lang="en-US" baseline="0" dirty="0" smtClean="0"/>
              <a:t>Regardless of size or income certain businesses are covered.  Hospitals, Nursing Homes, Elementary – Secondary and Colleges no matter if public or private and Public Government Agencies.</a:t>
            </a:r>
          </a:p>
          <a:p>
            <a:pPr marL="237515" indent="-237515">
              <a:buAutoNum type="arabicPeriod"/>
            </a:pPr>
            <a:endParaRPr lang="en-US" baseline="0" dirty="0" smtClean="0"/>
          </a:p>
          <a:p>
            <a:pPr marL="237515" indent="-237515"/>
            <a:r>
              <a:rPr lang="en-US" baseline="0" dirty="0" smtClean="0"/>
              <a:t>Individual Coverage: an employee is covered if he/she is engaged in interstate commerce or production of goods for interstate commerce. It doesn’t matter if the business is not a covered enterprise, so long as the employee’s job is in interstate commerce. </a:t>
            </a:r>
          </a:p>
          <a:p>
            <a:pPr marL="237515" indent="-237515"/>
            <a:endParaRPr lang="en-US" baseline="0" dirty="0" smtClean="0"/>
          </a:p>
          <a:p>
            <a:pPr marL="237515" indent="-237515"/>
            <a:r>
              <a:rPr lang="en-US" baseline="0" dirty="0" smtClean="0"/>
              <a:t>What is interstate commerce? Is any trade, transportation or communication between one state and another (or states) or between a state and a foreign country.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E81F33-352F-45F8-9825-54E039DDDC39}" type="slidenum">
              <a:rPr lang="en-US"/>
              <a:pPr/>
              <a:t>8</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pPr defTabSz="950062">
              <a:defRPr/>
            </a:pPr>
            <a:r>
              <a:rPr lang="en-US" dirty="0" smtClean="0"/>
              <a:t>In 2004, the DOL made changes to the white</a:t>
            </a:r>
            <a:r>
              <a:rPr lang="en-US" baseline="0" dirty="0" smtClean="0"/>
              <a:t> collar exemptions. </a:t>
            </a:r>
          </a:p>
          <a:p>
            <a:endParaRPr lang="en-US" dirty="0" smtClean="0"/>
          </a:p>
          <a:p>
            <a:r>
              <a:rPr lang="en-US" dirty="0" smtClean="0"/>
              <a:t>Remember JOB TITLES do not determine exempt status!</a:t>
            </a:r>
          </a:p>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3249A9-459E-4F3B-9528-E60269539A0B}" type="slidenum">
              <a:rPr lang="en-US"/>
              <a:pPr/>
              <a:t>9</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pPr marL="237515" indent="-237515">
              <a:buAutoNum type="arabicPeriod"/>
            </a:pPr>
            <a:r>
              <a:rPr lang="en-US" baseline="0" dirty="0" smtClean="0"/>
              <a:t>Executive - $455 per week, manage an enterprise / division of enterprise, direct the work of 2 or more FTE’s, and have the authority to hire/fire. Example: Store Manager of a retail chain.</a:t>
            </a:r>
          </a:p>
          <a:p>
            <a:pPr marL="237515" indent="-237515">
              <a:buAutoNum type="arabicPeriod"/>
            </a:pPr>
            <a:r>
              <a:rPr lang="en-US" baseline="0" dirty="0" smtClean="0"/>
              <a:t>Administrative - $455 per week, perform routine office work or non-manual work, work is related to the general business operation, must exercise judgment and decision making. Example: Insurance claims adjuster, HR Manager, Financial Service </a:t>
            </a:r>
          </a:p>
          <a:p>
            <a:pPr marL="237515" indent="-237515">
              <a:buAutoNum type="arabicPeriod"/>
            </a:pPr>
            <a:r>
              <a:rPr lang="en-US" baseline="0" dirty="0" smtClean="0"/>
              <a:t>Professional - $455 per week, work requiring advanced type of knowledge, field of science / learning from prolonged course of specialized instruction, primary duty – invention/imagination/originality. Ex. State registered nurse, Lawyer, Accountant, Chef. </a:t>
            </a:r>
          </a:p>
          <a:p>
            <a:pPr marL="237515" indent="-237515">
              <a:buAutoNum type="arabicPeriod"/>
            </a:pPr>
            <a:r>
              <a:rPr lang="en-US" baseline="0" dirty="0" smtClean="0"/>
              <a:t>Computer Employee - $455 per week or $27.63 per hour, application of systems analysis techniques/procedures, design or development, documentation, creation, testing or modification of systems, programs or machine operating systems. A combination of these duties. Example: Lead computer programmer or analyst. </a:t>
            </a:r>
          </a:p>
          <a:p>
            <a:pPr marL="712546" lvl="1" indent="-237515">
              <a:buAutoNum type="arabicPeriod"/>
            </a:pPr>
            <a:r>
              <a:rPr lang="en-US" baseline="0" dirty="0" smtClean="0"/>
              <a:t>Not applicable to employees who make less than wage amount or who manufacture/repair hardware and related equipment. Example: Support specialist</a:t>
            </a:r>
          </a:p>
          <a:p>
            <a:pPr marL="237515" indent="-237515">
              <a:buAutoNum type="arabicPeriod"/>
            </a:pPr>
            <a:r>
              <a:rPr lang="en-US" baseline="0" dirty="0" smtClean="0"/>
              <a:t>Outside Sales – no salary test – sales of tangible or intangible items, obtain orders/contracts for services, works away from business location. Example: Real Estate Agent</a:t>
            </a:r>
          </a:p>
          <a:p>
            <a:pPr marL="237515" indent="-237515">
              <a:buAutoNum type="arabicPeriod"/>
            </a:pPr>
            <a:endParaRPr lang="en-US" baseline="0" dirty="0" smtClean="0"/>
          </a:p>
          <a:p>
            <a:pPr marL="237515" indent="-237515"/>
            <a:r>
              <a:rPr lang="en-US" baseline="0" dirty="0" smtClean="0"/>
              <a:t>-FLSA doesn’t preempt state or union where higher minimum wage or overtime pay is given. </a:t>
            </a:r>
          </a:p>
          <a:p>
            <a:pPr marL="237515" indent="-237515"/>
            <a:r>
              <a:rPr lang="en-US" baseline="0" dirty="0" smtClean="0"/>
              <a:t>-State laws more favorable to employee take precedence. </a:t>
            </a:r>
          </a:p>
          <a:p>
            <a:pPr marL="237515" indent="-237515"/>
            <a:r>
              <a:rPr lang="en-US" baseline="0" dirty="0" smtClean="0"/>
              <a:t>-Union contracts can’t waive or reduce FLSA’s protection. </a:t>
            </a:r>
          </a:p>
          <a:p>
            <a:pPr marL="237515" indent="-237515"/>
            <a:endParaRPr lang="en-US" baseline="0" dirty="0" smtClean="0"/>
          </a:p>
          <a:p>
            <a:pPr marL="237515" indent="-237515"/>
            <a:r>
              <a:rPr lang="en-US" baseline="0" dirty="0" smtClean="0"/>
              <a:t>-Work under one exempt category doesn’t defeat exemption under other category. The employer still needs to prove which exemption by looking at the EE’s primary duties. </a:t>
            </a:r>
          </a:p>
          <a:p>
            <a:pPr marL="237515" indent="-237515"/>
            <a:r>
              <a:rPr lang="en-US" baseline="0" dirty="0" smtClean="0"/>
              <a:t>-Employers must look at duties and not just job title in determining exempt status. </a:t>
            </a:r>
            <a:endParaRPr lang="en-US" dirty="0" smtClean="0"/>
          </a:p>
          <a:p>
            <a:endParaRPr lang="en-US" dirty="0" smtClean="0"/>
          </a:p>
          <a:p>
            <a:r>
              <a:rPr lang="en-US" dirty="0" smtClean="0"/>
              <a:t>-Trainees are not exempt if</a:t>
            </a:r>
            <a:r>
              <a:rPr lang="en-US" baseline="0" dirty="0" smtClean="0"/>
              <a:t> they are in training and not performing the duties of the exempt category. </a:t>
            </a:r>
          </a:p>
          <a:p>
            <a:r>
              <a:rPr lang="en-US" baseline="0" dirty="0" smtClean="0"/>
              <a:t>-Emergency nonexempt work doesn’t cause exemption to be lost.</a:t>
            </a:r>
          </a:p>
          <a:p>
            <a:r>
              <a:rPr lang="en-US" baseline="0" dirty="0" smtClean="0"/>
              <a:t>	Police, detectives, state troopers, investigators, probation officers, firefighters, paramedics, rescue workers etc…</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84994" name="Rectangle 2"/>
          <p:cNvSpPr>
            <a:spLocks noGrp="1" noChangeArrowheads="1"/>
          </p:cNvSpPr>
          <p:nvPr>
            <p:ph type="ctrTitle"/>
          </p:nvPr>
        </p:nvSpPr>
        <p:spPr>
          <a:xfrm>
            <a:off x="457200" y="103188"/>
            <a:ext cx="8229600" cy="1165225"/>
          </a:xfrm>
        </p:spPr>
        <p:txBody>
          <a:bodyPr/>
          <a:lstStyle>
            <a:lvl1pPr>
              <a:defRPr/>
            </a:lvl1pPr>
          </a:lstStyle>
          <a:p>
            <a:r>
              <a:rPr lang="en-US" smtClean="0"/>
              <a:t>Click to edit Master title style</a:t>
            </a:r>
            <a:endParaRPr lang="en-US"/>
          </a:p>
        </p:txBody>
      </p:sp>
      <p:sp>
        <p:nvSpPr>
          <p:cNvPr id="84995" name="Rectangle 3"/>
          <p:cNvSpPr>
            <a:spLocks noGrp="1" noChangeArrowheads="1"/>
          </p:cNvSpPr>
          <p:nvPr>
            <p:ph type="subTitle" idx="1"/>
          </p:nvPr>
        </p:nvSpPr>
        <p:spPr>
          <a:xfrm>
            <a:off x="457200" y="1143000"/>
            <a:ext cx="6140450" cy="519113"/>
          </a:xfrm>
        </p:spPr>
        <p:txBody>
          <a:bodyPr/>
          <a:lstStyle>
            <a:lvl1pPr marL="0" indent="0" algn="ctr">
              <a:buFontTx/>
              <a:buNone/>
              <a:defRPr/>
            </a:lvl1pPr>
          </a:lstStyle>
          <a:p>
            <a:r>
              <a:rPr lang="en-US" smtClean="0"/>
              <a:t>Click to edit Master subtitle style</a:t>
            </a:r>
            <a:endParaRPr lang="en-US"/>
          </a:p>
        </p:txBody>
      </p:sp>
      <p:sp>
        <p:nvSpPr>
          <p:cNvPr id="84996" name="Rectangle 4"/>
          <p:cNvSpPr>
            <a:spLocks noGrp="1" noChangeArrowheads="1"/>
          </p:cNvSpPr>
          <p:nvPr>
            <p:ph type="dt" sz="half" idx="2"/>
          </p:nvPr>
        </p:nvSpPr>
        <p:spPr>
          <a:xfrm>
            <a:off x="228600" y="6477000"/>
            <a:ext cx="1905000" cy="381000"/>
          </a:xfrm>
        </p:spPr>
        <p:txBody>
          <a:bodyPr/>
          <a:lstStyle>
            <a:lvl1pPr>
              <a:defRPr/>
            </a:lvl1pPr>
          </a:lstStyle>
          <a:p>
            <a:endParaRPr lang="en-US"/>
          </a:p>
        </p:txBody>
      </p:sp>
      <p:sp>
        <p:nvSpPr>
          <p:cNvPr id="84997" name="Rectangle 5"/>
          <p:cNvSpPr>
            <a:spLocks noGrp="1" noChangeArrowheads="1"/>
          </p:cNvSpPr>
          <p:nvPr>
            <p:ph type="ftr" sz="quarter" idx="3"/>
          </p:nvPr>
        </p:nvSpPr>
        <p:spPr>
          <a:xfrm>
            <a:off x="2362200" y="6477000"/>
            <a:ext cx="4343400" cy="381000"/>
          </a:xfrm>
        </p:spPr>
        <p:txBody>
          <a:bodyPr/>
          <a:lstStyle>
            <a:lvl1pPr>
              <a:defRPr/>
            </a:lvl1pPr>
          </a:lstStyle>
          <a:p>
            <a:endParaRPr lang="en-US"/>
          </a:p>
        </p:txBody>
      </p:sp>
      <p:sp>
        <p:nvSpPr>
          <p:cNvPr id="84998" name="Rectangle 6"/>
          <p:cNvSpPr>
            <a:spLocks noGrp="1" noChangeArrowheads="1"/>
          </p:cNvSpPr>
          <p:nvPr>
            <p:ph type="sldNum" sz="quarter" idx="4"/>
          </p:nvPr>
        </p:nvSpPr>
        <p:spPr>
          <a:xfrm>
            <a:off x="7010400" y="6477000"/>
            <a:ext cx="1905000" cy="381000"/>
          </a:xfrm>
        </p:spPr>
        <p:txBody>
          <a:bodyPr/>
          <a:lstStyle>
            <a:lvl1pPr>
              <a:defRPr/>
            </a:lvl1pPr>
          </a:lstStyle>
          <a:p>
            <a:fld id="{FBA7C606-E344-43D2-A94D-8C2018D8F97D}"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9B1DCB-4D16-4179-A424-DF17E65941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828800"/>
            <a:ext cx="2076450" cy="4267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828800"/>
            <a:ext cx="6076950" cy="4267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3370973-E529-4A8A-8E71-8196B5368F6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169D7CC-5D36-496C-9EC4-6A594B8251E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B9A62A8-3D71-4F96-9249-6CAA17E6390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2667000"/>
            <a:ext cx="4076700" cy="3429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147AE5-ADE6-4382-B626-07BDB860EC1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8B804D2-6F64-4EA3-9010-982D8DDB829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DB7EA8A-42B4-49B7-90C3-3B4C18A77B2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AC4663F-0B6C-4BC5-A458-8632E30A162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6073733-79E6-429F-949E-E305BF2F6A6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74A7743-A970-4BA4-9471-DA197C33617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bwMode="auto">
          <a:xfrm>
            <a:off x="457200" y="1828800"/>
            <a:ext cx="8305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3971" name="Rectangle 3"/>
          <p:cNvSpPr>
            <a:spLocks noGrp="1" noChangeArrowheads="1"/>
          </p:cNvSpPr>
          <p:nvPr>
            <p:ph type="body" idx="1"/>
          </p:nvPr>
        </p:nvSpPr>
        <p:spPr bwMode="auto">
          <a:xfrm>
            <a:off x="457200" y="2667000"/>
            <a:ext cx="8305800" cy="3429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3972" name="Rectangle 4"/>
          <p:cNvSpPr>
            <a:spLocks noGrp="1" noChangeArrowheads="1"/>
          </p:cNvSpPr>
          <p:nvPr>
            <p:ph type="dt" sz="half" idx="2"/>
          </p:nvPr>
        </p:nvSpPr>
        <p:spPr bwMode="auto">
          <a:xfrm>
            <a:off x="28956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mn-lt"/>
              </a:defRPr>
            </a:lvl1pPr>
          </a:lstStyle>
          <a:p>
            <a:endParaRPr lang="en-US"/>
          </a:p>
        </p:txBody>
      </p:sp>
      <p:sp>
        <p:nvSpPr>
          <p:cNvPr id="83973" name="Rectangle 5"/>
          <p:cNvSpPr>
            <a:spLocks noGrp="1" noChangeArrowheads="1"/>
          </p:cNvSpPr>
          <p:nvPr>
            <p:ph type="ftr" sz="quarter" idx="3"/>
          </p:nvPr>
        </p:nvSpPr>
        <p:spPr bwMode="auto">
          <a:xfrm>
            <a:off x="43434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mn-lt"/>
              </a:defRPr>
            </a:lvl1pPr>
          </a:lstStyle>
          <a:p>
            <a:endParaRPr lang="en-US"/>
          </a:p>
        </p:txBody>
      </p:sp>
      <p:sp>
        <p:nvSpPr>
          <p:cNvPr id="83974" name="Rectangle 6"/>
          <p:cNvSpPr>
            <a:spLocks noGrp="1" noChangeArrowheads="1"/>
          </p:cNvSpPr>
          <p:nvPr>
            <p:ph type="sldNum" sz="quarter" idx="4"/>
          </p:nvPr>
        </p:nvSpPr>
        <p:spPr bwMode="auto">
          <a:xfrm>
            <a:off x="73914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mn-lt"/>
              </a:defRPr>
            </a:lvl1pPr>
          </a:lstStyle>
          <a:p>
            <a:fld id="{0586EDBA-D513-43F9-9342-67F9340FD56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l" rtl="0" eaLnBrk="1" fontAlgn="base" hangingPunct="1">
        <a:spcBef>
          <a:spcPct val="0"/>
        </a:spcBef>
        <a:spcAft>
          <a:spcPct val="0"/>
        </a:spcAft>
        <a:defRPr sz="28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Verdana" pitchFamily="34" charset="0"/>
        </a:defRPr>
      </a:lvl2pPr>
      <a:lvl3pPr algn="l" rtl="0" eaLnBrk="1" fontAlgn="base" hangingPunct="1">
        <a:spcBef>
          <a:spcPct val="0"/>
        </a:spcBef>
        <a:spcAft>
          <a:spcPct val="0"/>
        </a:spcAft>
        <a:defRPr sz="2800">
          <a:solidFill>
            <a:schemeClr val="tx2"/>
          </a:solidFill>
          <a:latin typeface="Verdana" pitchFamily="34" charset="0"/>
        </a:defRPr>
      </a:lvl3pPr>
      <a:lvl4pPr algn="l" rtl="0" eaLnBrk="1" fontAlgn="base" hangingPunct="1">
        <a:spcBef>
          <a:spcPct val="0"/>
        </a:spcBef>
        <a:spcAft>
          <a:spcPct val="0"/>
        </a:spcAft>
        <a:defRPr sz="2800">
          <a:solidFill>
            <a:schemeClr val="tx2"/>
          </a:solidFill>
          <a:latin typeface="Verdana" pitchFamily="34" charset="0"/>
        </a:defRPr>
      </a:lvl4pPr>
      <a:lvl5pPr algn="l" rtl="0" eaLnBrk="1" fontAlgn="base" hangingPunct="1">
        <a:spcBef>
          <a:spcPct val="0"/>
        </a:spcBef>
        <a:spcAft>
          <a:spcPct val="0"/>
        </a:spcAft>
        <a:defRPr sz="2800">
          <a:solidFill>
            <a:schemeClr val="tx2"/>
          </a:solidFill>
          <a:latin typeface="Verdana" pitchFamily="34" charset="0"/>
        </a:defRPr>
      </a:lvl5pPr>
      <a:lvl6pPr marL="457200" algn="l" rtl="0" eaLnBrk="1" fontAlgn="base" hangingPunct="1">
        <a:spcBef>
          <a:spcPct val="0"/>
        </a:spcBef>
        <a:spcAft>
          <a:spcPct val="0"/>
        </a:spcAft>
        <a:defRPr sz="2800">
          <a:solidFill>
            <a:schemeClr val="tx2"/>
          </a:solidFill>
          <a:latin typeface="Verdana" pitchFamily="34" charset="0"/>
        </a:defRPr>
      </a:lvl6pPr>
      <a:lvl7pPr marL="914400" algn="l" rtl="0" eaLnBrk="1" fontAlgn="base" hangingPunct="1">
        <a:spcBef>
          <a:spcPct val="0"/>
        </a:spcBef>
        <a:spcAft>
          <a:spcPct val="0"/>
        </a:spcAft>
        <a:defRPr sz="2800">
          <a:solidFill>
            <a:schemeClr val="tx2"/>
          </a:solidFill>
          <a:latin typeface="Verdana" pitchFamily="34" charset="0"/>
        </a:defRPr>
      </a:lvl7pPr>
      <a:lvl8pPr marL="1371600" algn="l" rtl="0" eaLnBrk="1" fontAlgn="base" hangingPunct="1">
        <a:spcBef>
          <a:spcPct val="0"/>
        </a:spcBef>
        <a:spcAft>
          <a:spcPct val="0"/>
        </a:spcAft>
        <a:defRPr sz="2800">
          <a:solidFill>
            <a:schemeClr val="tx2"/>
          </a:solidFill>
          <a:latin typeface="Verdana" pitchFamily="34" charset="0"/>
        </a:defRPr>
      </a:lvl8pPr>
      <a:lvl9pPr marL="1828800" algn="l" rtl="0" eaLnBrk="1" fontAlgn="base" hangingPunct="1">
        <a:spcBef>
          <a:spcPct val="0"/>
        </a:spcBef>
        <a:spcAft>
          <a:spcPct val="0"/>
        </a:spcAft>
        <a:defRPr sz="2800">
          <a:solidFill>
            <a:schemeClr val="tx2"/>
          </a:solidFill>
          <a:latin typeface="Verdana" pitchFamily="34" charset="0"/>
        </a:defRPr>
      </a:lvl9pPr>
    </p:titleStyle>
    <p:bodyStyle>
      <a:lvl1pPr marL="342900" indent="-342900" algn="l" rtl="0" eaLnBrk="1" fontAlgn="base" hangingPunct="1">
        <a:lnSpc>
          <a:spcPts val="2600"/>
        </a:lnSpc>
        <a:spcBef>
          <a:spcPct val="0"/>
        </a:spcBef>
        <a:spcAft>
          <a:spcPts val="600"/>
        </a:spcAft>
        <a:buChar char="•"/>
        <a:defRPr>
          <a:solidFill>
            <a:schemeClr val="tx1"/>
          </a:solidFill>
          <a:latin typeface="+mn-lt"/>
          <a:ea typeface="+mn-ea"/>
          <a:cs typeface="+mn-cs"/>
        </a:defRPr>
      </a:lvl1pPr>
      <a:lvl2pPr marL="742950" indent="-285750" algn="l" rtl="0" eaLnBrk="1" fontAlgn="base" hangingPunct="1">
        <a:lnSpc>
          <a:spcPts val="2600"/>
        </a:lnSpc>
        <a:spcBef>
          <a:spcPct val="0"/>
        </a:spcBef>
        <a:spcAft>
          <a:spcPts val="600"/>
        </a:spcAft>
        <a:buChar char="–"/>
        <a:defRPr>
          <a:solidFill>
            <a:schemeClr val="tx1"/>
          </a:solidFill>
          <a:latin typeface="+mn-lt"/>
        </a:defRPr>
      </a:lvl2pPr>
      <a:lvl3pPr marL="1143000" indent="-228600" algn="l" rtl="0" eaLnBrk="1" fontAlgn="base" hangingPunct="1">
        <a:lnSpc>
          <a:spcPts val="2600"/>
        </a:lnSpc>
        <a:spcBef>
          <a:spcPct val="0"/>
        </a:spcBef>
        <a:spcAft>
          <a:spcPts val="600"/>
        </a:spcAft>
        <a:buChar char="•"/>
        <a:defRPr>
          <a:solidFill>
            <a:schemeClr val="tx1"/>
          </a:solidFill>
          <a:latin typeface="+mn-lt"/>
        </a:defRPr>
      </a:lvl3pPr>
      <a:lvl4pPr marL="1600200" indent="-228600" algn="l" rtl="0" eaLnBrk="1" fontAlgn="base" hangingPunct="1">
        <a:lnSpc>
          <a:spcPts val="2600"/>
        </a:lnSpc>
        <a:spcBef>
          <a:spcPct val="0"/>
        </a:spcBef>
        <a:spcAft>
          <a:spcPts val="600"/>
        </a:spcAft>
        <a:buChar char="–"/>
        <a:defRPr>
          <a:solidFill>
            <a:schemeClr val="tx1"/>
          </a:solidFill>
          <a:latin typeface="+mn-lt"/>
        </a:defRPr>
      </a:lvl4pPr>
      <a:lvl5pPr marL="2057400" indent="-228600" algn="l" rtl="0" eaLnBrk="1" fontAlgn="base" hangingPunct="1">
        <a:lnSpc>
          <a:spcPts val="2600"/>
        </a:lnSpc>
        <a:spcBef>
          <a:spcPct val="0"/>
        </a:spcBef>
        <a:spcAft>
          <a:spcPts val="600"/>
        </a:spcAft>
        <a:buChar char="»"/>
        <a:defRPr>
          <a:solidFill>
            <a:schemeClr val="tx1"/>
          </a:solidFill>
          <a:latin typeface="+mn-lt"/>
        </a:defRPr>
      </a:lvl5pPr>
      <a:lvl6pPr marL="2514600" indent="-228600" algn="l" rtl="0" eaLnBrk="1" fontAlgn="base" hangingPunct="1">
        <a:lnSpc>
          <a:spcPts val="2600"/>
        </a:lnSpc>
        <a:spcBef>
          <a:spcPct val="0"/>
        </a:spcBef>
        <a:spcAft>
          <a:spcPts val="600"/>
        </a:spcAft>
        <a:buChar char="»"/>
        <a:defRPr>
          <a:solidFill>
            <a:schemeClr val="tx1"/>
          </a:solidFill>
          <a:latin typeface="+mn-lt"/>
        </a:defRPr>
      </a:lvl6pPr>
      <a:lvl7pPr marL="2971800" indent="-228600" algn="l" rtl="0" eaLnBrk="1" fontAlgn="base" hangingPunct="1">
        <a:lnSpc>
          <a:spcPts val="2600"/>
        </a:lnSpc>
        <a:spcBef>
          <a:spcPct val="0"/>
        </a:spcBef>
        <a:spcAft>
          <a:spcPts val="600"/>
        </a:spcAft>
        <a:buChar char="»"/>
        <a:defRPr>
          <a:solidFill>
            <a:schemeClr val="tx1"/>
          </a:solidFill>
          <a:latin typeface="+mn-lt"/>
        </a:defRPr>
      </a:lvl7pPr>
      <a:lvl8pPr marL="3429000" indent="-228600" algn="l" rtl="0" eaLnBrk="1" fontAlgn="base" hangingPunct="1">
        <a:lnSpc>
          <a:spcPts val="2600"/>
        </a:lnSpc>
        <a:spcBef>
          <a:spcPct val="0"/>
        </a:spcBef>
        <a:spcAft>
          <a:spcPts val="600"/>
        </a:spcAft>
        <a:buChar char="»"/>
        <a:defRPr>
          <a:solidFill>
            <a:schemeClr val="tx1"/>
          </a:solidFill>
          <a:latin typeface="+mn-lt"/>
        </a:defRPr>
      </a:lvl8pPr>
      <a:lvl9pPr marL="3886200" indent="-228600" algn="l" rtl="0" eaLnBrk="1" fontAlgn="base" hangingPunct="1">
        <a:lnSpc>
          <a:spcPts val="2600"/>
        </a:lnSpc>
        <a:spcBef>
          <a:spcPct val="0"/>
        </a:spcBef>
        <a:spcAft>
          <a:spcPts val="60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ctrTitle"/>
          </p:nvPr>
        </p:nvSpPr>
        <p:spPr>
          <a:xfrm>
            <a:off x="457200" y="103189"/>
            <a:ext cx="8229600" cy="963612"/>
          </a:xfrm>
        </p:spPr>
        <p:txBody>
          <a:bodyPr/>
          <a:lstStyle/>
          <a:p>
            <a:r>
              <a:rPr lang="en-US" sz="2400" dirty="0" smtClean="0"/>
              <a:t>Section 2: </a:t>
            </a:r>
            <a:br>
              <a:rPr lang="en-US" sz="2400" dirty="0" smtClean="0"/>
            </a:br>
            <a:r>
              <a:rPr lang="en-US" sz="2400" dirty="0" smtClean="0"/>
              <a:t>Federal and State Wage-Hour Laws</a:t>
            </a:r>
            <a:endParaRPr lang="en-US" sz="2400" dirty="0"/>
          </a:p>
        </p:txBody>
      </p:sp>
      <p:sp>
        <p:nvSpPr>
          <p:cNvPr id="50179" name="Rectangle 3"/>
          <p:cNvSpPr>
            <a:spLocks noGrp="1" noChangeArrowheads="1"/>
          </p:cNvSpPr>
          <p:nvPr>
            <p:ph type="subTitle" idx="1"/>
          </p:nvPr>
        </p:nvSpPr>
        <p:spPr>
          <a:xfrm>
            <a:off x="457200" y="914400"/>
            <a:ext cx="6140450" cy="990600"/>
          </a:xfrm>
        </p:spPr>
        <p:txBody>
          <a:bodyPr/>
          <a:lstStyle/>
          <a:p>
            <a:pPr algn="l"/>
            <a:r>
              <a:rPr lang="en-US" sz="1600" dirty="0" smtClean="0"/>
              <a:t>Originally Prepared by: Jennifer Harris, CPP June 2012</a:t>
            </a:r>
          </a:p>
          <a:p>
            <a:pPr algn="l"/>
            <a:r>
              <a:rPr lang="en-US" sz="1600" dirty="0" smtClean="0"/>
              <a:t>Updated by:  Luanne Brown, CPP June 2014</a:t>
            </a:r>
            <a:endParaRPr 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smtClean="0"/>
              <a:t>Other FLSA Exemptions</a:t>
            </a:r>
            <a:endParaRPr lang="en-US" dirty="0"/>
          </a:p>
        </p:txBody>
      </p:sp>
      <p:sp>
        <p:nvSpPr>
          <p:cNvPr id="57347" name="Rectangle 3"/>
          <p:cNvSpPr>
            <a:spLocks noGrp="1" noChangeArrowheads="1"/>
          </p:cNvSpPr>
          <p:nvPr>
            <p:ph type="body" idx="1"/>
          </p:nvPr>
        </p:nvSpPr>
        <p:spPr/>
        <p:txBody>
          <a:bodyPr/>
          <a:lstStyle/>
          <a:p>
            <a:pPr>
              <a:buNone/>
            </a:pPr>
            <a:r>
              <a:rPr lang="en-US" b="1" dirty="0" smtClean="0"/>
              <a:t>Highly Compensated Employee:</a:t>
            </a:r>
            <a:endParaRPr lang="en-US" b="1" dirty="0"/>
          </a:p>
          <a:p>
            <a:pPr marL="0">
              <a:buNone/>
            </a:pPr>
            <a:r>
              <a:rPr lang="en-US" dirty="0" smtClean="0"/>
              <a:t>Total annual compensation of at least $100,000 is an exempt “white collar” if the employee customarily and regularly performs the duties of: </a:t>
            </a:r>
          </a:p>
          <a:p>
            <a:r>
              <a:rPr lang="en-US" dirty="0" smtClean="0"/>
              <a:t>Exempt Administrative</a:t>
            </a:r>
          </a:p>
          <a:p>
            <a:r>
              <a:rPr lang="en-US" dirty="0" smtClean="0"/>
              <a:t>Executive</a:t>
            </a:r>
          </a:p>
          <a:p>
            <a:r>
              <a:rPr lang="en-US" dirty="0" smtClean="0"/>
              <a:t>Professional </a:t>
            </a:r>
          </a:p>
          <a:p>
            <a:pPr>
              <a:buNone/>
            </a:pPr>
            <a:endParaRPr lang="en-US" dirty="0" smtClean="0"/>
          </a:p>
          <a:p>
            <a:pPr algn="ctr">
              <a:buNone/>
            </a:pPr>
            <a:r>
              <a:rPr lang="en-US" dirty="0" smtClean="0"/>
              <a:t>*</a:t>
            </a:r>
            <a:r>
              <a:rPr lang="en-US" dirty="0" smtClean="0">
                <a:solidFill>
                  <a:srgbClr val="FF0000"/>
                </a:solidFill>
              </a:rPr>
              <a:t>Section 2.4-2 through 2.4-4</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Absences for Exempt Workers</a:t>
            </a:r>
            <a:endParaRPr lang="en-US" dirty="0"/>
          </a:p>
        </p:txBody>
      </p:sp>
      <p:sp>
        <p:nvSpPr>
          <p:cNvPr id="3" name="Content Placeholder 2"/>
          <p:cNvSpPr>
            <a:spLocks noGrp="1"/>
          </p:cNvSpPr>
          <p:nvPr>
            <p:ph idx="1"/>
          </p:nvPr>
        </p:nvSpPr>
        <p:spPr/>
        <p:txBody>
          <a:bodyPr/>
          <a:lstStyle/>
          <a:p>
            <a:r>
              <a:rPr lang="en-US" dirty="0" smtClean="0"/>
              <a:t>Personal Reasons – deductions can be made of one or more </a:t>
            </a:r>
            <a:r>
              <a:rPr lang="en-US" b="1" dirty="0" smtClean="0"/>
              <a:t>full </a:t>
            </a:r>
            <a:r>
              <a:rPr lang="en-US" dirty="0" smtClean="0"/>
              <a:t>days but not partial days (does not include sickness or disability reasons). </a:t>
            </a:r>
          </a:p>
          <a:p>
            <a:r>
              <a:rPr lang="en-US" dirty="0" smtClean="0"/>
              <a:t>Sickness or Disability Reasons – deductions for one or more full days if the employee is receiving pay under the employer’s sick/disability plan, state disability insurance law or worker’s compensation. </a:t>
            </a:r>
          </a:p>
          <a:p>
            <a:r>
              <a:rPr lang="en-US" dirty="0" smtClean="0"/>
              <a:t>Jury duty – deductions cannot be made for jury, attendance as a witness or temp military leave. Employer can offset amounts received as fees however.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Absences for Exempt Workers </a:t>
            </a:r>
            <a:endParaRPr lang="en-US" dirty="0"/>
          </a:p>
        </p:txBody>
      </p:sp>
      <p:sp>
        <p:nvSpPr>
          <p:cNvPr id="3" name="Content Placeholder 2"/>
          <p:cNvSpPr>
            <a:spLocks noGrp="1"/>
          </p:cNvSpPr>
          <p:nvPr>
            <p:ph idx="1"/>
          </p:nvPr>
        </p:nvSpPr>
        <p:spPr/>
        <p:txBody>
          <a:bodyPr/>
          <a:lstStyle/>
          <a:p>
            <a:r>
              <a:rPr lang="en-US" sz="1600" dirty="0" smtClean="0"/>
              <a:t>Safety Rule Infractions – deductions can be made for major violations. </a:t>
            </a:r>
          </a:p>
          <a:p>
            <a:r>
              <a:rPr lang="en-US" sz="1600" dirty="0" smtClean="0"/>
              <a:t>Workplace Conduct Violation – can impose one or more unpaid full days if there is a written policy. (Suspension with written policy) </a:t>
            </a:r>
          </a:p>
          <a:p>
            <a:r>
              <a:rPr lang="en-US" sz="1600" dirty="0" smtClean="0"/>
              <a:t>Initial &amp; terminal weeks – employer is not required to pay full salary for first or last week of employment. Can pay a proportionate part of the full salary for time actually worked. </a:t>
            </a:r>
          </a:p>
          <a:p>
            <a:r>
              <a:rPr lang="en-US" sz="1600" dirty="0" smtClean="0"/>
              <a:t>FMLA – exempt employee does not lose exemption for unpaid FMLA. Can be used in less than one day increments.  </a:t>
            </a:r>
          </a:p>
          <a:p>
            <a:r>
              <a:rPr lang="en-US" sz="1600" dirty="0" smtClean="0"/>
              <a:t>Furloughs – special considerations for private sector vs. public</a:t>
            </a:r>
            <a:endParaRPr lang="en-US"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Employers Comply	</a:t>
            </a:r>
            <a:endParaRPr lang="en-US" dirty="0"/>
          </a:p>
        </p:txBody>
      </p:sp>
      <p:sp>
        <p:nvSpPr>
          <p:cNvPr id="3" name="Content Placeholder 2"/>
          <p:cNvSpPr>
            <a:spLocks noGrp="1"/>
          </p:cNvSpPr>
          <p:nvPr>
            <p:ph idx="1"/>
          </p:nvPr>
        </p:nvSpPr>
        <p:spPr/>
        <p:txBody>
          <a:bodyPr/>
          <a:lstStyle/>
          <a:p>
            <a:r>
              <a:rPr lang="en-US" dirty="0" smtClean="0"/>
              <a:t>Review records of anyone making less than $23,600 annually.</a:t>
            </a:r>
          </a:p>
          <a:p>
            <a:r>
              <a:rPr lang="en-US" dirty="0" smtClean="0"/>
              <a:t>Review records of anyone making more than $100,000 annually.</a:t>
            </a:r>
          </a:p>
          <a:p>
            <a:r>
              <a:rPr lang="en-US" dirty="0" smtClean="0"/>
              <a:t>Use job analyses to revamp job descriptions.</a:t>
            </a:r>
          </a:p>
          <a:p>
            <a:r>
              <a:rPr lang="en-US" dirty="0" smtClean="0"/>
              <a:t>Make status changes in payroll system.</a:t>
            </a:r>
          </a:p>
          <a:p>
            <a:r>
              <a:rPr lang="en-US" dirty="0" smtClean="0"/>
              <a:t>Review and watch for union contract obligations</a:t>
            </a:r>
          </a:p>
          <a:p>
            <a:r>
              <a:rPr lang="en-US" dirty="0" smtClean="0"/>
              <a:t>Communicate with Employees in advance.</a:t>
            </a:r>
            <a:endParaRPr lang="en-US" dirty="0"/>
          </a:p>
        </p:txBody>
      </p:sp>
    </p:spTree>
    <p:extLst>
      <p:ext uri="{BB962C8B-B14F-4D97-AF65-F5344CB8AC3E}">
        <p14:creationId xmlns:p14="http://schemas.microsoft.com/office/powerpoint/2010/main" val="1871286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dirty="0" smtClean="0"/>
              <a:t>Minimum Wage</a:t>
            </a:r>
            <a:endParaRPr lang="en-US" dirty="0"/>
          </a:p>
        </p:txBody>
      </p:sp>
      <p:sp>
        <p:nvSpPr>
          <p:cNvPr id="58371" name="Rectangle 3"/>
          <p:cNvSpPr>
            <a:spLocks noGrp="1" noChangeArrowheads="1"/>
          </p:cNvSpPr>
          <p:nvPr>
            <p:ph type="body" idx="1"/>
          </p:nvPr>
        </p:nvSpPr>
        <p:spPr/>
        <p:txBody>
          <a:bodyPr/>
          <a:lstStyle/>
          <a:p>
            <a:pPr marL="0">
              <a:buNone/>
            </a:pPr>
            <a:r>
              <a:rPr lang="en-US" dirty="0" smtClean="0"/>
              <a:t>Must be paid for all hours worked or equivalent. Employees may be paid on piecework, salary, or commission basis so long as wages equal minimum hourly rate. </a:t>
            </a:r>
            <a:endParaRPr lang="en-US" dirty="0"/>
          </a:p>
          <a:p>
            <a:r>
              <a:rPr lang="en-US" dirty="0" smtClean="0"/>
              <a:t>Federal minimum wage vs. state minimum wage </a:t>
            </a:r>
          </a:p>
          <a:p>
            <a:pPr>
              <a:buNone/>
            </a:pPr>
            <a:r>
              <a:rPr lang="en-US" dirty="0" smtClean="0"/>
              <a:t>	$7.25 per hour as of 2009 for Federal.</a:t>
            </a:r>
          </a:p>
          <a:p>
            <a:pPr>
              <a:buNone/>
            </a:pPr>
            <a:r>
              <a:rPr lang="en-US" dirty="0" smtClean="0"/>
              <a:t>“Opportunity” wage for teenagers</a:t>
            </a:r>
          </a:p>
          <a:p>
            <a:r>
              <a:rPr lang="en-US" dirty="0" smtClean="0"/>
              <a:t>Under age 20</a:t>
            </a:r>
          </a:p>
          <a:p>
            <a:r>
              <a:rPr lang="en-US" dirty="0" smtClean="0"/>
              <a:t>$4.25 per hour for the first 90 consecutive calendar days</a:t>
            </a:r>
          </a:p>
          <a:p>
            <a:pPr>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dirty="0" smtClean="0"/>
              <a:t>Tips &amp; Tip Credit</a:t>
            </a:r>
            <a:endParaRPr lang="en-US" dirty="0"/>
          </a:p>
        </p:txBody>
      </p:sp>
      <p:sp>
        <p:nvSpPr>
          <p:cNvPr id="59395" name="Rectangle 3"/>
          <p:cNvSpPr>
            <a:spLocks noGrp="1" noChangeArrowheads="1"/>
          </p:cNvSpPr>
          <p:nvPr>
            <p:ph type="body" idx="1"/>
          </p:nvPr>
        </p:nvSpPr>
        <p:spPr/>
        <p:txBody>
          <a:bodyPr/>
          <a:lstStyle/>
          <a:p>
            <a:pPr>
              <a:buNone/>
            </a:pPr>
            <a:r>
              <a:rPr lang="en-US" dirty="0" smtClean="0"/>
              <a:t>Tipped Employees: </a:t>
            </a:r>
          </a:p>
          <a:p>
            <a:r>
              <a:rPr lang="en-US" dirty="0" smtClean="0"/>
              <a:t>Paid minimum of $2.13 per hour. </a:t>
            </a:r>
          </a:p>
          <a:p>
            <a:r>
              <a:rPr lang="en-US" dirty="0" smtClean="0"/>
              <a:t>Regularly receive $30.00 or more in tips. </a:t>
            </a:r>
          </a:p>
          <a:p>
            <a:pPr>
              <a:buNone/>
            </a:pPr>
            <a:endParaRPr lang="en-US" dirty="0" smtClean="0"/>
          </a:p>
          <a:p>
            <a:pPr>
              <a:buNone/>
            </a:pPr>
            <a:r>
              <a:rPr lang="en-US" dirty="0" smtClean="0"/>
              <a:t>Employer: </a:t>
            </a:r>
            <a:endParaRPr lang="en-US" dirty="0"/>
          </a:p>
          <a:p>
            <a:r>
              <a:rPr lang="en-US" dirty="0" smtClean="0"/>
              <a:t>Minimum of $2.13 plus tips &gt;= $7.25 per hour.</a:t>
            </a:r>
            <a:endParaRPr lang="en-US" dirty="0"/>
          </a:p>
          <a:p>
            <a:r>
              <a:rPr lang="en-US" dirty="0" smtClean="0"/>
              <a:t>Must pay the difference if not. </a:t>
            </a:r>
          </a:p>
          <a:p>
            <a:r>
              <a:rPr lang="en-US" dirty="0" smtClean="0"/>
              <a:t>Allowed ‘Tip Credit’ $5.12 ($7.25 -$2.13).</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dirty="0" smtClean="0"/>
              <a:t>Equal Pay for Equal Work</a:t>
            </a:r>
            <a:endParaRPr lang="en-US" dirty="0"/>
          </a:p>
        </p:txBody>
      </p:sp>
      <p:sp>
        <p:nvSpPr>
          <p:cNvPr id="58371" name="Rectangle 3"/>
          <p:cNvSpPr>
            <a:spLocks noGrp="1" noChangeArrowheads="1"/>
          </p:cNvSpPr>
          <p:nvPr>
            <p:ph type="body" idx="1"/>
          </p:nvPr>
        </p:nvSpPr>
        <p:spPr/>
        <p:txBody>
          <a:bodyPr/>
          <a:lstStyle/>
          <a:p>
            <a:pPr marL="0">
              <a:buNone/>
            </a:pPr>
            <a:r>
              <a:rPr lang="en-US" dirty="0" smtClean="0"/>
              <a:t>Equal Pay Act:</a:t>
            </a:r>
          </a:p>
          <a:p>
            <a:r>
              <a:rPr lang="en-US" dirty="0" smtClean="0"/>
              <a:t>Equal pay for men &amp; women doing equal work under similar working conditions. </a:t>
            </a:r>
          </a:p>
          <a:p>
            <a:r>
              <a:rPr lang="en-US" dirty="0" smtClean="0"/>
              <a:t>Enforced by the EEOC. (Equal Employment Opportunity Commission)</a:t>
            </a:r>
          </a:p>
          <a:p>
            <a:pPr>
              <a:buNone/>
            </a:pPr>
            <a:r>
              <a:rPr lang="en-US" dirty="0" smtClean="0"/>
              <a:t>Equal Work: </a:t>
            </a:r>
          </a:p>
          <a:p>
            <a:r>
              <a:rPr lang="en-US" dirty="0" smtClean="0"/>
              <a:t>Jobs requiring equal skill, effort, and responsibility. </a:t>
            </a:r>
          </a:p>
          <a:p>
            <a:pPr marL="0"/>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dirty="0" smtClean="0"/>
              <a:t>Overtime Pay Requirements</a:t>
            </a:r>
            <a:endParaRPr lang="en-US" dirty="0"/>
          </a:p>
        </p:txBody>
      </p:sp>
      <p:sp>
        <p:nvSpPr>
          <p:cNvPr id="58371" name="Rectangle 3"/>
          <p:cNvSpPr>
            <a:spLocks noGrp="1" noChangeArrowheads="1"/>
          </p:cNvSpPr>
          <p:nvPr>
            <p:ph type="body" idx="1"/>
          </p:nvPr>
        </p:nvSpPr>
        <p:spPr/>
        <p:txBody>
          <a:bodyPr/>
          <a:lstStyle/>
          <a:p>
            <a:pPr marL="0">
              <a:buNone/>
            </a:pPr>
            <a:r>
              <a:rPr lang="en-US" dirty="0" smtClean="0"/>
              <a:t>Requirements: </a:t>
            </a:r>
          </a:p>
          <a:p>
            <a:r>
              <a:rPr lang="en-US" dirty="0" smtClean="0"/>
              <a:t>1 ½ times the ‘regular rate of pay’. </a:t>
            </a:r>
          </a:p>
          <a:p>
            <a:r>
              <a:rPr lang="en-US" dirty="0" smtClean="0"/>
              <a:t>Pay for over 40 hours </a:t>
            </a:r>
            <a:r>
              <a:rPr lang="en-US" b="1" dirty="0" smtClean="0"/>
              <a:t>physically worked</a:t>
            </a:r>
            <a:r>
              <a:rPr lang="en-US" dirty="0" smtClean="0"/>
              <a:t> within a workweek. </a:t>
            </a:r>
          </a:p>
          <a:p>
            <a:pPr>
              <a:buNone/>
            </a:pPr>
            <a:r>
              <a:rPr lang="en-US" dirty="0" smtClean="0"/>
              <a:t>Not included: </a:t>
            </a:r>
          </a:p>
          <a:p>
            <a:r>
              <a:rPr lang="en-US" dirty="0" smtClean="0"/>
              <a:t>Sick leave hours</a:t>
            </a:r>
          </a:p>
          <a:p>
            <a:r>
              <a:rPr lang="en-US" dirty="0" smtClean="0"/>
              <a:t>Holidays hours</a:t>
            </a:r>
          </a:p>
          <a:p>
            <a:r>
              <a:rPr lang="en-US" dirty="0" smtClean="0"/>
              <a:t>Vacation hours </a:t>
            </a:r>
          </a:p>
          <a:p>
            <a:pPr marL="0"/>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dirty="0" smtClean="0"/>
              <a:t>Regular Rate of Pay</a:t>
            </a:r>
            <a:endParaRPr lang="en-US" dirty="0"/>
          </a:p>
        </p:txBody>
      </p:sp>
      <p:sp>
        <p:nvSpPr>
          <p:cNvPr id="58371" name="Rectangle 3"/>
          <p:cNvSpPr>
            <a:spLocks noGrp="1" noChangeArrowheads="1"/>
          </p:cNvSpPr>
          <p:nvPr>
            <p:ph sz="half" idx="1"/>
          </p:nvPr>
        </p:nvSpPr>
        <p:spPr/>
        <p:txBody>
          <a:bodyPr/>
          <a:lstStyle/>
          <a:p>
            <a:pPr marL="0">
              <a:buNone/>
            </a:pPr>
            <a:r>
              <a:rPr lang="en-US" sz="1200" dirty="0" smtClean="0"/>
              <a:t>An hourly pay rate determined by dividing the total regular pay actually earned for the workweek by the total number of hours worked.  </a:t>
            </a:r>
          </a:p>
          <a:p>
            <a:pPr marL="0">
              <a:buNone/>
            </a:pPr>
            <a:r>
              <a:rPr lang="en-US" sz="1200" dirty="0" smtClean="0"/>
              <a:t>Special considerations in determining:</a:t>
            </a:r>
          </a:p>
          <a:p>
            <a:pPr marL="0">
              <a:spcAft>
                <a:spcPts val="0"/>
              </a:spcAft>
              <a:buAutoNum type="arabicPeriod"/>
            </a:pPr>
            <a:r>
              <a:rPr lang="en-US" sz="1200" dirty="0" smtClean="0"/>
              <a:t>Employee works more than one pay rate</a:t>
            </a:r>
          </a:p>
          <a:p>
            <a:pPr marL="0">
              <a:spcAft>
                <a:spcPts val="0"/>
              </a:spcAft>
              <a:buAutoNum type="arabicPeriod"/>
            </a:pPr>
            <a:r>
              <a:rPr lang="en-US" sz="1200" dirty="0" smtClean="0"/>
              <a:t>Salaried nonexempt employees</a:t>
            </a:r>
          </a:p>
          <a:p>
            <a:pPr marL="0">
              <a:spcAft>
                <a:spcPts val="0"/>
              </a:spcAft>
              <a:buAutoNum type="arabicPeriod"/>
            </a:pPr>
            <a:r>
              <a:rPr lang="en-US" sz="1200" dirty="0" smtClean="0"/>
              <a:t>Workweeks &lt; 40 hours</a:t>
            </a:r>
          </a:p>
          <a:p>
            <a:pPr marL="0">
              <a:spcAft>
                <a:spcPts val="0"/>
              </a:spcAft>
              <a:buAutoNum type="arabicPeriod"/>
            </a:pPr>
            <a:r>
              <a:rPr lang="en-US" sz="1200" dirty="0" smtClean="0"/>
              <a:t>Piece workers</a:t>
            </a:r>
          </a:p>
          <a:p>
            <a:pPr marL="0">
              <a:spcAft>
                <a:spcPts val="0"/>
              </a:spcAft>
              <a:buAutoNum type="arabicPeriod"/>
            </a:pPr>
            <a:r>
              <a:rPr lang="en-US" sz="1200" dirty="0" smtClean="0"/>
              <a:t>Tipped employees</a:t>
            </a:r>
          </a:p>
          <a:p>
            <a:pPr marL="0">
              <a:spcAft>
                <a:spcPts val="0"/>
              </a:spcAft>
              <a:buAutoNum type="arabicPeriod"/>
            </a:pPr>
            <a:r>
              <a:rPr lang="en-US" sz="1200" dirty="0" smtClean="0"/>
              <a:t>Daylight savings</a:t>
            </a:r>
          </a:p>
          <a:p>
            <a:pPr marL="0">
              <a:buAutoNum type="arabicPeriod"/>
            </a:pPr>
            <a:endParaRPr lang="en-US" sz="1200" dirty="0" smtClean="0"/>
          </a:p>
          <a:p>
            <a:pPr marL="0">
              <a:buNone/>
            </a:pPr>
            <a:endParaRPr lang="en-US" sz="1200" dirty="0" smtClean="0"/>
          </a:p>
          <a:p>
            <a:pPr marL="0"/>
            <a:endParaRPr lang="en-US" sz="1200" dirty="0" smtClean="0"/>
          </a:p>
          <a:p>
            <a:pPr>
              <a:buNone/>
            </a:pPr>
            <a:endParaRPr lang="en-US" sz="1200" dirty="0"/>
          </a:p>
        </p:txBody>
      </p:sp>
      <p:sp>
        <p:nvSpPr>
          <p:cNvPr id="2" name="Content Placeholder 1"/>
          <p:cNvSpPr>
            <a:spLocks noGrp="1"/>
          </p:cNvSpPr>
          <p:nvPr>
            <p:ph sz="half" idx="2"/>
          </p:nvPr>
        </p:nvSpPr>
        <p:spPr>
          <a:xfrm>
            <a:off x="4419600" y="2667000"/>
            <a:ext cx="4343400" cy="3733800"/>
          </a:xfrm>
        </p:spPr>
        <p:txBody>
          <a:bodyPr/>
          <a:lstStyle/>
          <a:p>
            <a:pPr marL="0" indent="0">
              <a:buNone/>
            </a:pPr>
            <a:r>
              <a:rPr lang="en-US" sz="1200" dirty="0" smtClean="0"/>
              <a:t>What is not included in Regular Rate of Pay:</a:t>
            </a:r>
          </a:p>
          <a:p>
            <a:pPr lvl="1">
              <a:lnSpc>
                <a:spcPct val="100000"/>
              </a:lnSpc>
            </a:pPr>
            <a:r>
              <a:rPr lang="en-US" sz="1100" dirty="0" smtClean="0"/>
              <a:t>Gifts</a:t>
            </a:r>
          </a:p>
          <a:p>
            <a:pPr lvl="1">
              <a:lnSpc>
                <a:spcPct val="100000"/>
              </a:lnSpc>
            </a:pPr>
            <a:r>
              <a:rPr lang="en-US" sz="1100" dirty="0" smtClean="0"/>
              <a:t>Paid time off and reimbursed expenses.</a:t>
            </a:r>
          </a:p>
          <a:p>
            <a:pPr lvl="1">
              <a:lnSpc>
                <a:spcPct val="100000"/>
              </a:lnSpc>
            </a:pPr>
            <a:r>
              <a:rPr lang="en-US" sz="1100" dirty="0" smtClean="0"/>
              <a:t>Volunteer work counted toward group’s bonus.</a:t>
            </a:r>
          </a:p>
          <a:p>
            <a:pPr lvl="1">
              <a:lnSpc>
                <a:spcPct val="100000"/>
              </a:lnSpc>
            </a:pPr>
            <a:r>
              <a:rPr lang="en-US" sz="1100" dirty="0" smtClean="0"/>
              <a:t>Benefit Plan Contribution</a:t>
            </a:r>
          </a:p>
          <a:p>
            <a:pPr lvl="1">
              <a:lnSpc>
                <a:spcPct val="100000"/>
              </a:lnSpc>
            </a:pPr>
            <a:r>
              <a:rPr lang="en-US" sz="1100" dirty="0" smtClean="0"/>
              <a:t>Stock Options</a:t>
            </a:r>
          </a:p>
          <a:p>
            <a:pPr lvl="1">
              <a:lnSpc>
                <a:spcPct val="100000"/>
              </a:lnSpc>
            </a:pPr>
            <a:r>
              <a:rPr lang="en-US" sz="1100" dirty="0" smtClean="0"/>
              <a:t>Overtime Compensation *** see page 2-49</a:t>
            </a:r>
          </a:p>
          <a:p>
            <a:pPr lvl="1">
              <a:lnSpc>
                <a:spcPct val="100000"/>
              </a:lnSpc>
            </a:pPr>
            <a:r>
              <a:rPr lang="en-US" sz="1100" dirty="0"/>
              <a:t>Premium Pay for extra days worked like </a:t>
            </a:r>
            <a:r>
              <a:rPr lang="en-US" sz="1100" dirty="0" smtClean="0"/>
              <a:t>holiday or under a union contract.</a:t>
            </a:r>
          </a:p>
          <a:p>
            <a:pPr lvl="1">
              <a:lnSpc>
                <a:spcPct val="100000"/>
              </a:lnSpc>
            </a:pPr>
            <a:r>
              <a:rPr lang="en-US" sz="1100" dirty="0" smtClean="0"/>
              <a:t>Discretionary Bonuses</a:t>
            </a:r>
          </a:p>
          <a:p>
            <a:pPr marL="914400" lvl="2" indent="0">
              <a:lnSpc>
                <a:spcPct val="100000"/>
              </a:lnSpc>
              <a:buNone/>
            </a:pPr>
            <a:r>
              <a:rPr lang="en-US" sz="1100" dirty="0" smtClean="0"/>
              <a:t>Not paid pursuant to a promise made in advance, a contract, or some other agreement.</a:t>
            </a:r>
          </a:p>
          <a:p>
            <a:pPr lvl="2">
              <a:lnSpc>
                <a:spcPct val="100000"/>
              </a:lnSpc>
            </a:pPr>
            <a:endParaRPr lang="en-US" sz="1100" dirty="0"/>
          </a:p>
          <a:p>
            <a:pPr lvl="2">
              <a:lnSpc>
                <a:spcPct val="100000"/>
              </a:lnSpc>
            </a:pPr>
            <a:endParaRPr lang="en-US" sz="1100" dirty="0" smtClean="0"/>
          </a:p>
          <a:p>
            <a:pPr lvl="2">
              <a:lnSpc>
                <a:spcPct val="100000"/>
              </a:lnSpc>
            </a:pPr>
            <a:endParaRPr lang="en-US" sz="1100" dirty="0" smtClean="0"/>
          </a:p>
          <a:p>
            <a:pPr lvl="2">
              <a:lnSpc>
                <a:spcPct val="100000"/>
              </a:lnSpc>
            </a:pPr>
            <a:endParaRPr lang="en-US" sz="1100" dirty="0"/>
          </a:p>
          <a:p>
            <a:pPr marL="914400" lvl="2" indent="0">
              <a:lnSpc>
                <a:spcPct val="100000"/>
              </a:lnSpc>
              <a:buNone/>
            </a:pPr>
            <a:endParaRPr lang="en-US" sz="1100" dirty="0" smtClean="0"/>
          </a:p>
          <a:p>
            <a:pPr lvl="1"/>
            <a:endParaRPr lang="en-US" sz="11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Compensable Time Issues</a:t>
            </a:r>
            <a:endParaRPr lang="en-US" dirty="0"/>
          </a:p>
        </p:txBody>
      </p:sp>
      <p:sp>
        <p:nvSpPr>
          <p:cNvPr id="8" name="Content Placeholder 7"/>
          <p:cNvSpPr>
            <a:spLocks noGrp="1"/>
          </p:cNvSpPr>
          <p:nvPr>
            <p:ph sz="half" idx="1"/>
          </p:nvPr>
        </p:nvSpPr>
        <p:spPr>
          <a:xfrm>
            <a:off x="457200" y="3581400"/>
            <a:ext cx="4076700" cy="2514600"/>
          </a:xfrm>
        </p:spPr>
        <p:txBody>
          <a:bodyPr/>
          <a:lstStyle/>
          <a:p>
            <a:r>
              <a:rPr lang="en-US" sz="1800" dirty="0" smtClean="0"/>
              <a:t>Unauthorized overtime</a:t>
            </a:r>
          </a:p>
          <a:p>
            <a:r>
              <a:rPr lang="en-US" sz="1800" dirty="0" smtClean="0"/>
              <a:t>Meal/rest periods</a:t>
            </a:r>
          </a:p>
          <a:p>
            <a:r>
              <a:rPr lang="en-US" sz="1800" dirty="0" smtClean="0"/>
              <a:t>Travel time</a:t>
            </a:r>
          </a:p>
          <a:p>
            <a:r>
              <a:rPr lang="en-US" sz="1800" dirty="0" smtClean="0"/>
              <a:t>On-call time</a:t>
            </a:r>
          </a:p>
          <a:p>
            <a:r>
              <a:rPr lang="en-US" sz="1800" dirty="0" smtClean="0"/>
              <a:t>Waiting time</a:t>
            </a:r>
            <a:endParaRPr lang="en-US" sz="1800" dirty="0"/>
          </a:p>
        </p:txBody>
      </p:sp>
      <p:sp>
        <p:nvSpPr>
          <p:cNvPr id="9" name="Content Placeholder 8"/>
          <p:cNvSpPr>
            <a:spLocks noGrp="1"/>
          </p:cNvSpPr>
          <p:nvPr>
            <p:ph sz="half" idx="2"/>
          </p:nvPr>
        </p:nvSpPr>
        <p:spPr>
          <a:xfrm>
            <a:off x="4686300" y="3581400"/>
            <a:ext cx="4076700" cy="2514600"/>
          </a:xfrm>
        </p:spPr>
        <p:txBody>
          <a:bodyPr/>
          <a:lstStyle/>
          <a:p>
            <a:r>
              <a:rPr lang="en-US" sz="1800" dirty="0" smtClean="0"/>
              <a:t>Meetings / training</a:t>
            </a:r>
          </a:p>
          <a:p>
            <a:r>
              <a:rPr lang="en-US" sz="1800" dirty="0" smtClean="0"/>
              <a:t>Prelim / </a:t>
            </a:r>
            <a:r>
              <a:rPr lang="en-US" sz="1800" dirty="0" err="1" smtClean="0"/>
              <a:t>postlim</a:t>
            </a:r>
            <a:r>
              <a:rPr lang="en-US" sz="1800" dirty="0" smtClean="0"/>
              <a:t> (Portal to Portal Act)</a:t>
            </a:r>
          </a:p>
          <a:p>
            <a:r>
              <a:rPr lang="en-US" sz="1800" dirty="0" smtClean="0"/>
              <a:t>Medical</a:t>
            </a:r>
          </a:p>
          <a:p>
            <a:r>
              <a:rPr lang="en-US" sz="1800" dirty="0" smtClean="0"/>
              <a:t>Child labor restrictions</a:t>
            </a:r>
          </a:p>
          <a:p>
            <a:r>
              <a:rPr lang="en-US" sz="1800" dirty="0" smtClean="0"/>
              <a:t>Comp Time – Public Sector only***</a:t>
            </a:r>
            <a:endParaRPr lang="en-US" sz="1800" dirty="0"/>
          </a:p>
        </p:txBody>
      </p:sp>
      <p:sp>
        <p:nvSpPr>
          <p:cNvPr id="10" name="TextBox 9"/>
          <p:cNvSpPr txBox="1"/>
          <p:nvPr/>
        </p:nvSpPr>
        <p:spPr>
          <a:xfrm>
            <a:off x="533400" y="2590800"/>
            <a:ext cx="8001000" cy="646331"/>
          </a:xfrm>
          <a:prstGeom prst="rect">
            <a:avLst/>
          </a:prstGeom>
          <a:noFill/>
        </p:spPr>
        <p:txBody>
          <a:bodyPr wrap="square" rtlCol="0">
            <a:spAutoFit/>
          </a:bodyPr>
          <a:lstStyle/>
          <a:p>
            <a:r>
              <a:rPr lang="en-US" dirty="0" smtClean="0"/>
              <a:t>Employees must be compensated for all hours worked &amp; during which the employee is under the employer’s control.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dirty="0" smtClean="0"/>
              <a:t>Agenda</a:t>
            </a:r>
            <a:endParaRPr lang="en-US" dirty="0"/>
          </a:p>
        </p:txBody>
      </p:sp>
      <p:sp>
        <p:nvSpPr>
          <p:cNvPr id="51203" name="Rectangle 3"/>
          <p:cNvSpPr>
            <a:spLocks noGrp="1" noChangeArrowheads="1"/>
          </p:cNvSpPr>
          <p:nvPr>
            <p:ph type="body" idx="1"/>
          </p:nvPr>
        </p:nvSpPr>
        <p:spPr/>
        <p:txBody>
          <a:bodyPr/>
          <a:lstStyle/>
          <a:p>
            <a:endParaRPr lang="en-US" dirty="0" smtClean="0"/>
          </a:p>
          <a:p>
            <a:r>
              <a:rPr lang="en-US" dirty="0" smtClean="0"/>
              <a:t>Questions from first week and distribution of books</a:t>
            </a:r>
          </a:p>
          <a:p>
            <a:r>
              <a:rPr lang="en-US" dirty="0" smtClean="0"/>
              <a:t>Quiz on Section 1 and 2</a:t>
            </a:r>
            <a:endParaRPr lang="en-US" dirty="0"/>
          </a:p>
          <a:p>
            <a:r>
              <a:rPr lang="en-US" dirty="0" smtClean="0"/>
              <a:t>Overview of Section 2</a:t>
            </a:r>
            <a:endParaRPr lang="en-US" dirty="0"/>
          </a:p>
          <a:p>
            <a:r>
              <a:rPr lang="en-US" dirty="0" smtClean="0"/>
              <a:t>Break</a:t>
            </a:r>
            <a:endParaRPr lang="en-US" dirty="0"/>
          </a:p>
          <a:p>
            <a:r>
              <a:rPr lang="en-US" dirty="0" smtClean="0"/>
              <a:t>Review of answers on Quiz</a:t>
            </a:r>
            <a:endParaRPr lang="en-US" dirty="0"/>
          </a:p>
          <a:p>
            <a:r>
              <a:rPr lang="en-US" dirty="0" smtClean="0"/>
              <a:t>Small group practice problems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 Labor Restrictions</a:t>
            </a:r>
            <a:endParaRPr lang="en-US" dirty="0"/>
          </a:p>
        </p:txBody>
      </p:sp>
      <p:sp>
        <p:nvSpPr>
          <p:cNvPr id="3" name="Content Placeholder 2"/>
          <p:cNvSpPr>
            <a:spLocks noGrp="1"/>
          </p:cNvSpPr>
          <p:nvPr>
            <p:ph idx="1"/>
          </p:nvPr>
        </p:nvSpPr>
        <p:spPr>
          <a:xfrm>
            <a:off x="457200" y="2667000"/>
            <a:ext cx="8305800" cy="3810000"/>
          </a:xfrm>
        </p:spPr>
        <p:txBody>
          <a:bodyPr/>
          <a:lstStyle/>
          <a:p>
            <a:r>
              <a:rPr lang="en-US" dirty="0" smtClean="0"/>
              <a:t>Under age 18: no hazardous work as defined by Wage &amp; Hour Division. </a:t>
            </a:r>
          </a:p>
          <a:p>
            <a:r>
              <a:rPr lang="en-US" dirty="0" smtClean="0"/>
              <a:t>Age 14 &amp; 15</a:t>
            </a:r>
          </a:p>
          <a:p>
            <a:pPr lvl="1"/>
            <a:r>
              <a:rPr lang="en-US" dirty="0" smtClean="0"/>
              <a:t>Non hazardous</a:t>
            </a:r>
          </a:p>
          <a:p>
            <a:pPr lvl="1"/>
            <a:r>
              <a:rPr lang="en-US" dirty="0" smtClean="0"/>
              <a:t>Not during school hours</a:t>
            </a:r>
          </a:p>
          <a:p>
            <a:pPr lvl="1"/>
            <a:r>
              <a:rPr lang="en-US" dirty="0" smtClean="0"/>
              <a:t>Limited to 3 hours per day, and 18 hours a week (between 7 am – 7 pm) when school is in session</a:t>
            </a:r>
          </a:p>
          <a:p>
            <a:r>
              <a:rPr lang="en-US" dirty="0" smtClean="0"/>
              <a:t>Under age 14: generally prohibited unless minor is working for a parent. </a:t>
            </a:r>
          </a:p>
          <a:p>
            <a:pPr algn="ctr">
              <a:buNone/>
            </a:pPr>
            <a:r>
              <a:rPr lang="en-US" dirty="0" smtClean="0">
                <a:solidFill>
                  <a:srgbClr val="002060"/>
                </a:solidFill>
              </a:rPr>
              <a:t>*Watch state laws, which may be more restrictive</a:t>
            </a:r>
            <a:endParaRPr lang="en-US" dirty="0">
              <a:solidFill>
                <a:srgbClr val="00206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 &amp; Penalties</a:t>
            </a:r>
            <a:endParaRPr lang="en-US" dirty="0"/>
          </a:p>
        </p:txBody>
      </p:sp>
      <p:sp>
        <p:nvSpPr>
          <p:cNvPr id="3" name="Content Placeholder 2"/>
          <p:cNvSpPr>
            <a:spLocks noGrp="1"/>
          </p:cNvSpPr>
          <p:nvPr>
            <p:ph idx="1"/>
          </p:nvPr>
        </p:nvSpPr>
        <p:spPr>
          <a:xfrm>
            <a:off x="457200" y="2667000"/>
            <a:ext cx="8305800" cy="3657600"/>
          </a:xfrm>
        </p:spPr>
        <p:txBody>
          <a:bodyPr/>
          <a:lstStyle/>
          <a:p>
            <a:pPr marL="0" indent="0">
              <a:buNone/>
            </a:pPr>
            <a:r>
              <a:rPr lang="en-US" dirty="0" smtClean="0"/>
              <a:t>FLSA is enforced by the Wage &amp; Hour Division of the US Department of Labor’s Employment Standards Administration. </a:t>
            </a:r>
          </a:p>
          <a:p>
            <a:r>
              <a:rPr lang="en-US" dirty="0" smtClean="0"/>
              <a:t>Investigate complaints</a:t>
            </a:r>
          </a:p>
          <a:p>
            <a:r>
              <a:rPr lang="en-US" dirty="0" smtClean="0"/>
              <a:t>Sue to gain compliance</a:t>
            </a:r>
          </a:p>
          <a:p>
            <a:r>
              <a:rPr lang="en-US" dirty="0" smtClean="0"/>
              <a:t>Seek damages</a:t>
            </a:r>
          </a:p>
          <a:p>
            <a:r>
              <a:rPr lang="en-US" dirty="0" smtClean="0"/>
              <a:t>Employee’s can sue for back wages and overtime</a:t>
            </a:r>
          </a:p>
          <a:p>
            <a:r>
              <a:rPr lang="en-US" dirty="0" smtClean="0"/>
              <a:t>Liquidated damages for willful violations</a:t>
            </a:r>
          </a:p>
          <a:p>
            <a:r>
              <a:rPr lang="en-US" dirty="0" smtClean="0"/>
              <a:t>Employers can’t retaliate against an employee complainant</a:t>
            </a:r>
          </a:p>
          <a:p>
            <a:pPr marL="0" indent="0" algn="ctr">
              <a:buNone/>
            </a:pPr>
            <a:r>
              <a:rPr lang="en-US" dirty="0" smtClean="0">
                <a:solidFill>
                  <a:srgbClr val="002060"/>
                </a:solidFill>
              </a:rPr>
              <a:t>Statute of limitations: 2 years (3 years if willful)</a:t>
            </a:r>
          </a:p>
          <a:p>
            <a:pPr marL="0" indent="0">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Contracts</a:t>
            </a:r>
            <a:endParaRPr lang="en-US" dirty="0"/>
          </a:p>
        </p:txBody>
      </p:sp>
      <p:sp>
        <p:nvSpPr>
          <p:cNvPr id="3" name="Content Placeholder 2"/>
          <p:cNvSpPr>
            <a:spLocks noGrp="1"/>
          </p:cNvSpPr>
          <p:nvPr>
            <p:ph idx="1"/>
          </p:nvPr>
        </p:nvSpPr>
        <p:spPr>
          <a:xfrm>
            <a:off x="457200" y="2667000"/>
            <a:ext cx="8305800" cy="3962400"/>
          </a:xfrm>
        </p:spPr>
        <p:txBody>
          <a:bodyPr/>
          <a:lstStyle/>
          <a:p>
            <a:pPr marL="0" indent="0">
              <a:buNone/>
            </a:pPr>
            <a:r>
              <a:rPr lang="en-US" dirty="0" smtClean="0"/>
              <a:t>Several other federal laws regulate minimum wages and overtime pay for employers performing under contracts with the federal government. </a:t>
            </a:r>
          </a:p>
          <a:p>
            <a:r>
              <a:rPr lang="en-US" dirty="0" smtClean="0"/>
              <a:t>Walsh-Healey Public Contracts Act</a:t>
            </a:r>
          </a:p>
          <a:p>
            <a:r>
              <a:rPr lang="en-US" dirty="0" smtClean="0"/>
              <a:t>Davis-Bacon Act </a:t>
            </a:r>
          </a:p>
          <a:p>
            <a:r>
              <a:rPr lang="en-US" dirty="0" smtClean="0"/>
              <a:t>Contract Work Hours &amp; Safety Standards Act</a:t>
            </a:r>
          </a:p>
          <a:p>
            <a:r>
              <a:rPr lang="en-US" dirty="0" smtClean="0"/>
              <a:t>McNamara-</a:t>
            </a:r>
            <a:r>
              <a:rPr lang="en-US" dirty="0" err="1" smtClean="0"/>
              <a:t>O’hara</a:t>
            </a:r>
            <a:r>
              <a:rPr lang="en-US" dirty="0" smtClean="0"/>
              <a:t> Service Contract Act</a:t>
            </a:r>
          </a:p>
          <a:p>
            <a:r>
              <a:rPr lang="en-US" dirty="0" smtClean="0"/>
              <a:t>Copeland Anti-Kickback Act</a:t>
            </a:r>
          </a:p>
          <a:p>
            <a:pPr>
              <a:buNone/>
            </a:pPr>
            <a:endParaRPr lang="en-US" dirty="0" smtClean="0"/>
          </a:p>
          <a:p>
            <a:pPr algn="ctr">
              <a:buNone/>
            </a:pPr>
            <a:r>
              <a:rPr lang="en-US" dirty="0" smtClean="0">
                <a:solidFill>
                  <a:srgbClr val="FF0000"/>
                </a:solidFill>
              </a:rPr>
              <a:t>Pages 2-71 &amp; 2-72</a:t>
            </a:r>
            <a:endParaRPr lang="en-US"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Groups</a:t>
            </a:r>
            <a:endParaRPr lang="en-US" dirty="0"/>
          </a:p>
        </p:txBody>
      </p:sp>
      <p:sp>
        <p:nvSpPr>
          <p:cNvPr id="3" name="Content Placeholder 2"/>
          <p:cNvSpPr>
            <a:spLocks noGrp="1"/>
          </p:cNvSpPr>
          <p:nvPr>
            <p:ph sz="half" idx="1"/>
          </p:nvPr>
        </p:nvSpPr>
        <p:spPr/>
        <p:txBody>
          <a:bodyPr/>
          <a:lstStyle/>
          <a:p>
            <a:endParaRPr lang="en-US" dirty="0" smtClean="0"/>
          </a:p>
          <a:p>
            <a:r>
              <a:rPr lang="en-US" dirty="0" smtClean="0"/>
              <a:t>Discussion</a:t>
            </a:r>
          </a:p>
          <a:p>
            <a:r>
              <a:rPr lang="en-US" dirty="0" smtClean="0"/>
              <a:t>Section 2 Calculations</a:t>
            </a:r>
            <a:endParaRPr lang="en-US" dirty="0"/>
          </a:p>
        </p:txBody>
      </p:sp>
      <p:pic>
        <p:nvPicPr>
          <p:cNvPr id="2059" name="Picture 11" descr="C:\Users\4115\AppData\Local\Microsoft\Windows\Temporary Internet Files\Content.IE5\2H89PQY6\MP900443220[1].jpg"/>
          <p:cNvPicPr>
            <a:picLocks noGrp="1" noChangeAspect="1" noChangeArrowheads="1"/>
          </p:cNvPicPr>
          <p:nvPr>
            <p:ph sz="half" idx="2"/>
          </p:nvPr>
        </p:nvPicPr>
        <p:blipFill>
          <a:blip r:embed="rId3" cstate="print"/>
          <a:srcRect/>
          <a:stretch>
            <a:fillRect/>
          </a:stretch>
        </p:blipFill>
        <p:spPr bwMode="auto">
          <a:xfrm>
            <a:off x="4686300" y="3025001"/>
            <a:ext cx="4076700" cy="271299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Class</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sz="2400" dirty="0" smtClean="0"/>
          </a:p>
          <a:p>
            <a:pPr algn="ctr">
              <a:buNone/>
            </a:pPr>
            <a:r>
              <a:rPr lang="en-US" sz="2400" dirty="0" smtClean="0"/>
              <a:t>Section 3: Taxable &amp; Non-taxable Compensation</a:t>
            </a:r>
          </a:p>
          <a:p>
            <a:pPr algn="ctr">
              <a:buNone/>
            </a:pPr>
            <a:r>
              <a:rPr lang="en-US" sz="2400" dirty="0" smtClean="0"/>
              <a:t>Presented by Luanne Brown</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0"/>
            <a:ext cx="8305800" cy="838200"/>
          </a:xfrm>
        </p:spPr>
        <p:txBody>
          <a:bodyPr/>
          <a:lstStyle/>
          <a:p>
            <a:pPr algn="ctr"/>
            <a:r>
              <a:rPr lang="en-US" dirty="0" smtClean="0"/>
              <a:t>It’s Test Time!</a:t>
            </a:r>
            <a:br>
              <a:rPr lang="en-US" dirty="0" smtClean="0"/>
            </a:br>
            <a:r>
              <a:rPr lang="en-US" dirty="0" smtClean="0"/>
              <a:t>Section 2: Federal Wage &amp; Hour Laws</a:t>
            </a:r>
            <a:endParaRPr lang="en-US" dirty="0"/>
          </a:p>
        </p:txBody>
      </p:sp>
      <p:pic>
        <p:nvPicPr>
          <p:cNvPr id="1026" name="Picture 2" descr="C:\Users\4115\AppData\Local\Microsoft\Windows\Temporary Internet Files\Content.IE5\FK839Z5E\MP900431275[1].jpg"/>
          <p:cNvPicPr>
            <a:picLocks noGrp="1" noChangeAspect="1" noChangeArrowheads="1"/>
          </p:cNvPicPr>
          <p:nvPr>
            <p:ph idx="1"/>
          </p:nvPr>
        </p:nvPicPr>
        <p:blipFill>
          <a:blip r:embed="rId3" cstate="print"/>
          <a:srcRect/>
          <a:stretch>
            <a:fillRect/>
          </a:stretch>
        </p:blipFill>
        <p:spPr bwMode="auto">
          <a:xfrm>
            <a:off x="2514599" y="2985046"/>
            <a:ext cx="4668255" cy="3110954"/>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dirty="0" smtClean="0"/>
              <a:t>Topics To Be Covered</a:t>
            </a:r>
            <a:endParaRPr lang="en-US" dirty="0"/>
          </a:p>
        </p:txBody>
      </p:sp>
      <p:sp>
        <p:nvSpPr>
          <p:cNvPr id="52227" name="Rectangle 3"/>
          <p:cNvSpPr>
            <a:spLocks noGrp="1" noChangeArrowheads="1"/>
          </p:cNvSpPr>
          <p:nvPr>
            <p:ph type="body" idx="1"/>
          </p:nvPr>
        </p:nvSpPr>
        <p:spPr>
          <a:xfrm>
            <a:off x="457200" y="2667000"/>
            <a:ext cx="8305800" cy="3657600"/>
          </a:xfrm>
        </p:spPr>
        <p:txBody>
          <a:bodyPr/>
          <a:lstStyle/>
          <a:p>
            <a:r>
              <a:rPr lang="en-US" dirty="0" smtClean="0"/>
              <a:t>Fair Labor Standards Act (FLSA)</a:t>
            </a:r>
            <a:endParaRPr lang="en-US" dirty="0"/>
          </a:p>
          <a:p>
            <a:r>
              <a:rPr lang="en-US" dirty="0" smtClean="0"/>
              <a:t>Exempt and Nonexempt Employees</a:t>
            </a:r>
            <a:endParaRPr lang="en-US" dirty="0"/>
          </a:p>
          <a:p>
            <a:r>
              <a:rPr lang="en-US" dirty="0" smtClean="0"/>
              <a:t>White Collar Exemption</a:t>
            </a:r>
          </a:p>
          <a:p>
            <a:r>
              <a:rPr lang="en-US" dirty="0" smtClean="0"/>
              <a:t>Minimum Wage</a:t>
            </a:r>
            <a:endParaRPr lang="en-US" dirty="0"/>
          </a:p>
          <a:p>
            <a:r>
              <a:rPr lang="en-US" dirty="0" smtClean="0"/>
              <a:t>Overtime Pay Requirements</a:t>
            </a:r>
          </a:p>
          <a:p>
            <a:r>
              <a:rPr lang="en-US" dirty="0" smtClean="0"/>
              <a:t>Compensable Time Issues</a:t>
            </a:r>
          </a:p>
          <a:p>
            <a:r>
              <a:rPr lang="en-US" dirty="0" smtClean="0"/>
              <a:t>Child Labor Restrictions</a:t>
            </a:r>
          </a:p>
          <a:p>
            <a:r>
              <a:rPr lang="en-US" dirty="0" smtClean="0"/>
              <a:t>Enforcement and Penalties</a:t>
            </a:r>
          </a:p>
          <a:p>
            <a:r>
              <a:rPr lang="en-US" dirty="0" smtClean="0"/>
              <a:t>Public Contracts Laws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dirty="0" smtClean="0"/>
              <a:t>Fair Labor Standards Act: FLSA</a:t>
            </a:r>
            <a:endParaRPr lang="en-US" dirty="0"/>
          </a:p>
        </p:txBody>
      </p:sp>
      <p:sp>
        <p:nvSpPr>
          <p:cNvPr id="53251" name="Rectangle 3"/>
          <p:cNvSpPr>
            <a:spLocks noGrp="1" noChangeArrowheads="1"/>
          </p:cNvSpPr>
          <p:nvPr>
            <p:ph sz="half" idx="1"/>
          </p:nvPr>
        </p:nvSpPr>
        <p:spPr>
          <a:xfrm>
            <a:off x="457200" y="3200400"/>
            <a:ext cx="4076700" cy="2895600"/>
          </a:xfrm>
        </p:spPr>
        <p:txBody>
          <a:bodyPr/>
          <a:lstStyle/>
          <a:p>
            <a:r>
              <a:rPr lang="en-US" sz="1800" dirty="0" smtClean="0"/>
              <a:t>Minimum wage and overtime rates</a:t>
            </a:r>
            <a:endParaRPr lang="en-US" sz="1800" dirty="0"/>
          </a:p>
          <a:p>
            <a:r>
              <a:rPr lang="en-US" sz="1800" dirty="0" smtClean="0"/>
              <a:t>Recordkeeping by employer</a:t>
            </a:r>
          </a:p>
          <a:p>
            <a:r>
              <a:rPr lang="en-US" sz="1800" dirty="0" smtClean="0"/>
              <a:t>Child labor restrictions</a:t>
            </a:r>
          </a:p>
          <a:p>
            <a:r>
              <a:rPr lang="en-US" sz="1800" dirty="0" smtClean="0"/>
              <a:t>Equal pay for equal work</a:t>
            </a:r>
            <a:endParaRPr lang="en-US" sz="1800" dirty="0"/>
          </a:p>
        </p:txBody>
      </p:sp>
      <p:sp>
        <p:nvSpPr>
          <p:cNvPr id="6" name="Content Placeholder 5"/>
          <p:cNvSpPr>
            <a:spLocks noGrp="1"/>
          </p:cNvSpPr>
          <p:nvPr>
            <p:ph sz="half" idx="2"/>
          </p:nvPr>
        </p:nvSpPr>
        <p:spPr>
          <a:xfrm>
            <a:off x="4686300" y="3200400"/>
            <a:ext cx="4076700" cy="2895600"/>
          </a:xfrm>
        </p:spPr>
        <p:txBody>
          <a:bodyPr/>
          <a:lstStyle/>
          <a:p>
            <a:r>
              <a:rPr lang="en-US" sz="1800" dirty="0" smtClean="0"/>
              <a:t>PTO, breaks, lunches</a:t>
            </a:r>
          </a:p>
          <a:p>
            <a:r>
              <a:rPr lang="en-US" sz="1800" dirty="0" smtClean="0"/>
              <a:t>Frequency of pay, Termination Pay</a:t>
            </a:r>
          </a:p>
          <a:p>
            <a:r>
              <a:rPr lang="en-US" sz="1800" dirty="0" smtClean="0"/>
              <a:t>Restrict hours for over age 16</a:t>
            </a:r>
          </a:p>
          <a:p>
            <a:pPr>
              <a:buNone/>
            </a:pPr>
            <a:endParaRPr lang="en-US" sz="2400" dirty="0" smtClean="0"/>
          </a:p>
          <a:p>
            <a:pPr>
              <a:buNone/>
            </a:pPr>
            <a:r>
              <a:rPr lang="en-US" sz="2400" dirty="0" smtClean="0"/>
              <a:t>*</a:t>
            </a:r>
            <a:r>
              <a:rPr lang="en-US" sz="1400" dirty="0" smtClean="0"/>
              <a:t>These areas are governed by other Fed or State laws</a:t>
            </a:r>
            <a:endParaRPr lang="en-US" sz="1400" dirty="0"/>
          </a:p>
        </p:txBody>
      </p:sp>
      <p:sp>
        <p:nvSpPr>
          <p:cNvPr id="7" name="TextBox 6"/>
          <p:cNvSpPr txBox="1"/>
          <p:nvPr/>
        </p:nvSpPr>
        <p:spPr>
          <a:xfrm>
            <a:off x="457200" y="2590800"/>
            <a:ext cx="4114800" cy="523220"/>
          </a:xfrm>
          <a:prstGeom prst="rect">
            <a:avLst/>
          </a:prstGeom>
          <a:noFill/>
        </p:spPr>
        <p:txBody>
          <a:bodyPr wrap="square" rtlCol="0">
            <a:spAutoFit/>
          </a:bodyPr>
          <a:lstStyle/>
          <a:p>
            <a:r>
              <a:rPr lang="en-US" sz="2800" dirty="0" smtClean="0">
                <a:latin typeface="+mj-lt"/>
              </a:rPr>
              <a:t>Regulates: </a:t>
            </a:r>
            <a:endParaRPr lang="en-US" sz="2800" dirty="0">
              <a:latin typeface="+mj-lt"/>
            </a:endParaRPr>
          </a:p>
        </p:txBody>
      </p:sp>
      <p:sp>
        <p:nvSpPr>
          <p:cNvPr id="8" name="TextBox 7"/>
          <p:cNvSpPr txBox="1"/>
          <p:nvPr/>
        </p:nvSpPr>
        <p:spPr>
          <a:xfrm>
            <a:off x="4800600" y="2590800"/>
            <a:ext cx="4114800" cy="523220"/>
          </a:xfrm>
          <a:prstGeom prst="rect">
            <a:avLst/>
          </a:prstGeom>
          <a:noFill/>
        </p:spPr>
        <p:txBody>
          <a:bodyPr wrap="square" rtlCol="0">
            <a:spAutoFit/>
          </a:bodyPr>
          <a:lstStyle/>
          <a:p>
            <a:r>
              <a:rPr lang="en-US" sz="2800" dirty="0" smtClean="0">
                <a:latin typeface="+mj-lt"/>
              </a:rPr>
              <a:t>*Does NOT Regulate: </a:t>
            </a:r>
            <a:endParaRPr lang="en-US" sz="2800" dirty="0">
              <a:latin typeface="+mj-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FLSA</a:t>
            </a:r>
            <a:endParaRPr lang="en-US" dirty="0"/>
          </a:p>
        </p:txBody>
      </p:sp>
      <p:sp>
        <p:nvSpPr>
          <p:cNvPr id="3" name="Content Placeholder 2"/>
          <p:cNvSpPr>
            <a:spLocks noGrp="1"/>
          </p:cNvSpPr>
          <p:nvPr>
            <p:ph idx="1"/>
          </p:nvPr>
        </p:nvSpPr>
        <p:spPr/>
        <p:txBody>
          <a:bodyPr/>
          <a:lstStyle/>
          <a:p>
            <a:r>
              <a:rPr lang="en-US" sz="3200" dirty="0" smtClean="0"/>
              <a:t>Provides for:</a:t>
            </a:r>
          </a:p>
          <a:p>
            <a:pPr lvl="1"/>
            <a:r>
              <a:rPr lang="en-US" sz="2400" dirty="0" smtClean="0"/>
              <a:t>Broad coverage of employers and employees to meet its stated goal of eliminating “conditions detrimental to the maintenance of the minimum standard of living necessary for health, efficiency, and general well-being of workers.”</a:t>
            </a:r>
            <a:endParaRPr lang="en-US" sz="2400" dirty="0"/>
          </a:p>
        </p:txBody>
      </p:sp>
    </p:spTree>
    <p:extLst>
      <p:ext uri="{BB962C8B-B14F-4D97-AF65-F5344CB8AC3E}">
        <p14:creationId xmlns:p14="http://schemas.microsoft.com/office/powerpoint/2010/main" val="1671438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dirty="0" smtClean="0"/>
              <a:t>Who’s Covered by FLSA?</a:t>
            </a:r>
            <a:endParaRPr lang="en-US" dirty="0"/>
          </a:p>
        </p:txBody>
      </p:sp>
      <p:sp>
        <p:nvSpPr>
          <p:cNvPr id="54275" name="Rectangle 3"/>
          <p:cNvSpPr>
            <a:spLocks noGrp="1" noChangeArrowheads="1"/>
          </p:cNvSpPr>
          <p:nvPr>
            <p:ph type="body" idx="1"/>
          </p:nvPr>
        </p:nvSpPr>
        <p:spPr>
          <a:xfrm>
            <a:off x="457200" y="2667000"/>
            <a:ext cx="8305800" cy="3886200"/>
          </a:xfrm>
        </p:spPr>
        <p:txBody>
          <a:bodyPr/>
          <a:lstStyle/>
          <a:p>
            <a:pPr>
              <a:buNone/>
            </a:pPr>
            <a:r>
              <a:rPr lang="en-US" dirty="0" smtClean="0"/>
              <a:t>Two types of coverage:</a:t>
            </a:r>
          </a:p>
          <a:p>
            <a:pPr>
              <a:buFont typeface="+mj-lt"/>
              <a:buAutoNum type="arabicPeriod"/>
            </a:pPr>
            <a:r>
              <a:rPr lang="en-US" dirty="0" smtClean="0"/>
              <a:t>Enterprise Coverage</a:t>
            </a:r>
          </a:p>
          <a:p>
            <a:pPr>
              <a:buFont typeface="+mj-lt"/>
              <a:buAutoNum type="arabicPeriod"/>
            </a:pPr>
            <a:r>
              <a:rPr lang="en-US" dirty="0" smtClean="0"/>
              <a:t>Individual Employee Coverage</a:t>
            </a:r>
          </a:p>
          <a:p>
            <a:pPr>
              <a:buNone/>
            </a:pPr>
            <a:endParaRPr lang="en-US" dirty="0" smtClean="0"/>
          </a:p>
          <a:p>
            <a:pPr>
              <a:buNone/>
            </a:pPr>
            <a:r>
              <a:rPr lang="en-US" dirty="0" smtClean="0"/>
              <a:t>Exempt &amp; Non Exempt</a:t>
            </a:r>
          </a:p>
          <a:p>
            <a:pPr>
              <a:buAutoNum type="arabicPeriod"/>
            </a:pPr>
            <a:r>
              <a:rPr lang="en-US" dirty="0" smtClean="0"/>
              <a:t>Exempt: Not required to be paid minimum wage or O/T. Employer doesn’t have to keep certain records of work. </a:t>
            </a:r>
          </a:p>
          <a:p>
            <a:pPr>
              <a:buAutoNum type="arabicPeriod"/>
            </a:pPr>
            <a:r>
              <a:rPr lang="en-US" dirty="0" smtClean="0"/>
              <a:t>Non Exempt: Paid at least minimum wage for worked hours. Overtime for over 40 worked hours in a workweek. </a:t>
            </a:r>
          </a:p>
          <a:p>
            <a:pPr>
              <a:buAutoNum type="arabicPeriod"/>
            </a:pPr>
            <a:r>
              <a:rPr lang="en-US" dirty="0" smtClean="0"/>
              <a:t>Other Exempt Employees chart on page 2-34.</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smtClean="0"/>
              <a:t>White Collar Exemption</a:t>
            </a:r>
            <a:endParaRPr lang="en-US" dirty="0"/>
          </a:p>
        </p:txBody>
      </p:sp>
      <p:sp>
        <p:nvSpPr>
          <p:cNvPr id="55299" name="Rectangle 3"/>
          <p:cNvSpPr>
            <a:spLocks noGrp="1" noChangeArrowheads="1"/>
          </p:cNvSpPr>
          <p:nvPr>
            <p:ph type="body" idx="1"/>
          </p:nvPr>
        </p:nvSpPr>
        <p:spPr/>
        <p:txBody>
          <a:bodyPr/>
          <a:lstStyle/>
          <a:p>
            <a:pPr marL="0" indent="0">
              <a:buNone/>
            </a:pPr>
            <a:r>
              <a:rPr lang="en-US" dirty="0" smtClean="0"/>
              <a:t>Bona fide administrative, executive, professional, and computer related professional employees as well as outside sales employees are exempt “white collar” employees. </a:t>
            </a:r>
          </a:p>
          <a:p>
            <a:pPr marL="685800">
              <a:buNone/>
            </a:pPr>
            <a:endParaRPr lang="en-US" dirty="0" smtClean="0"/>
          </a:p>
          <a:p>
            <a:pPr marL="0">
              <a:buNone/>
            </a:pPr>
            <a:r>
              <a:rPr lang="en-US" dirty="0" smtClean="0"/>
              <a:t>Determination is based on employees:</a:t>
            </a:r>
          </a:p>
          <a:p>
            <a:pPr marL="685800">
              <a:buAutoNum type="arabicPeriod"/>
            </a:pPr>
            <a:r>
              <a:rPr lang="en-US" dirty="0" smtClean="0"/>
              <a:t>Primary duties </a:t>
            </a:r>
          </a:p>
          <a:p>
            <a:pPr marL="685800">
              <a:buAutoNum type="arabicPeriod"/>
            </a:pPr>
            <a:r>
              <a:rPr lang="en-US" dirty="0" smtClean="0"/>
              <a:t>Level of discretionary authority</a:t>
            </a:r>
          </a:p>
          <a:p>
            <a:pPr marL="685800">
              <a:buAutoNum type="arabicPeriod"/>
            </a:pPr>
            <a:r>
              <a:rPr lang="en-US" dirty="0" smtClean="0"/>
              <a:t>Minimum salary requirement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dirty="0" smtClean="0"/>
              <a:t>White Collar Exemption</a:t>
            </a:r>
            <a:endParaRPr lang="en-US" dirty="0"/>
          </a:p>
        </p:txBody>
      </p:sp>
      <p:sp>
        <p:nvSpPr>
          <p:cNvPr id="56323" name="Rectangle 3"/>
          <p:cNvSpPr>
            <a:spLocks noGrp="1" noChangeArrowheads="1"/>
          </p:cNvSpPr>
          <p:nvPr>
            <p:ph type="body" idx="1"/>
          </p:nvPr>
        </p:nvSpPr>
        <p:spPr/>
        <p:txBody>
          <a:bodyPr/>
          <a:lstStyle/>
          <a:p>
            <a:pPr>
              <a:buAutoNum type="arabicPeriod"/>
            </a:pPr>
            <a:endParaRPr lang="en-US" dirty="0" smtClean="0"/>
          </a:p>
          <a:p>
            <a:pPr>
              <a:buAutoNum type="arabicPeriod"/>
            </a:pPr>
            <a:r>
              <a:rPr lang="en-US" dirty="0" smtClean="0"/>
              <a:t>Administrative</a:t>
            </a:r>
          </a:p>
          <a:p>
            <a:pPr>
              <a:buAutoNum type="arabicPeriod"/>
            </a:pPr>
            <a:r>
              <a:rPr lang="en-US" dirty="0" smtClean="0"/>
              <a:t>Executive</a:t>
            </a:r>
          </a:p>
          <a:p>
            <a:pPr>
              <a:buAutoNum type="arabicPeriod"/>
            </a:pPr>
            <a:r>
              <a:rPr lang="en-US" dirty="0" smtClean="0"/>
              <a:t>Professional </a:t>
            </a:r>
          </a:p>
          <a:p>
            <a:pPr>
              <a:buAutoNum type="arabicPeriod"/>
            </a:pPr>
            <a:r>
              <a:rPr lang="en-US" dirty="0" smtClean="0"/>
              <a:t>Computer Professional</a:t>
            </a:r>
          </a:p>
          <a:p>
            <a:pPr>
              <a:buAutoNum type="arabicPeriod"/>
            </a:pPr>
            <a:r>
              <a:rPr lang="en-US" dirty="0" smtClean="0"/>
              <a:t>Outside Sales</a:t>
            </a:r>
          </a:p>
          <a:p>
            <a:pPr>
              <a:buNone/>
            </a:pPr>
            <a:endParaRPr lang="en-US" dirty="0" smtClean="0"/>
          </a:p>
          <a:p>
            <a:pPr>
              <a:buNone/>
            </a:pPr>
            <a:endParaRPr lang="en-US" dirty="0" smtClean="0"/>
          </a:p>
          <a:p>
            <a:pPr algn="ctr">
              <a:buNone/>
            </a:pPr>
            <a:r>
              <a:rPr lang="en-US" dirty="0" smtClean="0"/>
              <a:t>*</a:t>
            </a:r>
            <a:r>
              <a:rPr lang="en-US" dirty="0" smtClean="0">
                <a:solidFill>
                  <a:srgbClr val="FF0000"/>
                </a:solidFill>
              </a:rPr>
              <a:t>Chart on Page 2-6</a:t>
            </a:r>
            <a:endParaRPr lang="en-US"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mployee orientation presentation">
  <a:themeElements>
    <a:clrScheme name="Technology at Work Design Template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fontScheme name="Technology at Work Design Templa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Technology at Work Design Template 1">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chnology at Work Design Template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chnology at Work Design Template 3">
        <a:dk1>
          <a:srgbClr val="4D4D4D"/>
        </a:dk1>
        <a:lt1>
          <a:srgbClr val="FFFFD9"/>
        </a:lt1>
        <a:dk2>
          <a:srgbClr val="000000"/>
        </a:dk2>
        <a:lt2>
          <a:srgbClr val="7F7F7D"/>
        </a:lt2>
        <a:accent1>
          <a:srgbClr val="DEDACF"/>
        </a:accent1>
        <a:accent2>
          <a:srgbClr val="536D89"/>
        </a:accent2>
        <a:accent3>
          <a:srgbClr val="FFFFE9"/>
        </a:accent3>
        <a:accent4>
          <a:srgbClr val="404040"/>
        </a:accent4>
        <a:accent5>
          <a:srgbClr val="ECEAE4"/>
        </a:accent5>
        <a:accent6>
          <a:srgbClr val="4A627C"/>
        </a:accent6>
        <a:hlink>
          <a:srgbClr val="943C35"/>
        </a:hlink>
        <a:folHlink>
          <a:srgbClr val="63406A"/>
        </a:folHlink>
      </a:clrScheme>
      <a:clrMap bg1="lt1" tx1="dk1" bg2="lt2" tx2="dk2" accent1="accent1" accent2="accent2" accent3="accent3" accent4="accent4" accent5="accent5" accent6="accent6" hlink="hlink" folHlink="folHlink"/>
    </a:extraClrScheme>
    <a:extraClrScheme>
      <a:clrScheme name="Technology at Work Design Templat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FF9900"/>
        </a:folHlink>
      </a:clrScheme>
      <a:clrMap bg1="lt1" tx1="dk1" bg2="lt2" tx2="dk2" accent1="accent1" accent2="accent2" accent3="accent3" accent4="accent4" accent5="accent5" accent6="accent6" hlink="hlink" folHlink="folHlink"/>
    </a:extraClrScheme>
    <a:extraClrScheme>
      <a:clrScheme name="Technology at Work Design Template 5">
        <a:dk1>
          <a:srgbClr val="000000"/>
        </a:dk1>
        <a:lt1>
          <a:srgbClr val="DEF6F1"/>
        </a:lt1>
        <a:dk2>
          <a:srgbClr val="000000"/>
        </a:dk2>
        <a:lt2>
          <a:srgbClr val="969696"/>
        </a:lt2>
        <a:accent1>
          <a:srgbClr val="E1EAED"/>
        </a:accent1>
        <a:accent2>
          <a:srgbClr val="8DC6FF"/>
        </a:accent2>
        <a:accent3>
          <a:srgbClr val="ECFAF7"/>
        </a:accent3>
        <a:accent4>
          <a:srgbClr val="000000"/>
        </a:accent4>
        <a:accent5>
          <a:srgbClr val="EEF3F4"/>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chnology at Work Design Template 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85B400"/>
        </a:folHlink>
      </a:clrScheme>
      <a:clrMap bg1="lt1" tx1="dk1" bg2="lt2" tx2="dk2" accent1="accent1" accent2="accent2" accent3="accent3" accent4="accent4" accent5="accent5" accent6="accent6" hlink="hlink" folHlink="folHlink"/>
    </a:extraClrScheme>
    <a:extraClrScheme>
      <a:clrScheme name="Technology at Work Design Template 7">
        <a:dk1>
          <a:srgbClr val="666666"/>
        </a:dk1>
        <a:lt1>
          <a:srgbClr val="FFFFFF"/>
        </a:lt1>
        <a:dk2>
          <a:srgbClr val="000000"/>
        </a:dk2>
        <a:lt2>
          <a:srgbClr val="333333"/>
        </a:lt2>
        <a:accent1>
          <a:srgbClr val="D7DCC8"/>
        </a:accent1>
        <a:accent2>
          <a:srgbClr val="8DC6FF"/>
        </a:accent2>
        <a:accent3>
          <a:srgbClr val="FFFFFF"/>
        </a:accent3>
        <a:accent4>
          <a:srgbClr val="565656"/>
        </a:accent4>
        <a:accent5>
          <a:srgbClr val="E8EBE0"/>
        </a:accent5>
        <a:accent6>
          <a:srgbClr val="7FB3E7"/>
        </a:accent6>
        <a:hlink>
          <a:srgbClr val="0066CC"/>
        </a:hlink>
        <a:folHlink>
          <a:srgbClr val="FF9933"/>
        </a:folHlink>
      </a:clrScheme>
      <a:clrMap bg1="lt1" tx1="dk1" bg2="lt2" tx2="dk2" accent1="accent1" accent2="accent2" accent3="accent3" accent4="accent4" accent5="accent5" accent6="accent6" hlink="hlink" folHlink="folHlink"/>
    </a:extraClrScheme>
    <a:extraClrScheme>
      <a:clrScheme name="Technology at Work Design Template 8">
        <a:dk1>
          <a:srgbClr val="58572B"/>
        </a:dk1>
        <a:lt1>
          <a:srgbClr val="FFFFFF"/>
        </a:lt1>
        <a:dk2>
          <a:srgbClr val="808000"/>
        </a:dk2>
        <a:lt2>
          <a:srgbClr val="333333"/>
        </a:lt2>
        <a:accent1>
          <a:srgbClr val="CCCC99"/>
        </a:accent1>
        <a:accent2>
          <a:srgbClr val="FFFFCC"/>
        </a:accent2>
        <a:accent3>
          <a:srgbClr val="FFFFFF"/>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
      <a:clrScheme name="Technology at Work Design Template 9">
        <a:dk1>
          <a:srgbClr val="666633"/>
        </a:dk1>
        <a:lt1>
          <a:srgbClr val="008080"/>
        </a:lt1>
        <a:dk2>
          <a:srgbClr val="808000"/>
        </a:dk2>
        <a:lt2>
          <a:srgbClr val="005A58"/>
        </a:lt2>
        <a:accent1>
          <a:srgbClr val="B5C6B3"/>
        </a:accent1>
        <a:accent2>
          <a:srgbClr val="FFA962"/>
        </a:accent2>
        <a:accent3>
          <a:srgbClr val="AAC0C0"/>
        </a:accent3>
        <a:accent4>
          <a:srgbClr val="56562A"/>
        </a:accent4>
        <a:accent5>
          <a:srgbClr val="D7DFD6"/>
        </a:accent5>
        <a:accent6>
          <a:srgbClr val="E79958"/>
        </a:accent6>
        <a:hlink>
          <a:srgbClr val="FFEFCE"/>
        </a:hlink>
        <a:folHlink>
          <a:srgbClr val="A74101"/>
        </a:folHlink>
      </a:clrScheme>
      <a:clrMap bg1="lt1" tx1="dk1" bg2="lt2" tx2="dk2" accent1="accent1" accent2="accent2" accent3="accent3" accent4="accent4" accent5="accent5" accent6="accent6" hlink="hlink" folHlink="folHlink"/>
    </a:extraClrScheme>
    <a:extraClrScheme>
      <a:clrScheme name="Technology at Work Design Template 10">
        <a:dk1>
          <a:srgbClr val="003366"/>
        </a:dk1>
        <a:lt1>
          <a:srgbClr val="A28E73"/>
        </a:lt1>
        <a:dk2>
          <a:srgbClr val="000099"/>
        </a:dk2>
        <a:lt2>
          <a:srgbClr val="D2C368"/>
        </a:lt2>
        <a:accent1>
          <a:srgbClr val="D1EBEA"/>
        </a:accent1>
        <a:accent2>
          <a:srgbClr val="CEC975"/>
        </a:accent2>
        <a:accent3>
          <a:srgbClr val="AAAACA"/>
        </a:accent3>
        <a:accent4>
          <a:srgbClr val="8A7861"/>
        </a:accent4>
        <a:accent5>
          <a:srgbClr val="E5F3F3"/>
        </a:accent5>
        <a:accent6>
          <a:srgbClr val="BAB669"/>
        </a:accent6>
        <a:hlink>
          <a:srgbClr val="7EBA93"/>
        </a:hlink>
        <a:folHlink>
          <a:srgbClr val="F09D3D"/>
        </a:folHlink>
      </a:clrScheme>
      <a:clrMap bg1="dk2" tx1="lt1" bg2="dk1" tx2="lt2" accent1="accent1" accent2="accent2" accent3="accent3" accent4="accent4" accent5="accent5" accent6="accent6" hlink="hlink" folHlink="folHlink"/>
    </a:extraClrScheme>
    <a:extraClrScheme>
      <a:clrScheme name="Technology at Work Design Template 11">
        <a:dk1>
          <a:srgbClr val="336699"/>
        </a:dk1>
        <a:lt1>
          <a:srgbClr val="969696"/>
        </a:lt1>
        <a:dk2>
          <a:srgbClr val="000000"/>
        </a:dk2>
        <a:lt2>
          <a:srgbClr val="517FA1"/>
        </a:lt2>
        <a:accent1>
          <a:srgbClr val="F3F5DD"/>
        </a:accent1>
        <a:accent2>
          <a:srgbClr val="CB4B0A"/>
        </a:accent2>
        <a:accent3>
          <a:srgbClr val="AAAAAA"/>
        </a:accent3>
        <a:accent4>
          <a:srgbClr val="7F7F7F"/>
        </a:accent4>
        <a:accent5>
          <a:srgbClr val="F8F9EB"/>
        </a:accent5>
        <a:accent6>
          <a:srgbClr val="B84308"/>
        </a:accent6>
        <a:hlink>
          <a:srgbClr val="D4B224"/>
        </a:hlink>
        <a:folHlink>
          <a:srgbClr val="D58E56"/>
        </a:folHlink>
      </a:clrScheme>
      <a:clrMap bg1="dk2" tx1="lt1" bg2="dk1" tx2="lt2" accent1="accent1" accent2="accent2" accent3="accent3" accent4="accent4" accent5="accent5" accent6="accent6" hlink="hlink" folHlink="folHlink"/>
    </a:extraClrScheme>
    <a:extraClrScheme>
      <a:clrScheme name="Technology at Work Design Template 12">
        <a:dk1>
          <a:srgbClr val="5C1F00"/>
        </a:dk1>
        <a:lt1>
          <a:srgbClr val="8FA418"/>
        </a:lt1>
        <a:dk2>
          <a:srgbClr val="800000"/>
        </a:dk2>
        <a:lt2>
          <a:srgbClr val="A89546"/>
        </a:lt2>
        <a:accent1>
          <a:srgbClr val="EDF6BE"/>
        </a:accent1>
        <a:accent2>
          <a:srgbClr val="ADBC00"/>
        </a:accent2>
        <a:accent3>
          <a:srgbClr val="C0AAAA"/>
        </a:accent3>
        <a:accent4>
          <a:srgbClr val="798B13"/>
        </a:accent4>
        <a:accent5>
          <a:srgbClr val="F4FADB"/>
        </a:accent5>
        <a:accent6>
          <a:srgbClr val="9CAA00"/>
        </a:accent6>
        <a:hlink>
          <a:srgbClr val="FF7500"/>
        </a:hlink>
        <a:folHlink>
          <a:srgbClr val="3E5E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Employee orientation presentation</Template>
  <TotalTime>660</TotalTime>
  <Words>2475</Words>
  <Application>Microsoft Office PowerPoint</Application>
  <PresentationFormat>On-screen Show (4:3)</PresentationFormat>
  <Paragraphs>289</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Employee orientation presentation</vt:lpstr>
      <vt:lpstr>Section 2:  Federal and State Wage-Hour Laws</vt:lpstr>
      <vt:lpstr>Agenda</vt:lpstr>
      <vt:lpstr>It’s Test Time! Section 2: Federal Wage &amp; Hour Laws</vt:lpstr>
      <vt:lpstr>Topics To Be Covered</vt:lpstr>
      <vt:lpstr>Fair Labor Standards Act: FLSA</vt:lpstr>
      <vt:lpstr>FLSA</vt:lpstr>
      <vt:lpstr>Who’s Covered by FLSA?</vt:lpstr>
      <vt:lpstr>White Collar Exemption</vt:lpstr>
      <vt:lpstr>White Collar Exemption</vt:lpstr>
      <vt:lpstr>Other FLSA Exemptions</vt:lpstr>
      <vt:lpstr>Absences for Exempt Workers</vt:lpstr>
      <vt:lpstr>Absences for Exempt Workers </vt:lpstr>
      <vt:lpstr>Employers Comply </vt:lpstr>
      <vt:lpstr>Minimum Wage</vt:lpstr>
      <vt:lpstr>Tips &amp; Tip Credit</vt:lpstr>
      <vt:lpstr>Equal Pay for Equal Work</vt:lpstr>
      <vt:lpstr>Overtime Pay Requirements</vt:lpstr>
      <vt:lpstr>Regular Rate of Pay</vt:lpstr>
      <vt:lpstr>Compensable Time Issues</vt:lpstr>
      <vt:lpstr>Child Labor Restrictions</vt:lpstr>
      <vt:lpstr>Enforcement &amp; Penalties</vt:lpstr>
      <vt:lpstr>Public Contracts</vt:lpstr>
      <vt:lpstr>Small Groups</vt:lpstr>
      <vt:lpstr>Next Class</vt:lpstr>
    </vt:vector>
  </TitlesOfParts>
  <Company>Mercantile Bank of Michigan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2:  Federal and State Wage-Hour Laws</dc:title>
  <dc:creator>4115</dc:creator>
  <cp:lastModifiedBy>Stephans, Dawn</cp:lastModifiedBy>
  <cp:revision>53</cp:revision>
  <cp:lastPrinted>2014-06-11T11:25:07Z</cp:lastPrinted>
  <dcterms:created xsi:type="dcterms:W3CDTF">2012-05-14T19:36:11Z</dcterms:created>
  <dcterms:modified xsi:type="dcterms:W3CDTF">2014-06-11T11:25:41Z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TC062562941033</vt:lpwstr>
  </property>
</Properties>
</file>