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8" r:id="rId1"/>
  </p:sldMasterIdLst>
  <p:notesMasterIdLst>
    <p:notesMasterId r:id="rId31"/>
  </p:notesMasterIdLst>
  <p:handoutMasterIdLst>
    <p:handoutMasterId r:id="rId32"/>
  </p:handoutMasterIdLst>
  <p:sldIdLst>
    <p:sldId id="394" r:id="rId2"/>
    <p:sldId id="395" r:id="rId3"/>
    <p:sldId id="396" r:id="rId4"/>
    <p:sldId id="397" r:id="rId5"/>
    <p:sldId id="398" r:id="rId6"/>
    <p:sldId id="399" r:id="rId7"/>
    <p:sldId id="400" r:id="rId8"/>
    <p:sldId id="401" r:id="rId9"/>
    <p:sldId id="402" r:id="rId10"/>
    <p:sldId id="403" r:id="rId11"/>
    <p:sldId id="404" r:id="rId12"/>
    <p:sldId id="405" r:id="rId13"/>
    <p:sldId id="406" r:id="rId14"/>
    <p:sldId id="407" r:id="rId15"/>
    <p:sldId id="408" r:id="rId16"/>
    <p:sldId id="409" r:id="rId17"/>
    <p:sldId id="410" r:id="rId18"/>
    <p:sldId id="411" r:id="rId19"/>
    <p:sldId id="412" r:id="rId20"/>
    <p:sldId id="413" r:id="rId21"/>
    <p:sldId id="414" r:id="rId22"/>
    <p:sldId id="415" r:id="rId23"/>
    <p:sldId id="416" r:id="rId24"/>
    <p:sldId id="417" r:id="rId25"/>
    <p:sldId id="419" r:id="rId26"/>
    <p:sldId id="420" r:id="rId27"/>
    <p:sldId id="421" r:id="rId28"/>
    <p:sldId id="422" r:id="rId29"/>
    <p:sldId id="433" r:id="rId30"/>
  </p:sldIdLst>
  <p:sldSz cx="9144000" cy="6858000" type="screen4x3"/>
  <p:notesSz cx="6858000" cy="9199563"/>
  <p:defaultTextStyle>
    <a:defPPr>
      <a:defRPr lang="en-US"/>
    </a:defPPr>
    <a:lvl1pPr algn="l" rtl="0" fontAlgn="base">
      <a:spcBef>
        <a:spcPct val="0"/>
      </a:spcBef>
      <a:spcAft>
        <a:spcPct val="0"/>
      </a:spcAft>
      <a:defRPr sz="2800" kern="1200">
        <a:solidFill>
          <a:schemeClr val="tx1"/>
        </a:solidFill>
        <a:latin typeface="Arial" charset="0"/>
        <a:ea typeface="+mn-ea"/>
        <a:cs typeface="Arial" charset="0"/>
      </a:defRPr>
    </a:lvl1pPr>
    <a:lvl2pPr marL="457200" algn="l" rtl="0" fontAlgn="base">
      <a:spcBef>
        <a:spcPct val="0"/>
      </a:spcBef>
      <a:spcAft>
        <a:spcPct val="0"/>
      </a:spcAft>
      <a:defRPr sz="2800" kern="1200">
        <a:solidFill>
          <a:schemeClr val="tx1"/>
        </a:solidFill>
        <a:latin typeface="Arial" charset="0"/>
        <a:ea typeface="+mn-ea"/>
        <a:cs typeface="Arial" charset="0"/>
      </a:defRPr>
    </a:lvl2pPr>
    <a:lvl3pPr marL="914400" algn="l" rtl="0" fontAlgn="base">
      <a:spcBef>
        <a:spcPct val="0"/>
      </a:spcBef>
      <a:spcAft>
        <a:spcPct val="0"/>
      </a:spcAft>
      <a:defRPr sz="2800" kern="1200">
        <a:solidFill>
          <a:schemeClr val="tx1"/>
        </a:solidFill>
        <a:latin typeface="Arial" charset="0"/>
        <a:ea typeface="+mn-ea"/>
        <a:cs typeface="Arial" charset="0"/>
      </a:defRPr>
    </a:lvl3pPr>
    <a:lvl4pPr marL="1371600" algn="l" rtl="0" fontAlgn="base">
      <a:spcBef>
        <a:spcPct val="0"/>
      </a:spcBef>
      <a:spcAft>
        <a:spcPct val="0"/>
      </a:spcAft>
      <a:defRPr sz="2800" kern="1200">
        <a:solidFill>
          <a:schemeClr val="tx1"/>
        </a:solidFill>
        <a:latin typeface="Arial" charset="0"/>
        <a:ea typeface="+mn-ea"/>
        <a:cs typeface="Arial" charset="0"/>
      </a:defRPr>
    </a:lvl4pPr>
    <a:lvl5pPr marL="1828800" algn="l" rtl="0" fontAlgn="base">
      <a:spcBef>
        <a:spcPct val="0"/>
      </a:spcBef>
      <a:spcAft>
        <a:spcPct val="0"/>
      </a:spcAft>
      <a:defRPr sz="2800" kern="1200">
        <a:solidFill>
          <a:schemeClr val="tx1"/>
        </a:solidFill>
        <a:latin typeface="Arial" charset="0"/>
        <a:ea typeface="+mn-ea"/>
        <a:cs typeface="Arial" charset="0"/>
      </a:defRPr>
    </a:lvl5pPr>
    <a:lvl6pPr marL="2286000" algn="l" defTabSz="914400" rtl="0" eaLnBrk="1" latinLnBrk="0" hangingPunct="1">
      <a:defRPr sz="2800" kern="1200">
        <a:solidFill>
          <a:schemeClr val="tx1"/>
        </a:solidFill>
        <a:latin typeface="Arial" charset="0"/>
        <a:ea typeface="+mn-ea"/>
        <a:cs typeface="Arial" charset="0"/>
      </a:defRPr>
    </a:lvl6pPr>
    <a:lvl7pPr marL="2743200" algn="l" defTabSz="914400" rtl="0" eaLnBrk="1" latinLnBrk="0" hangingPunct="1">
      <a:defRPr sz="2800" kern="1200">
        <a:solidFill>
          <a:schemeClr val="tx1"/>
        </a:solidFill>
        <a:latin typeface="Arial" charset="0"/>
        <a:ea typeface="+mn-ea"/>
        <a:cs typeface="Arial" charset="0"/>
      </a:defRPr>
    </a:lvl7pPr>
    <a:lvl8pPr marL="3200400" algn="l" defTabSz="914400" rtl="0" eaLnBrk="1" latinLnBrk="0" hangingPunct="1">
      <a:defRPr sz="2800" kern="1200">
        <a:solidFill>
          <a:schemeClr val="tx1"/>
        </a:solidFill>
        <a:latin typeface="Arial" charset="0"/>
        <a:ea typeface="+mn-ea"/>
        <a:cs typeface="Arial" charset="0"/>
      </a:defRPr>
    </a:lvl8pPr>
    <a:lvl9pPr marL="3657600" algn="l" defTabSz="914400" rtl="0" eaLnBrk="1" latinLnBrk="0" hangingPunct="1">
      <a:defRPr sz="28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9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F20E"/>
    <a:srgbClr val="006600"/>
    <a:srgbClr val="FF0000"/>
    <a:srgbClr val="000066"/>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85481" autoAdjust="0"/>
  </p:normalViewPr>
  <p:slideViewPr>
    <p:cSldViewPr>
      <p:cViewPr varScale="1">
        <p:scale>
          <a:sx n="63" d="100"/>
          <a:sy n="63" d="100"/>
        </p:scale>
        <p:origin x="15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1872" y="-90"/>
      </p:cViewPr>
      <p:guideLst>
        <p:guide orient="horz" pos="289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1794" name="Rectangle 2"/>
          <p:cNvSpPr>
            <a:spLocks noGrp="1" noChangeArrowheads="1"/>
          </p:cNvSpPr>
          <p:nvPr>
            <p:ph type="hdr" sz="quarter"/>
          </p:nvPr>
        </p:nvSpPr>
        <p:spPr bwMode="auto">
          <a:xfrm>
            <a:off x="0" y="0"/>
            <a:ext cx="2972007" cy="460607"/>
          </a:xfrm>
          <a:prstGeom prst="rect">
            <a:avLst/>
          </a:prstGeom>
          <a:noFill/>
          <a:ln w="9525">
            <a:noFill/>
            <a:miter lim="800000"/>
            <a:headEnd/>
            <a:tailEnd/>
          </a:ln>
          <a:effectLst/>
        </p:spPr>
        <p:txBody>
          <a:bodyPr vert="horz" wrap="square" lIns="91745" tIns="45872" rIns="91745" bIns="45872" numCol="1" anchor="t" anchorCtr="0" compatLnSpc="1">
            <a:prstTxWarp prst="textNoShape">
              <a:avLst/>
            </a:prstTxWarp>
          </a:bodyPr>
          <a:lstStyle>
            <a:lvl1pPr defTabSz="916693">
              <a:defRPr sz="1200" smtClean="0"/>
            </a:lvl1pPr>
          </a:lstStyle>
          <a:p>
            <a:pPr>
              <a:defRPr/>
            </a:pPr>
            <a:endParaRPr lang="en-US"/>
          </a:p>
        </p:txBody>
      </p:sp>
      <p:sp>
        <p:nvSpPr>
          <p:cNvPr id="161795" name="Rectangle 3"/>
          <p:cNvSpPr>
            <a:spLocks noGrp="1" noChangeArrowheads="1"/>
          </p:cNvSpPr>
          <p:nvPr>
            <p:ph type="dt" sz="quarter" idx="1"/>
          </p:nvPr>
        </p:nvSpPr>
        <p:spPr bwMode="auto">
          <a:xfrm>
            <a:off x="3884439" y="0"/>
            <a:ext cx="2972007" cy="460607"/>
          </a:xfrm>
          <a:prstGeom prst="rect">
            <a:avLst/>
          </a:prstGeom>
          <a:noFill/>
          <a:ln w="9525">
            <a:noFill/>
            <a:miter lim="800000"/>
            <a:headEnd/>
            <a:tailEnd/>
          </a:ln>
          <a:effectLst/>
        </p:spPr>
        <p:txBody>
          <a:bodyPr vert="horz" wrap="square" lIns="91745" tIns="45872" rIns="91745" bIns="45872" numCol="1" anchor="t" anchorCtr="0" compatLnSpc="1">
            <a:prstTxWarp prst="textNoShape">
              <a:avLst/>
            </a:prstTxWarp>
          </a:bodyPr>
          <a:lstStyle>
            <a:lvl1pPr algn="r" defTabSz="916693">
              <a:defRPr sz="1200" smtClean="0"/>
            </a:lvl1pPr>
          </a:lstStyle>
          <a:p>
            <a:pPr>
              <a:defRPr/>
            </a:pPr>
            <a:endParaRPr lang="en-US"/>
          </a:p>
        </p:txBody>
      </p:sp>
      <p:sp>
        <p:nvSpPr>
          <p:cNvPr id="161796" name="Rectangle 4"/>
          <p:cNvSpPr>
            <a:spLocks noGrp="1" noChangeArrowheads="1"/>
          </p:cNvSpPr>
          <p:nvPr>
            <p:ph type="ftr" sz="quarter" idx="2"/>
          </p:nvPr>
        </p:nvSpPr>
        <p:spPr bwMode="auto">
          <a:xfrm>
            <a:off x="0" y="8737384"/>
            <a:ext cx="2972007" cy="460607"/>
          </a:xfrm>
          <a:prstGeom prst="rect">
            <a:avLst/>
          </a:prstGeom>
          <a:noFill/>
          <a:ln w="9525">
            <a:noFill/>
            <a:miter lim="800000"/>
            <a:headEnd/>
            <a:tailEnd/>
          </a:ln>
          <a:effectLst/>
        </p:spPr>
        <p:txBody>
          <a:bodyPr vert="horz" wrap="square" lIns="91745" tIns="45872" rIns="91745" bIns="45872" numCol="1" anchor="b" anchorCtr="0" compatLnSpc="1">
            <a:prstTxWarp prst="textNoShape">
              <a:avLst/>
            </a:prstTxWarp>
          </a:bodyPr>
          <a:lstStyle>
            <a:lvl1pPr defTabSz="916693">
              <a:defRPr sz="1200" smtClean="0"/>
            </a:lvl1pPr>
          </a:lstStyle>
          <a:p>
            <a:pPr>
              <a:defRPr/>
            </a:pPr>
            <a:endParaRPr lang="en-US"/>
          </a:p>
        </p:txBody>
      </p:sp>
      <p:sp>
        <p:nvSpPr>
          <p:cNvPr id="161797" name="Rectangle 5"/>
          <p:cNvSpPr>
            <a:spLocks noGrp="1" noChangeArrowheads="1"/>
          </p:cNvSpPr>
          <p:nvPr>
            <p:ph type="sldNum" sz="quarter" idx="3"/>
          </p:nvPr>
        </p:nvSpPr>
        <p:spPr bwMode="auto">
          <a:xfrm>
            <a:off x="3884439" y="8737384"/>
            <a:ext cx="2972007" cy="460607"/>
          </a:xfrm>
          <a:prstGeom prst="rect">
            <a:avLst/>
          </a:prstGeom>
          <a:noFill/>
          <a:ln w="9525">
            <a:noFill/>
            <a:miter lim="800000"/>
            <a:headEnd/>
            <a:tailEnd/>
          </a:ln>
          <a:effectLst/>
        </p:spPr>
        <p:txBody>
          <a:bodyPr vert="horz" wrap="square" lIns="91745" tIns="45872" rIns="91745" bIns="45872" numCol="1" anchor="b" anchorCtr="0" compatLnSpc="1">
            <a:prstTxWarp prst="textNoShape">
              <a:avLst/>
            </a:prstTxWarp>
          </a:bodyPr>
          <a:lstStyle>
            <a:lvl1pPr algn="r" defTabSz="916693">
              <a:defRPr sz="1200" smtClean="0"/>
            </a:lvl1pPr>
          </a:lstStyle>
          <a:p>
            <a:pPr>
              <a:defRPr/>
            </a:pPr>
            <a:fld id="{99B5EC02-9281-41B3-88D8-E99429960E94}" type="slidenum">
              <a:rPr lang="en-US"/>
              <a:pPr>
                <a:defRPr/>
              </a:pPr>
              <a:t>‹#›</a:t>
            </a:fld>
            <a:endParaRPr lang="en-US"/>
          </a:p>
        </p:txBody>
      </p:sp>
    </p:spTree>
    <p:extLst>
      <p:ext uri="{BB962C8B-B14F-4D97-AF65-F5344CB8AC3E}">
        <p14:creationId xmlns:p14="http://schemas.microsoft.com/office/powerpoint/2010/main" val="349666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2007" cy="460607"/>
          </a:xfrm>
          <a:prstGeom prst="rect">
            <a:avLst/>
          </a:prstGeom>
          <a:noFill/>
          <a:ln w="9525">
            <a:noFill/>
            <a:miter lim="800000"/>
            <a:headEnd/>
            <a:tailEnd/>
          </a:ln>
          <a:effectLst/>
        </p:spPr>
        <p:txBody>
          <a:bodyPr vert="horz" wrap="square" lIns="91745" tIns="45872" rIns="91745" bIns="45872" numCol="1" anchor="t" anchorCtr="0" compatLnSpc="1">
            <a:prstTxWarp prst="textNoShape">
              <a:avLst/>
            </a:prstTxWarp>
          </a:bodyPr>
          <a:lstStyle>
            <a:lvl1pPr defTabSz="916693">
              <a:defRPr sz="1200" smtClean="0"/>
            </a:lvl1pPr>
          </a:lstStyle>
          <a:p>
            <a:pPr>
              <a:defRPr/>
            </a:pPr>
            <a:endParaRPr lang="en-US"/>
          </a:p>
        </p:txBody>
      </p:sp>
      <p:sp>
        <p:nvSpPr>
          <p:cNvPr id="4099" name="Rectangle 3"/>
          <p:cNvSpPr>
            <a:spLocks noGrp="1" noChangeArrowheads="1"/>
          </p:cNvSpPr>
          <p:nvPr>
            <p:ph type="dt" idx="1"/>
          </p:nvPr>
        </p:nvSpPr>
        <p:spPr bwMode="auto">
          <a:xfrm>
            <a:off x="3884439" y="0"/>
            <a:ext cx="2972007" cy="460607"/>
          </a:xfrm>
          <a:prstGeom prst="rect">
            <a:avLst/>
          </a:prstGeom>
          <a:noFill/>
          <a:ln w="9525">
            <a:noFill/>
            <a:miter lim="800000"/>
            <a:headEnd/>
            <a:tailEnd/>
          </a:ln>
          <a:effectLst/>
        </p:spPr>
        <p:txBody>
          <a:bodyPr vert="horz" wrap="square" lIns="91745" tIns="45872" rIns="91745" bIns="45872" numCol="1" anchor="t" anchorCtr="0" compatLnSpc="1">
            <a:prstTxWarp prst="textNoShape">
              <a:avLst/>
            </a:prstTxWarp>
          </a:bodyPr>
          <a:lstStyle>
            <a:lvl1pPr algn="r" defTabSz="916693">
              <a:defRPr sz="1200" smtClean="0"/>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30300" y="690563"/>
            <a:ext cx="4597400" cy="34480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490" y="4370264"/>
            <a:ext cx="5487022" cy="4139175"/>
          </a:xfrm>
          <a:prstGeom prst="rect">
            <a:avLst/>
          </a:prstGeom>
          <a:noFill/>
          <a:ln w="9525">
            <a:noFill/>
            <a:miter lim="800000"/>
            <a:headEnd/>
            <a:tailEnd/>
          </a:ln>
          <a:effectLst/>
        </p:spPr>
        <p:txBody>
          <a:bodyPr vert="horz" wrap="square" lIns="91745" tIns="45872" rIns="91745" bIns="4587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737384"/>
            <a:ext cx="2972007" cy="460607"/>
          </a:xfrm>
          <a:prstGeom prst="rect">
            <a:avLst/>
          </a:prstGeom>
          <a:noFill/>
          <a:ln w="9525">
            <a:noFill/>
            <a:miter lim="800000"/>
            <a:headEnd/>
            <a:tailEnd/>
          </a:ln>
          <a:effectLst/>
        </p:spPr>
        <p:txBody>
          <a:bodyPr vert="horz" wrap="square" lIns="91745" tIns="45872" rIns="91745" bIns="45872" numCol="1" anchor="b" anchorCtr="0" compatLnSpc="1">
            <a:prstTxWarp prst="textNoShape">
              <a:avLst/>
            </a:prstTxWarp>
          </a:bodyPr>
          <a:lstStyle>
            <a:lvl1pPr defTabSz="916693">
              <a:defRPr sz="1200" smtClean="0"/>
            </a:lvl1pPr>
          </a:lstStyle>
          <a:p>
            <a:pPr>
              <a:defRPr/>
            </a:pPr>
            <a:endParaRPr lang="en-US"/>
          </a:p>
        </p:txBody>
      </p:sp>
      <p:sp>
        <p:nvSpPr>
          <p:cNvPr id="4103" name="Rectangle 7"/>
          <p:cNvSpPr>
            <a:spLocks noGrp="1" noChangeArrowheads="1"/>
          </p:cNvSpPr>
          <p:nvPr>
            <p:ph type="sldNum" sz="quarter" idx="5"/>
          </p:nvPr>
        </p:nvSpPr>
        <p:spPr bwMode="auto">
          <a:xfrm>
            <a:off x="3884439" y="8737384"/>
            <a:ext cx="2972007" cy="460607"/>
          </a:xfrm>
          <a:prstGeom prst="rect">
            <a:avLst/>
          </a:prstGeom>
          <a:noFill/>
          <a:ln w="9525">
            <a:noFill/>
            <a:miter lim="800000"/>
            <a:headEnd/>
            <a:tailEnd/>
          </a:ln>
          <a:effectLst/>
        </p:spPr>
        <p:txBody>
          <a:bodyPr vert="horz" wrap="square" lIns="91745" tIns="45872" rIns="91745" bIns="45872" numCol="1" anchor="b" anchorCtr="0" compatLnSpc="1">
            <a:prstTxWarp prst="textNoShape">
              <a:avLst/>
            </a:prstTxWarp>
          </a:bodyPr>
          <a:lstStyle>
            <a:lvl1pPr algn="r" defTabSz="916693">
              <a:defRPr sz="1200" smtClean="0"/>
            </a:lvl1pPr>
          </a:lstStyle>
          <a:p>
            <a:pPr>
              <a:defRPr/>
            </a:pPr>
            <a:fld id="{117FF253-7EBE-46A2-B464-1FE7E1263598}" type="slidenum">
              <a:rPr lang="en-US"/>
              <a:pPr>
                <a:defRPr/>
              </a:pPr>
              <a:t>‹#›</a:t>
            </a:fld>
            <a:endParaRPr lang="en-US"/>
          </a:p>
        </p:txBody>
      </p:sp>
    </p:spTree>
    <p:extLst>
      <p:ext uri="{BB962C8B-B14F-4D97-AF65-F5344CB8AC3E}">
        <p14:creationId xmlns:p14="http://schemas.microsoft.com/office/powerpoint/2010/main" val="2418255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2EC25AC-FF15-419C-BA82-6B080042BEB4}" type="slidenum">
              <a:rPr lang="en-US"/>
              <a:pPr/>
              <a:t>1</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sz="1600" dirty="0" smtClean="0"/>
              <a:t>Payroll – 1 of the largest operating costs</a:t>
            </a:r>
          </a:p>
          <a:p>
            <a:pPr eaLnBrk="1" hangingPunct="1"/>
            <a:endParaRPr lang="en-US" sz="1600" dirty="0" smtClean="0"/>
          </a:p>
          <a:p>
            <a:pPr eaLnBrk="1" hangingPunct="1"/>
            <a:r>
              <a:rPr lang="en-US" sz="1600" dirty="0" smtClean="0"/>
              <a:t>Proper accounting – crucial to the overall accuracy of the organization’s financial statement</a:t>
            </a:r>
          </a:p>
          <a:p>
            <a:pPr eaLnBrk="1" hangingPunct="1"/>
            <a:endParaRPr lang="en-US" sz="1600" dirty="0" smtClean="0"/>
          </a:p>
          <a:p>
            <a:pPr eaLnBrk="1" hangingPunct="1"/>
            <a:r>
              <a:rPr lang="en-US" sz="1600" dirty="0" smtClean="0"/>
              <a:t>Amount of accounting and financial knowledge required of the Payroll Mgr depends on size and structure of organization</a:t>
            </a:r>
          </a:p>
          <a:p>
            <a:pPr eaLnBrk="1" hangingPunct="1"/>
            <a:endParaRPr lang="en-US" sz="1600" dirty="0" smtClean="0"/>
          </a:p>
          <a:p>
            <a:pPr eaLnBrk="1" hangingPunct="1"/>
            <a:r>
              <a:rPr lang="en-US" sz="1600" dirty="0" smtClean="0"/>
              <a:t>However, understanding of basic accounting is essential for all payroll practitioners</a:t>
            </a:r>
          </a:p>
          <a:p>
            <a:pPr eaLnBrk="1" hangingPunct="1"/>
            <a:endParaRPr lang="en-US" sz="1600" dirty="0" smtClean="0"/>
          </a:p>
          <a:p>
            <a:pPr eaLnBrk="1" hangingPunct="1"/>
            <a:r>
              <a:rPr lang="en-US" sz="1600" dirty="0" smtClean="0"/>
              <a:t>Most organizations – Payroll and General Ledger systems are interfaced.</a:t>
            </a:r>
          </a:p>
          <a:p>
            <a:pPr eaLnBrk="1" hangingPunct="1"/>
            <a:endParaRPr lang="en-US" sz="1600" dirty="0" smtClean="0"/>
          </a:p>
          <a:p>
            <a:pPr eaLnBrk="1" hangingPunct="1"/>
            <a:endParaRPr lang="en-US" sz="1600" dirty="0" smtClean="0"/>
          </a:p>
          <a:p>
            <a:pP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p:txBody>
      </p:sp>
    </p:spTree>
    <p:extLst>
      <p:ext uri="{BB962C8B-B14F-4D97-AF65-F5344CB8AC3E}">
        <p14:creationId xmlns:p14="http://schemas.microsoft.com/office/powerpoint/2010/main" val="2685527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A2F55856-D63D-4EE3-8F6A-87AFD14B47BC}" type="slidenum">
              <a:rPr lang="en-US"/>
              <a:pPr/>
              <a:t>10</a:t>
            </a:fld>
            <a:endParaRPr lang="en-US"/>
          </a:p>
        </p:txBody>
      </p:sp>
      <p:sp>
        <p:nvSpPr>
          <p:cNvPr id="63491" name="Rectangle 2"/>
          <p:cNvSpPr>
            <a:spLocks noGrp="1" noRot="1" noChangeAspect="1" noChangeArrowheads="1" noTextEdit="1"/>
          </p:cNvSpPr>
          <p:nvPr>
            <p:ph type="sldImg"/>
          </p:nvPr>
        </p:nvSpPr>
        <p:spPr>
          <a:xfrm>
            <a:off x="1565275" y="460375"/>
            <a:ext cx="3575050" cy="2682875"/>
          </a:xfrm>
          <a:ln/>
        </p:spPr>
      </p:sp>
      <p:sp>
        <p:nvSpPr>
          <p:cNvPr id="63492" name="Rectangle 3"/>
          <p:cNvSpPr>
            <a:spLocks noGrp="1" noChangeArrowheads="1"/>
          </p:cNvSpPr>
          <p:nvPr>
            <p:ph type="body" idx="1"/>
          </p:nvPr>
        </p:nvSpPr>
        <p:spPr>
          <a:xfrm>
            <a:off x="685489" y="3450623"/>
            <a:ext cx="5867849" cy="5058816"/>
          </a:xfrm>
          <a:noFill/>
          <a:ln/>
        </p:spPr>
        <p:txBody>
          <a:bodyPr/>
          <a:lstStyle/>
          <a:p>
            <a:pPr eaLnBrk="1" hangingPunct="1"/>
            <a:r>
              <a:rPr lang="en-US" sz="1600" dirty="0" smtClean="0"/>
              <a:t>Lists each account by name and number, with a  number being used to identify each account.</a:t>
            </a:r>
          </a:p>
          <a:p>
            <a:pPr eaLnBrk="1" hangingPunct="1"/>
            <a:endParaRPr lang="en-US" sz="1600" dirty="0" smtClean="0"/>
          </a:p>
          <a:p>
            <a:pPr eaLnBrk="1" hangingPunct="1"/>
            <a:r>
              <a:rPr lang="en-US" sz="1600" dirty="0" smtClean="0"/>
              <a:t>Companies use the number to identify type of account, company divisions, departments, and locations </a:t>
            </a:r>
          </a:p>
          <a:p>
            <a:pPr eaLnBrk="1" hangingPunct="1"/>
            <a:endParaRPr lang="en-US" sz="1600" dirty="0" smtClean="0"/>
          </a:p>
          <a:p>
            <a:pPr eaLnBrk="1" hangingPunct="1"/>
            <a:r>
              <a:rPr lang="en-US" sz="1600" dirty="0" smtClean="0"/>
              <a:t>The </a:t>
            </a:r>
            <a:r>
              <a:rPr lang="en-US" sz="1600" b="1" dirty="0" smtClean="0"/>
              <a:t>Chart of Accounts</a:t>
            </a:r>
            <a:r>
              <a:rPr lang="en-US" sz="1600" dirty="0" smtClean="0"/>
              <a:t> are used in the General Ledger</a:t>
            </a:r>
          </a:p>
          <a:p>
            <a:pPr eaLnBrk="1" hangingPunct="1"/>
            <a:endParaRPr lang="en-US" sz="1600" dirty="0" smtClean="0"/>
          </a:p>
        </p:txBody>
      </p:sp>
    </p:spTree>
    <p:extLst>
      <p:ext uri="{BB962C8B-B14F-4D97-AF65-F5344CB8AC3E}">
        <p14:creationId xmlns:p14="http://schemas.microsoft.com/office/powerpoint/2010/main" val="850940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EA9FE1C1-8DF1-44C2-83B5-D1AF439313FD}" type="slidenum">
              <a:rPr lang="en-US"/>
              <a:pPr/>
              <a:t>11</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xfrm>
            <a:off x="533159" y="4370265"/>
            <a:ext cx="6172510" cy="4368692"/>
          </a:xfrm>
          <a:noFill/>
          <a:ln/>
        </p:spPr>
        <p:txBody>
          <a:bodyPr/>
          <a:lstStyle/>
          <a:p>
            <a:pPr eaLnBrk="1" hangingPunct="1"/>
            <a:r>
              <a:rPr lang="en-US" sz="1600" dirty="0" smtClean="0"/>
              <a:t>Record of the transactions of a company during the accounting period.</a:t>
            </a:r>
          </a:p>
          <a:p>
            <a:pPr eaLnBrk="1" hangingPunct="1"/>
            <a:endParaRPr lang="en-US" sz="1600" dirty="0" smtClean="0"/>
          </a:p>
          <a:p>
            <a:pPr eaLnBrk="1" hangingPunct="1"/>
            <a:r>
              <a:rPr lang="en-US" sz="1600" dirty="0" smtClean="0"/>
              <a:t>Recording journal entries in the journal is also known as journalizing into the book of original entry.</a:t>
            </a:r>
          </a:p>
          <a:p>
            <a:pPr eaLnBrk="1" hangingPunct="1"/>
            <a:endParaRPr lang="en-US" sz="1600" dirty="0" smtClean="0"/>
          </a:p>
          <a:p>
            <a:pPr eaLnBrk="1" hangingPunct="1"/>
            <a:r>
              <a:rPr lang="en-US" sz="1600" b="1" dirty="0" smtClean="0"/>
              <a:t>Compound entries</a:t>
            </a:r>
            <a:r>
              <a:rPr lang="en-US" sz="1600" dirty="0" smtClean="0"/>
              <a:t> have more than 1 DR or CR.</a:t>
            </a:r>
          </a:p>
          <a:p>
            <a:pPr eaLnBrk="1" hangingPunct="1"/>
            <a:endParaRPr lang="en-US" sz="1600" dirty="0" smtClean="0"/>
          </a:p>
          <a:p>
            <a:pPr eaLnBrk="1" hangingPunct="1"/>
            <a:r>
              <a:rPr lang="en-US" sz="1600" b="1" dirty="0" smtClean="0"/>
              <a:t>General Ledger </a:t>
            </a:r>
            <a:r>
              <a:rPr lang="en-US" sz="1600" b="0" dirty="0" smtClean="0"/>
              <a:t>entries are </a:t>
            </a:r>
            <a:r>
              <a:rPr lang="en-US" sz="1600" dirty="0" smtClean="0"/>
              <a:t>a detailed record of the journal entry transactions that were made to the company’s accounts for the accounting period.</a:t>
            </a:r>
          </a:p>
          <a:p>
            <a:pPr eaLnBrk="1" hangingPunct="1"/>
            <a:r>
              <a:rPr lang="en-US" sz="1600" u="sng" dirty="0" smtClean="0"/>
              <a:t>The General Ledger is called the book</a:t>
            </a:r>
            <a:r>
              <a:rPr lang="en-US" sz="1600" u="sng" baseline="0" dirty="0" smtClean="0"/>
              <a:t> of final entry</a:t>
            </a:r>
            <a:r>
              <a:rPr lang="en-US" sz="1600" u="none" baseline="0" dirty="0" smtClean="0"/>
              <a:t>, and is used to prepare an organization’s financial statements (the balance sheet, income statement, statement of retained earnings and statement of cash flow).</a:t>
            </a:r>
            <a:endParaRPr lang="en-US" sz="1600" baseline="0" dirty="0" smtClean="0"/>
          </a:p>
          <a:p>
            <a:pPr eaLnBrk="1" hangingPunct="1"/>
            <a:endParaRPr lang="en-US" sz="1600" baseline="0" dirty="0" smtClean="0"/>
          </a:p>
          <a:p>
            <a:pPr eaLnBrk="1" hangingPunct="1"/>
            <a:r>
              <a:rPr lang="en-US" sz="1600" b="1" baseline="0" dirty="0" smtClean="0"/>
              <a:t>Subsidiary Ledgers </a:t>
            </a:r>
            <a:r>
              <a:rPr lang="en-US" sz="1600" baseline="0" dirty="0" smtClean="0"/>
              <a:t>– Entries documenting payroll expenses and liabilities may be contained in a subsidiary ledger known as the </a:t>
            </a:r>
            <a:r>
              <a:rPr lang="en-US" sz="1600" b="1" baseline="0" dirty="0" smtClean="0"/>
              <a:t>Payroll Register</a:t>
            </a:r>
            <a:r>
              <a:rPr lang="en-US" sz="1600" baseline="0" dirty="0" smtClean="0"/>
              <a:t>.</a:t>
            </a:r>
            <a:endParaRPr lang="en-US" sz="1600" dirty="0" smtClean="0"/>
          </a:p>
          <a:p>
            <a:pPr eaLnBrk="1" hangingPunct="1"/>
            <a:endParaRPr lang="en-US" sz="1600" dirty="0" smtClean="0"/>
          </a:p>
          <a:p>
            <a:pPr eaLnBrk="1" hangingPunct="1"/>
            <a:r>
              <a:rPr lang="en-US" sz="1600" b="1" dirty="0" smtClean="0"/>
              <a:t>Accrual entries</a:t>
            </a:r>
            <a:r>
              <a:rPr lang="en-US" sz="1600" dirty="0" smtClean="0"/>
              <a:t> are made at the end of an accounting period to record expenses and liabilities incurred, but not paid.   Accruals are only acceptable under GAAP.</a:t>
            </a:r>
          </a:p>
          <a:p>
            <a:pPr eaLnBrk="1" hangingPunct="1"/>
            <a:endParaRPr lang="en-US" sz="1600" dirty="0" smtClean="0"/>
          </a:p>
          <a:p>
            <a:pPr eaLnBrk="1" hangingPunct="1"/>
            <a:r>
              <a:rPr lang="en-US" sz="1600" b="1" dirty="0" smtClean="0"/>
              <a:t>Reversing entries</a:t>
            </a:r>
            <a:r>
              <a:rPr lang="en-US" sz="1600" dirty="0" smtClean="0"/>
              <a:t> uses to correct a posted journal entry made in error or reversal an accrual from a previous accounting period.</a:t>
            </a:r>
            <a:endParaRPr lang="en-US" sz="1000" dirty="0" smtClean="0"/>
          </a:p>
        </p:txBody>
      </p:sp>
    </p:spTree>
    <p:extLst>
      <p:ext uri="{BB962C8B-B14F-4D97-AF65-F5344CB8AC3E}">
        <p14:creationId xmlns:p14="http://schemas.microsoft.com/office/powerpoint/2010/main" val="2083853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DE7DBF2-AEA4-4AE8-8CEE-6009D8B7A66D}" type="slidenum">
              <a:rPr lang="en-US"/>
              <a:pPr/>
              <a:t>12</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sz="1600" b="1" dirty="0" smtClean="0"/>
              <a:t>Here is an example of a double entry journal entry.</a:t>
            </a:r>
          </a:p>
          <a:p>
            <a:pPr eaLnBrk="1" hangingPunct="1"/>
            <a:endParaRPr lang="en-US" sz="1600" b="1" dirty="0" smtClean="0"/>
          </a:p>
          <a:p>
            <a:pPr eaLnBrk="1" hangingPunct="1"/>
            <a:r>
              <a:rPr lang="en-US" sz="1600" b="1" dirty="0" smtClean="0"/>
              <a:t>Note that there is only 1 DR and 1 CR</a:t>
            </a:r>
          </a:p>
          <a:p>
            <a:pPr eaLnBrk="1" hangingPunct="1"/>
            <a:endParaRPr lang="en-US" sz="1600" b="1" dirty="0" smtClean="0"/>
          </a:p>
          <a:p>
            <a:pPr eaLnBrk="1" hangingPunct="1"/>
            <a:endParaRPr lang="en-US" sz="1600" b="1" dirty="0" smtClean="0"/>
          </a:p>
          <a:p>
            <a:pPr eaLnBrk="1" hangingPunct="1"/>
            <a:endParaRPr lang="en-US" sz="1600" b="1" dirty="0" smtClean="0"/>
          </a:p>
        </p:txBody>
      </p:sp>
    </p:spTree>
    <p:extLst>
      <p:ext uri="{BB962C8B-B14F-4D97-AF65-F5344CB8AC3E}">
        <p14:creationId xmlns:p14="http://schemas.microsoft.com/office/powerpoint/2010/main" val="1890252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10DA8DA8-EC3B-449C-B509-FA1654B0D34F}" type="slidenum">
              <a:rPr lang="en-US"/>
              <a:pPr/>
              <a:t>13</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sz="1600" b="1" dirty="0" smtClean="0"/>
              <a:t>Here is an example of a compound entry</a:t>
            </a:r>
          </a:p>
          <a:p>
            <a:pPr eaLnBrk="1" hangingPunct="1"/>
            <a:endParaRPr lang="en-US" sz="1600" b="1" dirty="0" smtClean="0"/>
          </a:p>
          <a:p>
            <a:pPr eaLnBrk="1" hangingPunct="1"/>
            <a:r>
              <a:rPr lang="en-US" sz="1600" b="1" dirty="0" smtClean="0"/>
              <a:t>Note the difference between the double entry and the compound entry.</a:t>
            </a:r>
          </a:p>
          <a:p>
            <a:pPr eaLnBrk="1" hangingPunct="1"/>
            <a:endParaRPr lang="en-US" sz="1600" b="1" dirty="0" smtClean="0"/>
          </a:p>
        </p:txBody>
      </p:sp>
    </p:spTree>
    <p:extLst>
      <p:ext uri="{BB962C8B-B14F-4D97-AF65-F5344CB8AC3E}">
        <p14:creationId xmlns:p14="http://schemas.microsoft.com/office/powerpoint/2010/main" val="27298855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A9C9C412-0339-4A89-81EC-FFE7118C9830}" type="slidenum">
              <a:rPr lang="en-US"/>
              <a:pPr/>
              <a:t>14</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sz="1600" b="1" dirty="0" smtClean="0"/>
              <a:t>Here is an example of an accrual entry.</a:t>
            </a:r>
          </a:p>
          <a:p>
            <a:pPr eaLnBrk="1" hangingPunct="1"/>
            <a:endParaRPr lang="en-US" sz="1600" b="1" dirty="0" smtClean="0"/>
          </a:p>
          <a:p>
            <a:pPr eaLnBrk="1" hangingPunct="1"/>
            <a:r>
              <a:rPr lang="en-US" sz="1600" b="0" dirty="0" smtClean="0"/>
              <a:t>Record the expense in the period it was incurred.  </a:t>
            </a:r>
          </a:p>
          <a:p>
            <a:pPr eaLnBrk="1" hangingPunct="1"/>
            <a:r>
              <a:rPr lang="en-US" sz="1600" b="0" dirty="0" smtClean="0"/>
              <a:t>What GAAP Principle</a:t>
            </a:r>
            <a:r>
              <a:rPr lang="en-US" sz="1600" b="0" baseline="0" dirty="0" smtClean="0"/>
              <a:t> is that?  (Matching Principle)</a:t>
            </a:r>
            <a:endParaRPr lang="en-US" sz="1600" b="0" dirty="0" smtClean="0"/>
          </a:p>
        </p:txBody>
      </p:sp>
    </p:spTree>
    <p:extLst>
      <p:ext uri="{BB962C8B-B14F-4D97-AF65-F5344CB8AC3E}">
        <p14:creationId xmlns:p14="http://schemas.microsoft.com/office/powerpoint/2010/main" val="1444154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D394FA4C-4194-4564-A5E1-C3313EB2DB57}" type="slidenum">
              <a:rPr lang="en-US"/>
              <a:pPr/>
              <a:t>15</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sz="1600" b="1" dirty="0" smtClean="0"/>
              <a:t>Here is an example of a</a:t>
            </a:r>
            <a:r>
              <a:rPr lang="en-US" sz="1600" b="1" baseline="0" dirty="0" smtClean="0"/>
              <a:t> compound</a:t>
            </a:r>
            <a:r>
              <a:rPr lang="en-US" sz="1600" b="1" dirty="0" smtClean="0"/>
              <a:t> accrual entry.</a:t>
            </a:r>
          </a:p>
          <a:p>
            <a:pPr eaLnBrk="1" hangingPunct="1"/>
            <a:endParaRPr lang="en-US" sz="1600" b="1" dirty="0" smtClean="0"/>
          </a:p>
        </p:txBody>
      </p:sp>
    </p:spTree>
    <p:extLst>
      <p:ext uri="{BB962C8B-B14F-4D97-AF65-F5344CB8AC3E}">
        <p14:creationId xmlns:p14="http://schemas.microsoft.com/office/powerpoint/2010/main" val="5849506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724B44AE-2430-4A47-AC56-FE114C295AAA}" type="slidenum">
              <a:rPr lang="en-US"/>
              <a:pPr/>
              <a:t>16</a:t>
            </a:fld>
            <a:endParaRPr lang="en-US"/>
          </a:p>
        </p:txBody>
      </p:sp>
      <p:sp>
        <p:nvSpPr>
          <p:cNvPr id="69635" name="Rectangle 2"/>
          <p:cNvSpPr>
            <a:spLocks noGrp="1" noRot="1" noChangeAspect="1" noChangeArrowheads="1" noTextEdit="1"/>
          </p:cNvSpPr>
          <p:nvPr>
            <p:ph type="sldImg"/>
          </p:nvPr>
        </p:nvSpPr>
        <p:spPr>
          <a:xfrm>
            <a:off x="1933575" y="460375"/>
            <a:ext cx="3067050" cy="2300288"/>
          </a:xfrm>
          <a:ln/>
        </p:spPr>
      </p:sp>
      <p:sp>
        <p:nvSpPr>
          <p:cNvPr id="69636" name="Rectangle 3"/>
          <p:cNvSpPr>
            <a:spLocks noGrp="1" noChangeArrowheads="1"/>
          </p:cNvSpPr>
          <p:nvPr>
            <p:ph type="body" idx="1"/>
          </p:nvPr>
        </p:nvSpPr>
        <p:spPr>
          <a:xfrm>
            <a:off x="685489" y="3067046"/>
            <a:ext cx="5944015" cy="5442394"/>
          </a:xfrm>
          <a:noFill/>
          <a:ln/>
        </p:spPr>
        <p:txBody>
          <a:bodyPr/>
          <a:lstStyle/>
          <a:p>
            <a:pPr eaLnBrk="1" hangingPunct="1"/>
            <a:r>
              <a:rPr lang="en-US" sz="1600" dirty="0" smtClean="0"/>
              <a:t>Length of time covered by an income statement - depending on accounting activity – monthly, quarterly, or yearly</a:t>
            </a:r>
          </a:p>
          <a:p>
            <a:pPr eaLnBrk="1" hangingPunct="1"/>
            <a:endParaRPr lang="en-US" sz="1600" dirty="0" smtClean="0"/>
          </a:p>
          <a:p>
            <a:pPr eaLnBrk="1" hangingPunct="1"/>
            <a:r>
              <a:rPr lang="en-US" sz="1600" b="1" dirty="0" smtClean="0"/>
              <a:t>Fiscal Year:</a:t>
            </a:r>
            <a:r>
              <a:rPr lang="en-US" sz="1600" dirty="0" smtClean="0"/>
              <a:t>  12 month accounting period of a business – usually an accounting period starts 1</a:t>
            </a:r>
            <a:r>
              <a:rPr lang="en-US" sz="1600" baseline="30000" dirty="0" smtClean="0"/>
              <a:t>st</a:t>
            </a:r>
            <a:r>
              <a:rPr lang="en-US" sz="1600" dirty="0" smtClean="0"/>
              <a:t> day of the month</a:t>
            </a:r>
          </a:p>
          <a:p>
            <a:pPr eaLnBrk="1" hangingPunct="1"/>
            <a:r>
              <a:rPr lang="en-US" sz="1600" dirty="0" smtClean="0"/>
              <a:t>EX:    April 1st – March 31</a:t>
            </a:r>
            <a:r>
              <a:rPr lang="en-US" sz="1600" baseline="30000" dirty="0" smtClean="0"/>
              <a:t>st</a:t>
            </a:r>
          </a:p>
          <a:p>
            <a:pPr eaLnBrk="1" hangingPunct="1"/>
            <a:endParaRPr lang="en-US" sz="1600" dirty="0" smtClean="0"/>
          </a:p>
          <a:p>
            <a:pPr eaLnBrk="1" hangingPunct="1"/>
            <a:r>
              <a:rPr lang="en-US" sz="1600" b="1" dirty="0" smtClean="0"/>
              <a:t>Calendar Year:</a:t>
            </a:r>
            <a:r>
              <a:rPr lang="en-US" sz="1600" dirty="0" smtClean="0"/>
              <a:t>  12 month accounting period of a business – usually an accounting period starts January 1</a:t>
            </a:r>
            <a:r>
              <a:rPr lang="en-US" sz="1600" baseline="30000" dirty="0" smtClean="0"/>
              <a:t>st</a:t>
            </a:r>
            <a:r>
              <a:rPr lang="en-US" sz="1600" dirty="0" smtClean="0"/>
              <a:t> and ends December 31</a:t>
            </a:r>
            <a:r>
              <a:rPr lang="en-US" sz="1600" baseline="30000" dirty="0" smtClean="0"/>
              <a:t>st</a:t>
            </a:r>
            <a:r>
              <a:rPr lang="en-US" sz="1600" dirty="0" smtClean="0"/>
              <a:t>.</a:t>
            </a:r>
          </a:p>
          <a:p>
            <a:pPr eaLnBrk="1" hangingPunct="1"/>
            <a:endParaRPr lang="en-US" sz="1600" dirty="0" smtClean="0"/>
          </a:p>
          <a:p>
            <a:pPr eaLnBrk="1" hangingPunct="1"/>
            <a:r>
              <a:rPr lang="en-US" sz="1600" dirty="0" smtClean="0"/>
              <a:t>All employment tax returns and employee or payee information statements are based on Calendar Year – regardless of Fiscal Year</a:t>
            </a:r>
            <a:r>
              <a:rPr lang="en-US" sz="1600" baseline="0" dirty="0" smtClean="0"/>
              <a:t> – for W-2 purposes.</a:t>
            </a:r>
            <a:endParaRPr lang="en-US" sz="1000" dirty="0" smtClean="0"/>
          </a:p>
        </p:txBody>
      </p:sp>
    </p:spTree>
    <p:extLst>
      <p:ext uri="{BB962C8B-B14F-4D97-AF65-F5344CB8AC3E}">
        <p14:creationId xmlns:p14="http://schemas.microsoft.com/office/powerpoint/2010/main" val="31428025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EEDED2D4-CAEA-4711-AC84-58C2C9BA2F59}" type="slidenum">
              <a:rPr lang="en-US"/>
              <a:pPr/>
              <a:t>17</a:t>
            </a:fld>
            <a:endParaRPr lang="en-US"/>
          </a:p>
        </p:txBody>
      </p:sp>
      <p:sp>
        <p:nvSpPr>
          <p:cNvPr id="70659" name="Rectangle 2"/>
          <p:cNvSpPr>
            <a:spLocks noGrp="1" noRot="1" noChangeAspect="1" noChangeArrowheads="1" noTextEdit="1"/>
          </p:cNvSpPr>
          <p:nvPr>
            <p:ph type="sldImg"/>
          </p:nvPr>
        </p:nvSpPr>
        <p:spPr>
          <a:xfrm>
            <a:off x="2152650" y="384175"/>
            <a:ext cx="2554288" cy="1916113"/>
          </a:xfrm>
          <a:ln/>
        </p:spPr>
      </p:sp>
      <p:sp>
        <p:nvSpPr>
          <p:cNvPr id="70660" name="Rectangle 3"/>
          <p:cNvSpPr>
            <a:spLocks noGrp="1" noChangeArrowheads="1"/>
          </p:cNvSpPr>
          <p:nvPr>
            <p:ph type="body" idx="1"/>
          </p:nvPr>
        </p:nvSpPr>
        <p:spPr>
          <a:xfrm>
            <a:off x="685489" y="2529409"/>
            <a:ext cx="5944015" cy="6209548"/>
          </a:xfrm>
          <a:noFill/>
          <a:ln/>
        </p:spPr>
        <p:txBody>
          <a:bodyPr/>
          <a:lstStyle/>
          <a:p>
            <a:pPr eaLnBrk="1" hangingPunct="1">
              <a:lnSpc>
                <a:spcPct val="90000"/>
              </a:lnSpc>
            </a:pPr>
            <a:r>
              <a:rPr lang="en-US" sz="1400" b="0" dirty="0" smtClean="0"/>
              <a:t>Most</a:t>
            </a:r>
            <a:r>
              <a:rPr lang="en-US" sz="1400" b="0" baseline="0" dirty="0" smtClean="0"/>
              <a:t> organizations us the accrual method, where revenue is recognized when earned and expenses are recognized when incurred.</a:t>
            </a:r>
            <a:endParaRPr lang="en-US" sz="1400" b="0" dirty="0" smtClean="0"/>
          </a:p>
          <a:p>
            <a:pPr eaLnBrk="1" hangingPunct="1">
              <a:lnSpc>
                <a:spcPct val="90000"/>
              </a:lnSpc>
            </a:pPr>
            <a:endParaRPr lang="en-US" sz="1400" b="1" dirty="0" smtClean="0"/>
          </a:p>
          <a:p>
            <a:pPr eaLnBrk="1" hangingPunct="1">
              <a:lnSpc>
                <a:spcPct val="90000"/>
              </a:lnSpc>
            </a:pPr>
            <a:r>
              <a:rPr lang="en-US" sz="1400" b="1" dirty="0" smtClean="0"/>
              <a:t>Accrual</a:t>
            </a:r>
            <a:r>
              <a:rPr lang="en-US" sz="1400" b="1" baseline="0" dirty="0" smtClean="0"/>
              <a:t> entries </a:t>
            </a:r>
            <a:r>
              <a:rPr lang="en-US" sz="1400" baseline="0" dirty="0" smtClean="0"/>
              <a:t>especially important for payroll at calendar and fiscal year end.  They are made at the end of the accounting period to record expenses and liabilities incurred, but not yet paid.</a:t>
            </a:r>
          </a:p>
          <a:p>
            <a:pPr eaLnBrk="1" hangingPunct="1">
              <a:lnSpc>
                <a:spcPct val="90000"/>
              </a:lnSpc>
            </a:pPr>
            <a:endParaRPr lang="en-US" sz="1400" baseline="0" dirty="0" smtClean="0"/>
          </a:p>
          <a:p>
            <a:pPr eaLnBrk="1" hangingPunct="1">
              <a:lnSpc>
                <a:spcPct val="90000"/>
              </a:lnSpc>
            </a:pPr>
            <a:r>
              <a:rPr lang="en-US" sz="1400" b="1" baseline="0" dirty="0" smtClean="0"/>
              <a:t>Reversing entries </a:t>
            </a:r>
            <a:r>
              <a:rPr lang="en-US" sz="1400" baseline="0" dirty="0" smtClean="0"/>
              <a:t>are used to correct a posted journal entry made in error or to reverse an accrual from the previous accounting period.</a:t>
            </a:r>
          </a:p>
          <a:p>
            <a:pPr eaLnBrk="1" hangingPunct="1">
              <a:lnSpc>
                <a:spcPct val="90000"/>
              </a:lnSpc>
            </a:pPr>
            <a:endParaRPr lang="en-US" sz="1400" dirty="0" smtClean="0"/>
          </a:p>
        </p:txBody>
      </p:sp>
    </p:spTree>
    <p:extLst>
      <p:ext uri="{BB962C8B-B14F-4D97-AF65-F5344CB8AC3E}">
        <p14:creationId xmlns:p14="http://schemas.microsoft.com/office/powerpoint/2010/main" val="2442922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B95213F3-7C13-4356-B764-419FA34D4E95}" type="slidenum">
              <a:rPr lang="en-US"/>
              <a:pPr/>
              <a:t>18</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sz="1600" b="1" dirty="0" smtClean="0"/>
              <a:t>Note:    Statement does not say the taxes were paid yet.   Be sure to read the questions in full.  Do not assume.</a:t>
            </a:r>
          </a:p>
          <a:p>
            <a:pPr eaLnBrk="1" hangingPunct="1"/>
            <a:endParaRPr lang="en-US" sz="1600" b="1" dirty="0" smtClean="0"/>
          </a:p>
          <a:p>
            <a:pPr eaLnBrk="1" hangingPunct="1"/>
            <a:r>
              <a:rPr lang="en-US" sz="1600" b="1" dirty="0" smtClean="0"/>
              <a:t>Keep in mind that a correcting entry is not always to fix a mistake.  It can also be to adjust an accrual.</a:t>
            </a:r>
          </a:p>
          <a:p>
            <a:pPr eaLnBrk="1" hangingPunct="1"/>
            <a:endParaRPr lang="en-US" sz="1600" b="1" dirty="0" smtClean="0"/>
          </a:p>
        </p:txBody>
      </p:sp>
    </p:spTree>
    <p:extLst>
      <p:ext uri="{BB962C8B-B14F-4D97-AF65-F5344CB8AC3E}">
        <p14:creationId xmlns:p14="http://schemas.microsoft.com/office/powerpoint/2010/main" val="12853227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6C5FD3B-DF33-4EBB-A396-FFAE456EB4F5}" type="slidenum">
              <a:rPr lang="en-US"/>
              <a:pPr/>
              <a:t>19</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xfrm>
            <a:off x="685490" y="4370264"/>
            <a:ext cx="5487022" cy="4522752"/>
          </a:xfrm>
          <a:noFill/>
          <a:ln/>
        </p:spPr>
        <p:txBody>
          <a:bodyPr/>
          <a:lstStyle/>
          <a:p>
            <a:pPr eaLnBrk="1" hangingPunct="1"/>
            <a:r>
              <a:rPr lang="en-US" sz="1600" b="1" dirty="0" smtClean="0"/>
              <a:t>Let take a quiz on debits and credits</a:t>
            </a:r>
          </a:p>
          <a:p>
            <a:pPr eaLnBrk="1" hangingPunct="1"/>
            <a:endParaRPr lang="en-US" sz="800" b="1" dirty="0" smtClean="0"/>
          </a:p>
          <a:p>
            <a:pPr eaLnBrk="1" hangingPunct="1"/>
            <a:r>
              <a:rPr lang="en-US" sz="1600" b="1" dirty="0" smtClean="0"/>
              <a:t>Click 7 times to list out LH side of slide</a:t>
            </a:r>
          </a:p>
          <a:p>
            <a:pPr eaLnBrk="1" hangingPunct="1"/>
            <a:endParaRPr lang="en-US" sz="800" b="1" dirty="0" smtClean="0"/>
          </a:p>
          <a:p>
            <a:pPr eaLnBrk="1" hangingPunct="1"/>
            <a:r>
              <a:rPr lang="en-US" sz="1600" b="1" dirty="0" smtClean="0"/>
              <a:t>Increase to Expenses  = Debit</a:t>
            </a:r>
          </a:p>
          <a:p>
            <a:pPr eaLnBrk="1" hangingPunct="1"/>
            <a:endParaRPr lang="en-US" sz="800" b="1" dirty="0" smtClean="0"/>
          </a:p>
          <a:p>
            <a:pPr eaLnBrk="1" hangingPunct="1"/>
            <a:r>
              <a:rPr lang="en-US" sz="1600" b="1" dirty="0" smtClean="0"/>
              <a:t>Increase to Liability = Credit</a:t>
            </a:r>
          </a:p>
          <a:p>
            <a:pPr eaLnBrk="1" hangingPunct="1"/>
            <a:endParaRPr lang="en-US" sz="800" b="1" dirty="0" smtClean="0"/>
          </a:p>
          <a:p>
            <a:pPr eaLnBrk="1" hangingPunct="1"/>
            <a:r>
              <a:rPr lang="en-US" sz="1600" b="1" dirty="0" smtClean="0"/>
              <a:t>Decrease to Assets = Credit</a:t>
            </a:r>
          </a:p>
          <a:p>
            <a:pPr eaLnBrk="1" hangingPunct="1"/>
            <a:endParaRPr lang="en-US" sz="800" b="1" dirty="0" smtClean="0"/>
          </a:p>
          <a:p>
            <a:pPr eaLnBrk="1" hangingPunct="1"/>
            <a:r>
              <a:rPr lang="en-US" sz="1600" b="1" dirty="0" smtClean="0"/>
              <a:t>Decrease to Revenue = Debit</a:t>
            </a:r>
          </a:p>
          <a:p>
            <a:pPr eaLnBrk="1" hangingPunct="1"/>
            <a:endParaRPr lang="en-US" sz="800" b="1" dirty="0" smtClean="0"/>
          </a:p>
          <a:p>
            <a:pPr eaLnBrk="1" hangingPunct="1"/>
            <a:r>
              <a:rPr lang="en-US" sz="1600" b="1" dirty="0" smtClean="0"/>
              <a:t>Increase to Capital = Credit</a:t>
            </a:r>
          </a:p>
          <a:p>
            <a:pPr eaLnBrk="1" hangingPunct="1"/>
            <a:endParaRPr lang="en-US" sz="800" b="1" dirty="0" smtClean="0"/>
          </a:p>
          <a:p>
            <a:pPr eaLnBrk="1" hangingPunct="1"/>
            <a:r>
              <a:rPr lang="en-US" sz="1600" b="1" dirty="0" smtClean="0"/>
              <a:t>Decrease to Expenses = Credit</a:t>
            </a:r>
          </a:p>
          <a:p>
            <a:pPr eaLnBrk="1" hangingPunct="1"/>
            <a:endParaRPr lang="en-US" sz="800" b="1" dirty="0" smtClean="0"/>
          </a:p>
          <a:p>
            <a:pPr eaLnBrk="1" hangingPunct="1"/>
            <a:r>
              <a:rPr lang="en-US" sz="1600" b="1" dirty="0" smtClean="0"/>
              <a:t>Increase to Assets = Debit</a:t>
            </a:r>
          </a:p>
          <a:p>
            <a:pPr eaLnBrk="1" hangingPunct="1"/>
            <a:endParaRPr lang="en-US" sz="800" b="1" dirty="0" smtClean="0"/>
          </a:p>
        </p:txBody>
      </p:sp>
    </p:spTree>
    <p:extLst>
      <p:ext uri="{BB962C8B-B14F-4D97-AF65-F5344CB8AC3E}">
        <p14:creationId xmlns:p14="http://schemas.microsoft.com/office/powerpoint/2010/main" val="2832099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470E6139-3390-4715-91F8-0BFD405ABE21}" type="slidenum">
              <a:rPr lang="en-US"/>
              <a:pPr/>
              <a:t>2</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p:txBody>
      </p:sp>
    </p:spTree>
    <p:extLst>
      <p:ext uri="{BB962C8B-B14F-4D97-AF65-F5344CB8AC3E}">
        <p14:creationId xmlns:p14="http://schemas.microsoft.com/office/powerpoint/2010/main" val="3705993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7C1A3CB-69BD-4E5D-B3FE-A3CF0DEFBF3A}" type="slidenum">
              <a:rPr lang="en-US"/>
              <a:pPr/>
              <a:t>20</a:t>
            </a:fld>
            <a:endParaRPr lang="en-US"/>
          </a:p>
        </p:txBody>
      </p:sp>
      <p:sp>
        <p:nvSpPr>
          <p:cNvPr id="73731" name="Rectangle 2"/>
          <p:cNvSpPr>
            <a:spLocks noGrp="1" noRot="1" noChangeAspect="1" noChangeArrowheads="1" noTextEdit="1"/>
          </p:cNvSpPr>
          <p:nvPr>
            <p:ph type="sldImg"/>
          </p:nvPr>
        </p:nvSpPr>
        <p:spPr>
          <a:xfrm>
            <a:off x="1781175" y="536575"/>
            <a:ext cx="3371850" cy="2530475"/>
          </a:xfrm>
          <a:ln/>
        </p:spPr>
      </p:sp>
      <p:sp>
        <p:nvSpPr>
          <p:cNvPr id="73732" name="Rectangle 3"/>
          <p:cNvSpPr>
            <a:spLocks noGrp="1" noChangeArrowheads="1"/>
          </p:cNvSpPr>
          <p:nvPr>
            <p:ph type="body" idx="1"/>
          </p:nvPr>
        </p:nvSpPr>
        <p:spPr>
          <a:xfrm>
            <a:off x="685489" y="3296563"/>
            <a:ext cx="5944015" cy="5212876"/>
          </a:xfrm>
          <a:noFill/>
          <a:ln/>
        </p:spPr>
        <p:txBody>
          <a:bodyPr/>
          <a:lstStyle/>
          <a:p>
            <a:pPr eaLnBrk="1" hangingPunct="1"/>
            <a:r>
              <a:rPr lang="en-US" sz="1600" dirty="0" smtClean="0"/>
              <a:t>General ledger contains information that is vital both in producing financial reports and in detecting numerous irregularities (overpayments and underpayments).  </a:t>
            </a:r>
          </a:p>
          <a:p>
            <a:pPr eaLnBrk="1" hangingPunct="1"/>
            <a:endParaRPr lang="en-US" sz="1600" dirty="0" smtClean="0"/>
          </a:p>
          <a:p>
            <a:pPr eaLnBrk="1" hangingPunct="1"/>
            <a:r>
              <a:rPr lang="en-US" sz="1600" dirty="0" smtClean="0"/>
              <a:t>Important to review and reconcile general ledger accounts on a regular basis.</a:t>
            </a:r>
            <a:r>
              <a:rPr lang="en-US" sz="1600" baseline="0" dirty="0" smtClean="0"/>
              <a:t>  It is usually easier to fix mistakes sooner rather than later.</a:t>
            </a:r>
            <a:endParaRPr lang="en-US" sz="1600" dirty="0" smtClean="0"/>
          </a:p>
          <a:p>
            <a:pPr algn="ctr" eaLnBrk="1" hangingPunct="1"/>
            <a:endParaRPr lang="en-US" sz="1600" dirty="0" smtClean="0"/>
          </a:p>
          <a:p>
            <a:pPr eaLnBrk="1" hangingPunct="1"/>
            <a:r>
              <a:rPr lang="en-US" sz="1600" b="1" dirty="0" smtClean="0"/>
              <a:t>What to balance and reconcile?</a:t>
            </a:r>
          </a:p>
          <a:p>
            <a:pPr eaLnBrk="1" hangingPunct="1"/>
            <a:endParaRPr lang="en-US" sz="1600" b="1" dirty="0" smtClean="0"/>
          </a:p>
          <a:p>
            <a:pPr eaLnBrk="1" hangingPunct="1"/>
            <a:r>
              <a:rPr lang="en-US" sz="1600" b="1" dirty="0" smtClean="0"/>
              <a:t>Several examples</a:t>
            </a:r>
            <a:r>
              <a:rPr lang="en-US" sz="1600" dirty="0" smtClean="0"/>
              <a:t>:   checks against the payroll register, checks issued by A/P, Account balances at period end</a:t>
            </a:r>
          </a:p>
          <a:p>
            <a:pPr eaLnBrk="1" hangingPunct="1"/>
            <a:endParaRPr lang="en-US" sz="1600" dirty="0" smtClean="0"/>
          </a:p>
          <a:p>
            <a:pPr eaLnBrk="1" hangingPunct="1"/>
            <a:r>
              <a:rPr lang="en-US" sz="1600" b="1" dirty="0" smtClean="0"/>
              <a:t>When to balance and reconcile?</a:t>
            </a:r>
          </a:p>
          <a:p>
            <a:pPr eaLnBrk="1" hangingPunct="1"/>
            <a:endParaRPr lang="en-US" sz="1600" dirty="0" smtClean="0"/>
          </a:p>
          <a:p>
            <a:pPr eaLnBrk="1" hangingPunct="1"/>
            <a:r>
              <a:rPr lang="en-US" sz="1600" b="1" dirty="0" smtClean="0"/>
              <a:t>Several examples</a:t>
            </a:r>
            <a:r>
              <a:rPr lang="en-US" sz="1600" dirty="0" smtClean="0"/>
              <a:t>:  every payroll period, end of accounting period, before filing tax returns (940 &amp; 941), before mailing W-2’s</a:t>
            </a:r>
          </a:p>
          <a:p>
            <a:pPr eaLnBrk="1" hangingPunct="1"/>
            <a:endParaRPr lang="en-US" sz="1600" dirty="0" smtClean="0"/>
          </a:p>
          <a:p>
            <a:pPr eaLnBrk="1" hangingPunct="1"/>
            <a:r>
              <a:rPr lang="en-US" sz="1600" dirty="0" smtClean="0"/>
              <a:t>An</a:t>
            </a:r>
            <a:r>
              <a:rPr lang="en-US" sz="1600" baseline="0" dirty="0" smtClean="0"/>
              <a:t> employee outside the payroll department should be responsible for the payroll bank account reconciliation.</a:t>
            </a:r>
            <a:endParaRPr lang="en-US" sz="1000" dirty="0" smtClean="0"/>
          </a:p>
        </p:txBody>
      </p:sp>
    </p:spTree>
    <p:extLst>
      <p:ext uri="{BB962C8B-B14F-4D97-AF65-F5344CB8AC3E}">
        <p14:creationId xmlns:p14="http://schemas.microsoft.com/office/powerpoint/2010/main" val="1912935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23A16A5-CCA0-4BC9-8713-9E70385E8C3A}" type="slidenum">
              <a:rPr lang="en-US"/>
              <a:pPr/>
              <a:t>21</a:t>
            </a:fld>
            <a:endParaRPr lang="en-US"/>
          </a:p>
        </p:txBody>
      </p:sp>
      <p:sp>
        <p:nvSpPr>
          <p:cNvPr id="74755" name="Rectangle 2"/>
          <p:cNvSpPr>
            <a:spLocks noGrp="1" noRot="1" noChangeAspect="1" noChangeArrowheads="1" noTextEdit="1"/>
          </p:cNvSpPr>
          <p:nvPr>
            <p:ph type="sldImg"/>
          </p:nvPr>
        </p:nvSpPr>
        <p:spPr>
          <a:xfrm>
            <a:off x="2152650" y="384175"/>
            <a:ext cx="2554288" cy="1916113"/>
          </a:xfrm>
          <a:ln/>
        </p:spPr>
      </p:sp>
      <p:sp>
        <p:nvSpPr>
          <p:cNvPr id="74756" name="Rectangle 3"/>
          <p:cNvSpPr>
            <a:spLocks noGrp="1" noChangeArrowheads="1"/>
          </p:cNvSpPr>
          <p:nvPr>
            <p:ph type="body" idx="1"/>
          </p:nvPr>
        </p:nvSpPr>
        <p:spPr>
          <a:xfrm>
            <a:off x="685489" y="2529409"/>
            <a:ext cx="5944015" cy="6209548"/>
          </a:xfrm>
          <a:noFill/>
          <a:ln/>
        </p:spPr>
        <p:txBody>
          <a:bodyPr/>
          <a:lstStyle/>
          <a:p>
            <a:pPr eaLnBrk="1" hangingPunct="1">
              <a:lnSpc>
                <a:spcPct val="90000"/>
              </a:lnSpc>
            </a:pPr>
            <a:r>
              <a:rPr lang="en-US" sz="1400" dirty="0" smtClean="0"/>
              <a:t>Financial statements are prepared using the accounts of the assets, liabilities, capital, revenue, and expense accounts.</a:t>
            </a:r>
          </a:p>
          <a:p>
            <a:pPr eaLnBrk="1" hangingPunct="1">
              <a:lnSpc>
                <a:spcPct val="90000"/>
              </a:lnSpc>
            </a:pPr>
            <a:r>
              <a:rPr lang="en-US" sz="1400" b="1" dirty="0" smtClean="0"/>
              <a:t>Balance Sheet:</a:t>
            </a:r>
            <a:r>
              <a:rPr lang="en-US" sz="1400" dirty="0" smtClean="0"/>
              <a:t>   Assets – Liabilities = Capital (Equity)</a:t>
            </a:r>
          </a:p>
          <a:p>
            <a:pPr eaLnBrk="1" hangingPunct="1">
              <a:lnSpc>
                <a:spcPct val="90000"/>
              </a:lnSpc>
            </a:pPr>
            <a:r>
              <a:rPr lang="en-US" sz="1400" dirty="0" smtClean="0"/>
              <a:t>Reflects the balances of current assets, plant, property, and equipment, deferred assets, current liabilities, long-term liabilities, and capital (shareholder’s equity).  The asset and liability account balances roll over to the 1</a:t>
            </a:r>
            <a:r>
              <a:rPr lang="en-US" sz="1400" baseline="30000" dirty="0" smtClean="0"/>
              <a:t>st</a:t>
            </a:r>
            <a:r>
              <a:rPr lang="en-US" sz="1400" dirty="0" smtClean="0"/>
              <a:t> general ledger of the fiscal year.  </a:t>
            </a:r>
          </a:p>
          <a:p>
            <a:pPr eaLnBrk="1" hangingPunct="1">
              <a:lnSpc>
                <a:spcPct val="90000"/>
              </a:lnSpc>
            </a:pPr>
            <a:r>
              <a:rPr lang="en-US" sz="1400" b="1" dirty="0" smtClean="0"/>
              <a:t>Income Statement:</a:t>
            </a:r>
            <a:r>
              <a:rPr lang="en-US" sz="1400" dirty="0" smtClean="0"/>
              <a:t>  Revenue – Expenses = Net Income</a:t>
            </a:r>
          </a:p>
          <a:p>
            <a:pPr eaLnBrk="1" hangingPunct="1">
              <a:lnSpc>
                <a:spcPct val="90000"/>
              </a:lnSpc>
            </a:pPr>
            <a:r>
              <a:rPr lang="en-US" sz="1400" dirty="0" smtClean="0"/>
              <a:t>Also referred to as the profit and loss statement or P &amp; L.</a:t>
            </a:r>
          </a:p>
          <a:p>
            <a:pPr eaLnBrk="1" hangingPunct="1">
              <a:lnSpc>
                <a:spcPct val="90000"/>
              </a:lnSpc>
            </a:pPr>
            <a:r>
              <a:rPr lang="en-US" sz="1400" dirty="0" smtClean="0"/>
              <a:t>Reflects the balances of gross margin on sales, operating income accounts, non operating revenue, non operating expenses, net earning (net income or loss) and earnings per share</a:t>
            </a:r>
          </a:p>
          <a:p>
            <a:pPr eaLnBrk="1" hangingPunct="1">
              <a:lnSpc>
                <a:spcPct val="90000"/>
              </a:lnSpc>
            </a:pPr>
            <a:r>
              <a:rPr lang="en-US" sz="1400" dirty="0" smtClean="0"/>
              <a:t>Expense and Revenue accounts are closed to the capital account</a:t>
            </a:r>
          </a:p>
          <a:p>
            <a:pPr eaLnBrk="1" hangingPunct="1">
              <a:lnSpc>
                <a:spcPct val="90000"/>
              </a:lnSpc>
            </a:pPr>
            <a:r>
              <a:rPr lang="en-US" sz="1400" b="1" dirty="0" smtClean="0"/>
              <a:t>Statement of Cas</a:t>
            </a:r>
            <a:r>
              <a:rPr lang="en-US" sz="1400" b="1" baseline="0" dirty="0" smtClean="0"/>
              <a:t>h Flows</a:t>
            </a:r>
            <a:r>
              <a:rPr lang="en-US" sz="1400" baseline="0" dirty="0" smtClean="0"/>
              <a:t>: s</a:t>
            </a:r>
            <a:r>
              <a:rPr lang="en-US" sz="1400" dirty="0" smtClean="0"/>
              <a:t>hows</a:t>
            </a:r>
            <a:r>
              <a:rPr lang="en-US" sz="1400" baseline="0" dirty="0" smtClean="0"/>
              <a:t> how changes in balance sheet accounts and income affect cash and cash equivalents.</a:t>
            </a:r>
            <a:endParaRPr lang="en-US" sz="1400" dirty="0" smtClean="0"/>
          </a:p>
          <a:p>
            <a:pPr eaLnBrk="1" hangingPunct="1">
              <a:lnSpc>
                <a:spcPct val="90000"/>
              </a:lnSpc>
            </a:pPr>
            <a:r>
              <a:rPr lang="en-US" sz="1400" b="1" dirty="0" smtClean="0"/>
              <a:t>Trial Balance:</a:t>
            </a:r>
            <a:r>
              <a:rPr lang="en-US" sz="1400" dirty="0" smtClean="0"/>
              <a:t>  summary of all general ledger account balanced for the accounting period</a:t>
            </a:r>
          </a:p>
          <a:p>
            <a:pPr eaLnBrk="1" hangingPunct="1">
              <a:lnSpc>
                <a:spcPct val="90000"/>
              </a:lnSpc>
            </a:pPr>
            <a:r>
              <a:rPr lang="en-US" sz="1400" b="1" dirty="0" smtClean="0"/>
              <a:t>Statement of Retained Earnings:</a:t>
            </a:r>
            <a:r>
              <a:rPr lang="en-US" sz="1400" dirty="0" smtClean="0"/>
              <a:t>  Net Income – Income Distributed + Contributed Capital = Equity</a:t>
            </a:r>
          </a:p>
          <a:p>
            <a:pPr eaLnBrk="1" hangingPunct="1">
              <a:lnSpc>
                <a:spcPct val="90000"/>
              </a:lnSpc>
            </a:pPr>
            <a:r>
              <a:rPr lang="en-US" sz="1400" b="1" dirty="0" smtClean="0"/>
              <a:t>Notes to Financial Statements</a:t>
            </a:r>
            <a:r>
              <a:rPr lang="en-US" sz="1400" dirty="0" smtClean="0"/>
              <a:t>:</a:t>
            </a:r>
            <a:r>
              <a:rPr lang="en-US" sz="1400" baseline="0" dirty="0" smtClean="0"/>
              <a:t> explains elements of the financial statement and how they were constructed and a summary of the company’s accounting policies.</a:t>
            </a:r>
            <a:endParaRPr lang="en-US" sz="1400" dirty="0" smtClean="0"/>
          </a:p>
          <a:p>
            <a:pPr eaLnBrk="1" hangingPunct="1">
              <a:lnSpc>
                <a:spcPct val="90000"/>
              </a:lnSpc>
            </a:pPr>
            <a:r>
              <a:rPr lang="en-US" sz="1400" b="1" dirty="0" smtClean="0"/>
              <a:t>Audited Financial Statements</a:t>
            </a:r>
            <a:r>
              <a:rPr lang="en-US" sz="1400" dirty="0" smtClean="0"/>
              <a:t>: Companies publish annual financial statements after they have been audited by independent auditors.  The auditors</a:t>
            </a:r>
            <a:r>
              <a:rPr lang="en-US" sz="1400" baseline="0" dirty="0" smtClean="0"/>
              <a:t> determine whether the statements adequately depict the company’s financial condition, and give an opinion on whether the organization has internal controls in place to adequately safeguard its asses and record transactions properly.</a:t>
            </a:r>
            <a:endParaRPr lang="en-US" sz="1400" dirty="0" smtClean="0"/>
          </a:p>
          <a:p>
            <a:pPr eaLnBrk="1" hangingPunct="1">
              <a:lnSpc>
                <a:spcPct val="90000"/>
              </a:lnSpc>
            </a:pPr>
            <a:endParaRPr lang="en-US" sz="1400" dirty="0" smtClean="0"/>
          </a:p>
          <a:p>
            <a:pPr eaLnBrk="1" hangingPunct="1">
              <a:lnSpc>
                <a:spcPct val="90000"/>
              </a:lnSpc>
            </a:pPr>
            <a:r>
              <a:rPr lang="en-US" sz="1400" dirty="0" smtClean="0"/>
              <a:t>Statements  published usually include:  Balance Sheet, Statement of Revenue and Expenses, Statement of Cash Flows, Notes to Financial Statements, and the Report of the independent auditors</a:t>
            </a:r>
          </a:p>
          <a:p>
            <a:pPr eaLnBrk="1" hangingPunct="1">
              <a:lnSpc>
                <a:spcPct val="90000"/>
              </a:lnSpc>
            </a:pPr>
            <a:endParaRPr lang="en-US" sz="1400" dirty="0" smtClean="0"/>
          </a:p>
          <a:p>
            <a:pPr eaLnBrk="1" hangingPunct="1">
              <a:lnSpc>
                <a:spcPct val="90000"/>
              </a:lnSpc>
            </a:pPr>
            <a:r>
              <a:rPr lang="en-US" sz="1600" i="1" dirty="0" smtClean="0"/>
              <a:t>Why is this important to your company?</a:t>
            </a:r>
          </a:p>
          <a:p>
            <a:pPr eaLnBrk="1" hangingPunct="1">
              <a:lnSpc>
                <a:spcPct val="90000"/>
              </a:lnSpc>
            </a:pPr>
            <a:r>
              <a:rPr lang="en-US" sz="1400" dirty="0" smtClean="0"/>
              <a:t>Poor payroll processing and reporting practices can lead to financial statements that materially misrepresent a company’s financial condition.</a:t>
            </a:r>
          </a:p>
        </p:txBody>
      </p:sp>
    </p:spTree>
    <p:extLst>
      <p:ext uri="{BB962C8B-B14F-4D97-AF65-F5344CB8AC3E}">
        <p14:creationId xmlns:p14="http://schemas.microsoft.com/office/powerpoint/2010/main" val="13683372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B1FA6D26-5412-4E66-A2E3-2B39B475AF7A}" type="slidenum">
              <a:rPr lang="en-US"/>
              <a:pPr/>
              <a:t>22</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sz="1600" b="1" dirty="0" smtClean="0"/>
              <a:t>Budget vs. actual format</a:t>
            </a:r>
            <a:r>
              <a:rPr lang="en-US" sz="1600" dirty="0" smtClean="0"/>
              <a:t> is for reviewing the statement of earnings or income statement</a:t>
            </a:r>
            <a:r>
              <a:rPr lang="en-US" sz="1600" baseline="0" dirty="0" smtClean="0"/>
              <a:t> with year to date expenses.</a:t>
            </a:r>
            <a:endParaRPr lang="en-US" sz="1600" dirty="0" smtClean="0"/>
          </a:p>
          <a:p>
            <a:pPr eaLnBrk="1" hangingPunct="1"/>
            <a:endParaRPr lang="en-US" sz="1600" dirty="0" smtClean="0"/>
          </a:p>
          <a:p>
            <a:pPr eaLnBrk="1" hangingPunct="1"/>
            <a:r>
              <a:rPr lang="en-US" sz="1600" dirty="0" smtClean="0"/>
              <a:t>Payroll represents a material portion of expenses of a company – assume payroll accounts are closely monitored</a:t>
            </a:r>
          </a:p>
          <a:p>
            <a:pPr eaLnBrk="1" hangingPunct="1"/>
            <a:endParaRPr lang="en-US" sz="1600" dirty="0" smtClean="0"/>
          </a:p>
          <a:p>
            <a:pPr eaLnBrk="1" hangingPunct="1"/>
            <a:r>
              <a:rPr lang="en-US" sz="1600" b="1" dirty="0" smtClean="0"/>
              <a:t>Variance</a:t>
            </a:r>
            <a:r>
              <a:rPr lang="en-US" sz="1600" dirty="0" smtClean="0"/>
              <a:t> is the difference between budget amounts and actual amounts</a:t>
            </a:r>
          </a:p>
          <a:p>
            <a:pPr eaLnBrk="1" hangingPunct="1"/>
            <a:endParaRPr lang="en-US" sz="1600" dirty="0" smtClean="0"/>
          </a:p>
          <a:p>
            <a:pPr eaLnBrk="1" hangingPunct="1"/>
            <a:r>
              <a:rPr lang="en-US" sz="1600" b="1" dirty="0" smtClean="0"/>
              <a:t>Favorable variance</a:t>
            </a:r>
            <a:r>
              <a:rPr lang="en-US" sz="1600" dirty="0" smtClean="0"/>
              <a:t> = expense lower or revenue higher than budget</a:t>
            </a:r>
          </a:p>
          <a:p>
            <a:pPr eaLnBrk="1" hangingPunct="1"/>
            <a:endParaRPr lang="en-US" sz="1600" dirty="0" smtClean="0"/>
          </a:p>
          <a:p>
            <a:pPr eaLnBrk="1" hangingPunct="1"/>
            <a:r>
              <a:rPr lang="en-US" sz="1600" b="1" dirty="0" smtClean="0"/>
              <a:t>Unfavorable variance</a:t>
            </a:r>
            <a:r>
              <a:rPr lang="en-US" sz="1600" dirty="0" smtClean="0"/>
              <a:t> = expense higher or revenue lower than budget</a:t>
            </a:r>
            <a:endParaRPr lang="en-US" sz="1000" dirty="0" smtClean="0"/>
          </a:p>
        </p:txBody>
      </p:sp>
    </p:spTree>
    <p:extLst>
      <p:ext uri="{BB962C8B-B14F-4D97-AF65-F5344CB8AC3E}">
        <p14:creationId xmlns:p14="http://schemas.microsoft.com/office/powerpoint/2010/main" val="21958402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B7E202F-FC11-4723-8E32-039FAF965B01}" type="slidenum">
              <a:rPr lang="en-US"/>
              <a:pPr/>
              <a:t>23</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sz="1600" b="1" dirty="0" smtClean="0"/>
              <a:t>Keep in mind that a variance</a:t>
            </a:r>
            <a:r>
              <a:rPr lang="en-US" sz="1600" dirty="0" smtClean="0"/>
              <a:t> is the difference between budget amounts and actual amounts</a:t>
            </a:r>
          </a:p>
          <a:p>
            <a:pPr eaLnBrk="1" hangingPunct="1"/>
            <a:endParaRPr lang="en-US" sz="1600" dirty="0" smtClean="0"/>
          </a:p>
          <a:p>
            <a:pPr eaLnBrk="1" hangingPunct="1"/>
            <a:r>
              <a:rPr lang="en-US" sz="1600" b="1" dirty="0" smtClean="0"/>
              <a:t>Favorable variance</a:t>
            </a:r>
            <a:r>
              <a:rPr lang="en-US" sz="1600" dirty="0" smtClean="0"/>
              <a:t> = expense lower or revenue higher than budget</a:t>
            </a:r>
          </a:p>
          <a:p>
            <a:pPr eaLnBrk="1" hangingPunct="1"/>
            <a:endParaRPr lang="en-US" sz="1600" dirty="0" smtClean="0"/>
          </a:p>
          <a:p>
            <a:pPr eaLnBrk="1" hangingPunct="1"/>
            <a:r>
              <a:rPr lang="en-US" sz="1600" b="1" dirty="0" smtClean="0"/>
              <a:t>Unfavorable variance</a:t>
            </a:r>
            <a:r>
              <a:rPr lang="en-US" sz="1600" dirty="0" smtClean="0"/>
              <a:t> = expense higher or revenue lower than budget</a:t>
            </a:r>
          </a:p>
          <a:p>
            <a:pPr eaLnBrk="1" hangingPunct="1"/>
            <a:endParaRPr lang="en-US" sz="1600" dirty="0" smtClean="0"/>
          </a:p>
          <a:p>
            <a:pPr eaLnBrk="1" hangingPunct="1"/>
            <a:r>
              <a:rPr lang="en-US" sz="1600" dirty="0" smtClean="0"/>
              <a:t>What would the answer be for this situation?</a:t>
            </a:r>
          </a:p>
          <a:p>
            <a:pPr eaLnBrk="1" hangingPunct="1"/>
            <a:endParaRPr lang="en-US" sz="1600" dirty="0" smtClean="0"/>
          </a:p>
          <a:p>
            <a:pPr eaLnBrk="1" hangingPunct="1"/>
            <a:r>
              <a:rPr lang="en-US" sz="1600" dirty="0" smtClean="0"/>
              <a:t>Favorable by $200</a:t>
            </a:r>
            <a:endParaRPr lang="en-US" sz="1000" dirty="0" smtClean="0"/>
          </a:p>
        </p:txBody>
      </p:sp>
    </p:spTree>
    <p:extLst>
      <p:ext uri="{BB962C8B-B14F-4D97-AF65-F5344CB8AC3E}">
        <p14:creationId xmlns:p14="http://schemas.microsoft.com/office/powerpoint/2010/main" val="1400893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6CB0D4F4-25B1-47C4-9C53-D1D5A2895FB9}" type="slidenum">
              <a:rPr lang="en-US"/>
              <a:pPr/>
              <a:t>24</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025625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0E5DF84-A0F5-4A85-AAF7-7474F4BBE322}" type="slidenum">
              <a:rPr lang="en-US"/>
              <a:pPr/>
              <a:t>25</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a:p>
            <a:pPr algn="ctr" eaLnBrk="1" hangingPunct="1"/>
            <a:endParaRPr lang="en-US" sz="1000" dirty="0" smtClean="0"/>
          </a:p>
        </p:txBody>
      </p:sp>
    </p:spTree>
    <p:extLst>
      <p:ext uri="{BB962C8B-B14F-4D97-AF65-F5344CB8AC3E}">
        <p14:creationId xmlns:p14="http://schemas.microsoft.com/office/powerpoint/2010/main" val="298451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F03D4BE5-CCA6-43D5-967E-9691EFF4401D}" type="slidenum">
              <a:rPr lang="en-US"/>
              <a:pPr/>
              <a:t>26</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algn="ctr" eaLnBrk="1" hangingPunct="1"/>
            <a:endParaRPr lang="en-US" sz="1000" dirty="0" smtClean="0"/>
          </a:p>
          <a:p>
            <a:pPr eaLnBrk="1" hangingPunct="1"/>
            <a:r>
              <a:rPr lang="en-US" sz="1600" b="1" dirty="0" smtClean="0"/>
              <a:t>Blank checks: </a:t>
            </a:r>
            <a:r>
              <a:rPr lang="en-US" sz="1600" b="0" dirty="0" smtClean="0"/>
              <a:t>stored away from the PR department</a:t>
            </a:r>
          </a:p>
          <a:p>
            <a:pPr eaLnBrk="1" hangingPunct="1"/>
            <a:r>
              <a:rPr lang="en-US" sz="1600" b="1" dirty="0" smtClean="0"/>
              <a:t>Computer System</a:t>
            </a:r>
            <a:r>
              <a:rPr lang="en-US" sz="1600" b="1" baseline="0" dirty="0" smtClean="0"/>
              <a:t> Edits: </a:t>
            </a:r>
            <a:r>
              <a:rPr lang="en-US" sz="1600" b="0" baseline="0" dirty="0" smtClean="0"/>
              <a:t>flag unusual situations and alert PR Managers</a:t>
            </a:r>
          </a:p>
          <a:p>
            <a:pPr eaLnBrk="1" hangingPunct="1"/>
            <a:r>
              <a:rPr lang="en-US" sz="1600" b="1" baseline="0" dirty="0" smtClean="0"/>
              <a:t>Internal Auditors: </a:t>
            </a:r>
            <a:r>
              <a:rPr lang="en-US" sz="1600" b="0" baseline="0" dirty="0" smtClean="0"/>
              <a:t>review efficiency of the organizations internal controls and procedures and recommends changes where needed</a:t>
            </a:r>
          </a:p>
          <a:p>
            <a:pPr eaLnBrk="1" hangingPunct="1"/>
            <a:r>
              <a:rPr lang="en-US" sz="1600" b="1" baseline="0" dirty="0" smtClean="0"/>
              <a:t>Negative Pay deductions: </a:t>
            </a:r>
            <a:r>
              <a:rPr lang="en-US" sz="1600" b="0" baseline="0" dirty="0" smtClean="0"/>
              <a:t>to correct overpayments or reimburse expenses, should receive close scrutiny by the PR Manager</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charset="0"/>
                <a:ea typeface="+mn-ea"/>
                <a:cs typeface="Arial" charset="0"/>
              </a:rPr>
              <a:t>Payroll bank accounts</a:t>
            </a:r>
            <a:r>
              <a:rPr kumimoji="0" lang="en-US" sz="1600" b="0" i="0" u="none" strike="noStrike" kern="1200" cap="none" spc="0" normalizeH="0" baseline="0" noProof="0" dirty="0" smtClean="0">
                <a:ln>
                  <a:noFill/>
                </a:ln>
                <a:solidFill>
                  <a:srgbClr val="000000"/>
                </a:solidFill>
                <a:effectLst/>
                <a:uLnTx/>
                <a:uFillTx/>
                <a:latin typeface="Arial" charset="0"/>
                <a:ea typeface="+mn-ea"/>
                <a:cs typeface="Arial" charset="0"/>
              </a:rPr>
              <a:t> should not be reconciled by the payroll department so that there is dual control.</a:t>
            </a:r>
            <a:endParaRPr kumimoji="0" lang="en-US" sz="1000" b="0" i="0" u="none" strike="noStrike" kern="1200" cap="none" spc="0" normalizeH="0" baseline="0" noProof="0" dirty="0" smtClean="0">
              <a:ln>
                <a:noFill/>
              </a:ln>
              <a:solidFill>
                <a:srgbClr val="000000"/>
              </a:solidFill>
              <a:effectLst/>
              <a:uLnTx/>
              <a:uFillTx/>
              <a:latin typeface="Arial" charset="0"/>
              <a:ea typeface="+mn-ea"/>
              <a:cs typeface="Arial"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charset="0"/>
                <a:ea typeface="+mn-ea"/>
                <a:cs typeface="Arial" charset="0"/>
              </a:rPr>
              <a:t>Payroll distribution</a:t>
            </a:r>
            <a:r>
              <a:rPr kumimoji="0" lang="en-US" sz="1600" b="0" i="0" u="none" strike="noStrike" kern="1200" cap="none" spc="0" normalizeH="0" baseline="0" noProof="0" dirty="0" smtClean="0">
                <a:ln>
                  <a:noFill/>
                </a:ln>
                <a:solidFill>
                  <a:srgbClr val="000000"/>
                </a:solidFill>
                <a:effectLst/>
                <a:uLnTx/>
                <a:uFillTx/>
                <a:latin typeface="Arial" charset="0"/>
                <a:ea typeface="+mn-ea"/>
                <a:cs typeface="Arial" charset="0"/>
              </a:rPr>
              <a:t> is dictated by company policies.</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charset="0"/>
                <a:ea typeface="+mn-ea"/>
                <a:cs typeface="Arial" charset="0"/>
              </a:rPr>
              <a:t>Phantom employees</a:t>
            </a:r>
            <a:r>
              <a:rPr kumimoji="0" lang="en-US" sz="1600" b="0" i="0" u="none" strike="noStrike" kern="1200" cap="none" spc="0" normalizeH="0" baseline="0" noProof="0" dirty="0" smtClean="0">
                <a:ln>
                  <a:noFill/>
                </a:ln>
                <a:solidFill>
                  <a:srgbClr val="000000"/>
                </a:solidFill>
                <a:effectLst/>
                <a:uLnTx/>
                <a:uFillTx/>
                <a:latin typeface="Arial" charset="0"/>
                <a:ea typeface="+mn-ea"/>
                <a:cs typeface="Arial" charset="0"/>
              </a:rPr>
              <a:t> can be prevented by physical payouts – to receive your paycheck, you must show photo ID.</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Arial" charset="0"/>
                <a:ea typeface="+mn-ea"/>
                <a:cs typeface="Arial" charset="0"/>
              </a:rPr>
              <a:t>Rotation of duties</a:t>
            </a:r>
            <a:r>
              <a:rPr kumimoji="0" lang="en-US" sz="1600" b="0" i="0" u="none" strike="noStrike" kern="1200" cap="none" spc="0" normalizeH="0" baseline="0" noProof="0" dirty="0" smtClean="0">
                <a:ln>
                  <a:noFill/>
                </a:ln>
                <a:solidFill>
                  <a:srgbClr val="000000"/>
                </a:solidFill>
                <a:effectLst/>
                <a:uLnTx/>
                <a:uFillTx/>
                <a:latin typeface="Arial" charset="0"/>
                <a:ea typeface="+mn-ea"/>
                <a:cs typeface="Arial" charset="0"/>
              </a:rPr>
              <a:t> creates job cross training and security of more than one person processing payroll</a:t>
            </a:r>
          </a:p>
          <a:p>
            <a:pPr eaLnBrk="1" hangingPunct="1"/>
            <a:r>
              <a:rPr lang="en-US" sz="1600" b="1" dirty="0" smtClean="0"/>
              <a:t>Segregation of duties</a:t>
            </a:r>
            <a:r>
              <a:rPr lang="en-US" sz="1600" dirty="0" smtClean="0"/>
              <a:t> means that critical job processes are not totally the responsibility of 1 person or dept.</a:t>
            </a:r>
          </a:p>
          <a:p>
            <a:pPr eaLnBrk="1" hangingPunct="1"/>
            <a:r>
              <a:rPr lang="en-US" sz="1600" b="1" dirty="0" smtClean="0"/>
              <a:t>Time</a:t>
            </a:r>
            <a:r>
              <a:rPr lang="en-US" sz="1600" b="1" baseline="0" dirty="0" smtClean="0"/>
              <a:t> Reporting: </a:t>
            </a:r>
            <a:r>
              <a:rPr lang="en-US" sz="1600" b="0" baseline="0" dirty="0" smtClean="0"/>
              <a:t>time sheets or electronic time entry reviewed by a supervisor and PR </a:t>
            </a:r>
            <a:r>
              <a:rPr lang="en-US" sz="1600" b="0" baseline="0" dirty="0" err="1" smtClean="0"/>
              <a:t>Dept</a:t>
            </a:r>
            <a:r>
              <a:rPr lang="en-US" sz="1600" b="0" baseline="0" dirty="0" smtClean="0"/>
              <a:t> to ensure accurate and appropriate paychecks.</a:t>
            </a:r>
            <a:endParaRPr lang="en-US" sz="1600" b="1" dirty="0" smtClean="0"/>
          </a:p>
          <a:p>
            <a:pPr eaLnBrk="1" hangingPunct="1"/>
            <a:endParaRPr lang="en-US" sz="1600" dirty="0" smtClean="0"/>
          </a:p>
        </p:txBody>
      </p:sp>
    </p:spTree>
    <p:extLst>
      <p:ext uri="{BB962C8B-B14F-4D97-AF65-F5344CB8AC3E}">
        <p14:creationId xmlns:p14="http://schemas.microsoft.com/office/powerpoint/2010/main" val="33418527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1490FAB6-ED13-4395-8053-7937B8F8C256}" type="slidenum">
              <a:rPr lang="en-US"/>
              <a:pPr/>
              <a:t>27</a:t>
            </a:fld>
            <a:endParaRPr lang="en-US"/>
          </a:p>
        </p:txBody>
      </p:sp>
      <p:sp>
        <p:nvSpPr>
          <p:cNvPr id="81923" name="Rectangle 2"/>
          <p:cNvSpPr>
            <a:spLocks noGrp="1" noRot="1" noChangeAspect="1" noChangeArrowheads="1" noTextEdit="1"/>
          </p:cNvSpPr>
          <p:nvPr>
            <p:ph type="sldImg"/>
          </p:nvPr>
        </p:nvSpPr>
        <p:spPr>
          <a:xfrm>
            <a:off x="2011363" y="612775"/>
            <a:ext cx="2757487" cy="2070100"/>
          </a:xfrm>
          <a:ln/>
        </p:spPr>
      </p:sp>
      <p:sp>
        <p:nvSpPr>
          <p:cNvPr id="81924" name="Rectangle 3"/>
          <p:cNvSpPr>
            <a:spLocks noGrp="1" noChangeArrowheads="1"/>
          </p:cNvSpPr>
          <p:nvPr>
            <p:ph type="body" idx="1"/>
          </p:nvPr>
        </p:nvSpPr>
        <p:spPr>
          <a:xfrm>
            <a:off x="685490" y="2912986"/>
            <a:ext cx="5487022" cy="5596453"/>
          </a:xfrm>
          <a:noFill/>
          <a:ln/>
        </p:spPr>
        <p:txBody>
          <a:bodyPr/>
          <a:lstStyle/>
          <a:p>
            <a:pPr eaLnBrk="1" hangingPunct="1"/>
            <a:r>
              <a:rPr lang="en-US" sz="1600" dirty="0" smtClean="0"/>
              <a:t>A public company’s CEO and CFO must certify each annual or quarterly report filed under Security Exchange Act</a:t>
            </a:r>
          </a:p>
          <a:p>
            <a:pPr eaLnBrk="1" hangingPunct="1"/>
            <a:endParaRPr lang="en-US" sz="1600" dirty="0" smtClean="0"/>
          </a:p>
          <a:p>
            <a:pPr eaLnBrk="1" hangingPunct="1"/>
            <a:r>
              <a:rPr lang="en-US" sz="1600" dirty="0" smtClean="0"/>
              <a:t>Audit committee must set up procedures for the receipt, retention, and treatment of complaints  - complaint procedures must be established</a:t>
            </a:r>
          </a:p>
          <a:p>
            <a:pPr eaLnBrk="1" hangingPunct="1"/>
            <a:endParaRPr lang="en-US" sz="1600" dirty="0" smtClean="0"/>
          </a:p>
          <a:p>
            <a:pPr eaLnBrk="1" hangingPunct="1"/>
            <a:r>
              <a:rPr lang="en-US" sz="1600" dirty="0" smtClean="0"/>
              <a:t>Public companies may not make personal loans to any director or executive officers</a:t>
            </a:r>
          </a:p>
          <a:p>
            <a:pPr eaLnBrk="1" hangingPunct="1"/>
            <a:endParaRPr lang="en-US" sz="1600" dirty="0" smtClean="0"/>
          </a:p>
          <a:p>
            <a:pPr eaLnBrk="1" hangingPunct="1"/>
            <a:r>
              <a:rPr lang="en-US" sz="1600" dirty="0" smtClean="0"/>
              <a:t>Company’s annual report must contain an internal control report that contains a statement of </a:t>
            </a:r>
            <a:r>
              <a:rPr lang="en-US" sz="1600" dirty="0" err="1" smtClean="0"/>
              <a:t>mgmt’s</a:t>
            </a:r>
            <a:r>
              <a:rPr lang="en-US" sz="1600" dirty="0" smtClean="0"/>
              <a:t> responsibility for designing and maintaining adequate internal controls along with </a:t>
            </a:r>
            <a:r>
              <a:rPr lang="en-US" sz="1600" dirty="0" err="1" smtClean="0"/>
              <a:t>mgmt’s</a:t>
            </a:r>
            <a:r>
              <a:rPr lang="en-US" sz="1600" dirty="0" smtClean="0"/>
              <a:t> assessment of the effectiveness of the internal controls over financial reporting.</a:t>
            </a:r>
          </a:p>
          <a:p>
            <a:pPr eaLnBrk="1" hangingPunct="1"/>
            <a:endParaRPr lang="en-US" sz="1600" dirty="0" smtClean="0"/>
          </a:p>
          <a:p>
            <a:pPr eaLnBrk="1" hangingPunct="1"/>
            <a:r>
              <a:rPr lang="en-US" sz="1600" dirty="0" smtClean="0"/>
              <a:t>Company’s external auditors must attest to and report on </a:t>
            </a:r>
            <a:r>
              <a:rPr lang="en-US" sz="1600" dirty="0" err="1" smtClean="0"/>
              <a:t>mgmt’s</a:t>
            </a:r>
            <a:r>
              <a:rPr lang="en-US" sz="1600" dirty="0" smtClean="0"/>
              <a:t> assessment, certifying the underlying controls and processes used to determine financial results.</a:t>
            </a:r>
            <a:endParaRPr lang="en-US" sz="1000" dirty="0" smtClean="0"/>
          </a:p>
        </p:txBody>
      </p:sp>
    </p:spTree>
    <p:extLst>
      <p:ext uri="{BB962C8B-B14F-4D97-AF65-F5344CB8AC3E}">
        <p14:creationId xmlns:p14="http://schemas.microsoft.com/office/powerpoint/2010/main" val="31893743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AB1F8DA1-D309-4CEA-A291-158202EC1A5E}" type="slidenum">
              <a:rPr lang="en-US"/>
              <a:pPr/>
              <a:t>28</a:t>
            </a:fld>
            <a:endParaRPr lang="en-US"/>
          </a:p>
        </p:txBody>
      </p:sp>
      <p:sp>
        <p:nvSpPr>
          <p:cNvPr id="82947" name="Rectangle 2"/>
          <p:cNvSpPr>
            <a:spLocks noGrp="1" noRot="1" noChangeAspect="1" noChangeArrowheads="1" noTextEdit="1"/>
          </p:cNvSpPr>
          <p:nvPr>
            <p:ph type="sldImg"/>
          </p:nvPr>
        </p:nvSpPr>
        <p:spPr>
          <a:xfrm>
            <a:off x="2230438" y="153988"/>
            <a:ext cx="2246312" cy="1685925"/>
          </a:xfrm>
          <a:ln/>
        </p:spPr>
      </p:sp>
      <p:sp>
        <p:nvSpPr>
          <p:cNvPr id="82948" name="Rectangle 3"/>
          <p:cNvSpPr>
            <a:spLocks noGrp="1" noChangeArrowheads="1"/>
          </p:cNvSpPr>
          <p:nvPr>
            <p:ph type="body" idx="1"/>
          </p:nvPr>
        </p:nvSpPr>
        <p:spPr>
          <a:xfrm>
            <a:off x="685489" y="1993343"/>
            <a:ext cx="5944015" cy="6899673"/>
          </a:xfrm>
          <a:noFill/>
          <a:ln/>
        </p:spPr>
        <p:txBody>
          <a:bodyPr/>
          <a:lstStyle/>
          <a:p>
            <a:pPr eaLnBrk="1" hangingPunct="1"/>
            <a:r>
              <a:rPr lang="en-US" sz="1400" b="1" dirty="0" smtClean="0"/>
              <a:t>Group 1 security features</a:t>
            </a:r>
            <a:r>
              <a:rPr lang="en-US" sz="1400" dirty="0" smtClean="0"/>
              <a:t> – manufactured into the check paper.</a:t>
            </a:r>
          </a:p>
          <a:p>
            <a:pPr eaLnBrk="1" hangingPunct="1"/>
            <a:r>
              <a:rPr lang="en-US" sz="1400" dirty="0" smtClean="0"/>
              <a:t>Difficult and expensive to reproduce</a:t>
            </a:r>
          </a:p>
          <a:p>
            <a:pPr eaLnBrk="1" hangingPunct="1"/>
            <a:r>
              <a:rPr lang="en-US" sz="1400" dirty="0" smtClean="0"/>
              <a:t>Example:  True watermarks not printed watermarks. – alter the structure of the paper – causes a picture or pattern to appear only when the paper is held up to a light source.    (Example:   New Currency Bills)</a:t>
            </a:r>
          </a:p>
          <a:p>
            <a:pPr eaLnBrk="1" hangingPunct="1"/>
            <a:r>
              <a:rPr lang="en-US" sz="1400" b="1" dirty="0" smtClean="0"/>
              <a:t>Group 2 security features</a:t>
            </a:r>
            <a:r>
              <a:rPr lang="en-US" sz="1400" dirty="0" smtClean="0"/>
              <a:t> – printed onto the paper either when the paper is converted from raw material to check stock or when the check MICR or OCR lines, payee, and account information is completed</a:t>
            </a:r>
          </a:p>
          <a:p>
            <a:pPr eaLnBrk="1" hangingPunct="1"/>
            <a:r>
              <a:rPr lang="en-US" sz="1400" dirty="0" smtClean="0"/>
              <a:t>Example:  screened printing – under a magnifying glass – printing appears as discreet dots on an original document, but when copied – appears as a series of broken lines</a:t>
            </a:r>
          </a:p>
          <a:p>
            <a:pPr eaLnBrk="1" hangingPunct="1"/>
            <a:r>
              <a:rPr lang="en-US" sz="1400" b="1" dirty="0" smtClean="0"/>
              <a:t>Group 3 security features</a:t>
            </a:r>
            <a:r>
              <a:rPr lang="en-US" sz="1400" dirty="0" smtClean="0"/>
              <a:t> – bank sponsored electronic data checking known as Positive Pay or Match Pay</a:t>
            </a:r>
          </a:p>
          <a:p>
            <a:pPr eaLnBrk="1" hangingPunct="1"/>
            <a:r>
              <a:rPr lang="en-US" sz="1400" dirty="0" smtClean="0"/>
              <a:t>Most effective security measures – most costly and labor intensive – requires lots of data sharing between bank and company </a:t>
            </a:r>
          </a:p>
          <a:p>
            <a:pPr eaLnBrk="1" hangingPunct="1"/>
            <a:r>
              <a:rPr lang="en-US" sz="1400" dirty="0" smtClean="0"/>
              <a:t>Requires verification of check # and value before the check is processed.</a:t>
            </a:r>
          </a:p>
          <a:p>
            <a:pPr eaLnBrk="1" hangingPunct="1"/>
            <a:r>
              <a:rPr lang="en-US" sz="1400" b="1" u="sng" dirty="0" smtClean="0"/>
              <a:t>Check 21 -  11.10</a:t>
            </a:r>
          </a:p>
          <a:p>
            <a:pPr eaLnBrk="1" hangingPunct="1"/>
            <a:r>
              <a:rPr lang="en-US" sz="1400" dirty="0" smtClean="0"/>
              <a:t>Permits the use of a substitute check.</a:t>
            </a:r>
          </a:p>
          <a:p>
            <a:pPr eaLnBrk="1" hangingPunct="1"/>
            <a:r>
              <a:rPr lang="en-US" sz="1400" dirty="0" smtClean="0"/>
              <a:t>Substitute check = paper reproduction of an original check that contains an image of the front and back of the original check</a:t>
            </a:r>
          </a:p>
          <a:p>
            <a:pPr eaLnBrk="1" hangingPunct="1"/>
            <a:r>
              <a:rPr lang="en-US" sz="1400" dirty="0" smtClean="0"/>
              <a:t>Treated as legal equivalents of the original checks written by a person or business</a:t>
            </a:r>
          </a:p>
          <a:p>
            <a:pPr eaLnBrk="1" hangingPunct="1"/>
            <a:r>
              <a:rPr lang="en-US" sz="1400" dirty="0" smtClean="0"/>
              <a:t>Substitute check must also contain a legend that states “ This is a legal copy of your check.  You can use it the same way you would use the original check”</a:t>
            </a:r>
          </a:p>
          <a:p>
            <a:pPr eaLnBrk="1" hangingPunct="1"/>
            <a:r>
              <a:rPr lang="en-US" sz="1400" b="1" dirty="0" smtClean="0"/>
              <a:t>Impact on payroll?</a:t>
            </a:r>
            <a:r>
              <a:rPr lang="en-US" sz="1400" dirty="0" smtClean="0"/>
              <a:t>   Loss of check float and</a:t>
            </a:r>
            <a:r>
              <a:rPr lang="en-US" sz="1400" baseline="0" dirty="0" smtClean="0"/>
              <a:t> </a:t>
            </a:r>
            <a:r>
              <a:rPr lang="en-US" sz="1400" dirty="0" smtClean="0"/>
              <a:t>no cancelled check for reconciliation purposes (although banks</a:t>
            </a:r>
            <a:r>
              <a:rPr lang="en-US" sz="1400" baseline="0" dirty="0" smtClean="0"/>
              <a:t> usually provide online copy of image).</a:t>
            </a:r>
            <a:endParaRPr lang="en-US" sz="1000" dirty="0" smtClean="0"/>
          </a:p>
        </p:txBody>
      </p:sp>
    </p:spTree>
    <p:extLst>
      <p:ext uri="{BB962C8B-B14F-4D97-AF65-F5344CB8AC3E}">
        <p14:creationId xmlns:p14="http://schemas.microsoft.com/office/powerpoint/2010/main" val="29591012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6EBFF662-EDD6-475B-86B7-B4AF34B0C22F}" type="slidenum">
              <a:rPr lang="en-US"/>
              <a:pPr/>
              <a:t>29</a:t>
            </a:fld>
            <a:endParaRPr 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091280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17CF571-F5BF-468F-B27B-770238A7DE0F}" type="slidenum">
              <a:rPr lang="en-US"/>
              <a:pPr/>
              <a:t>3</a:t>
            </a:fld>
            <a:endParaRPr lang="en-US"/>
          </a:p>
        </p:txBody>
      </p:sp>
      <p:sp>
        <p:nvSpPr>
          <p:cNvPr id="56323" name="Rectangle 2"/>
          <p:cNvSpPr>
            <a:spLocks noGrp="1" noRot="1" noChangeAspect="1" noChangeArrowheads="1" noTextEdit="1"/>
          </p:cNvSpPr>
          <p:nvPr>
            <p:ph type="sldImg"/>
          </p:nvPr>
        </p:nvSpPr>
        <p:spPr>
          <a:xfrm>
            <a:off x="2049463" y="460375"/>
            <a:ext cx="3370262" cy="2528888"/>
          </a:xfrm>
          <a:ln/>
        </p:spPr>
      </p:sp>
      <p:sp>
        <p:nvSpPr>
          <p:cNvPr id="56324" name="Rectangle 3"/>
          <p:cNvSpPr>
            <a:spLocks noGrp="1" noChangeArrowheads="1"/>
          </p:cNvSpPr>
          <p:nvPr>
            <p:ph type="body" idx="1"/>
          </p:nvPr>
        </p:nvSpPr>
        <p:spPr>
          <a:xfrm>
            <a:off x="456993" y="3219533"/>
            <a:ext cx="6248676" cy="5289906"/>
          </a:xfrm>
          <a:noFill/>
          <a:ln/>
        </p:spPr>
        <p:txBody>
          <a:bodyPr/>
          <a:lstStyle/>
          <a:p>
            <a:pPr eaLnBrk="1" hangingPunct="1"/>
            <a:r>
              <a:rPr lang="en-US" sz="1400" dirty="0" smtClean="0"/>
              <a:t>Accounting standards are not set by law but by private organizations</a:t>
            </a:r>
          </a:p>
          <a:p>
            <a:pPr eaLnBrk="1" hangingPunct="1"/>
            <a:r>
              <a:rPr lang="en-US" sz="1400" b="1" dirty="0" smtClean="0"/>
              <a:t>Financial Accounting Standards Board</a:t>
            </a:r>
            <a:r>
              <a:rPr lang="en-US" sz="1400" dirty="0" smtClean="0"/>
              <a:t> – sets the standards for recording financial transactions</a:t>
            </a:r>
          </a:p>
          <a:p>
            <a:pPr eaLnBrk="1" hangingPunct="1"/>
            <a:r>
              <a:rPr lang="en-US" sz="1400" b="1" dirty="0" smtClean="0"/>
              <a:t>Government Accounting Standards Board</a:t>
            </a:r>
            <a:r>
              <a:rPr lang="en-US" sz="1400" dirty="0" smtClean="0"/>
              <a:t> – same function for public sector</a:t>
            </a:r>
          </a:p>
          <a:p>
            <a:pPr eaLnBrk="1" hangingPunct="1"/>
            <a:r>
              <a:rPr lang="en-US" sz="1400" b="1" dirty="0" smtClean="0"/>
              <a:t>Generally Accepted Accounting Principles (GAAP)</a:t>
            </a:r>
          </a:p>
          <a:p>
            <a:pPr eaLnBrk="1" hangingPunct="1"/>
            <a:r>
              <a:rPr lang="en-US" sz="1400" b="1" dirty="0" smtClean="0"/>
              <a:t>*Business Entity Concept</a:t>
            </a:r>
            <a:r>
              <a:rPr lang="en-US" sz="1400" dirty="0" smtClean="0"/>
              <a:t> – every company is operated separately as a business entity; owners</a:t>
            </a:r>
            <a:r>
              <a:rPr lang="en-US" sz="1400" baseline="0" dirty="0" smtClean="0"/>
              <a:t> &amp; employees keep their personal transactions separate</a:t>
            </a:r>
            <a:endParaRPr lang="en-US" sz="1400" dirty="0" smtClean="0"/>
          </a:p>
          <a:p>
            <a:pPr eaLnBrk="1" hangingPunct="1">
              <a:buFontTx/>
              <a:buChar char="•"/>
            </a:pPr>
            <a:r>
              <a:rPr lang="en-US" sz="1400" b="1" dirty="0" smtClean="0"/>
              <a:t>Continuing Concern Concept</a:t>
            </a:r>
            <a:r>
              <a:rPr lang="en-US" sz="1400" dirty="0" smtClean="0"/>
              <a:t> – assumes the company will continue to operate indefinitely as a business, valuing their asset</a:t>
            </a:r>
            <a:r>
              <a:rPr lang="en-US" sz="1400" baseline="0" dirty="0" smtClean="0"/>
              <a:t>s at their cost</a:t>
            </a:r>
            <a:endParaRPr lang="en-US" sz="1400" dirty="0" smtClean="0"/>
          </a:p>
          <a:p>
            <a:pPr eaLnBrk="1" hangingPunct="1">
              <a:buFontTx/>
              <a:buChar char="•"/>
            </a:pPr>
            <a:r>
              <a:rPr lang="en-US" sz="1400" b="1" dirty="0" smtClean="0"/>
              <a:t>Time Period Concept</a:t>
            </a:r>
            <a:r>
              <a:rPr lang="en-US" sz="1400" dirty="0" smtClean="0"/>
              <a:t> – each company determines its own accounting period; calendar year or other 12 month</a:t>
            </a:r>
            <a:r>
              <a:rPr lang="en-US" sz="1400" baseline="0" dirty="0" smtClean="0"/>
              <a:t> period</a:t>
            </a:r>
            <a:endParaRPr lang="en-US" sz="1400" dirty="0" smtClean="0"/>
          </a:p>
          <a:p>
            <a:pPr eaLnBrk="1" hangingPunct="1">
              <a:buFontTx/>
              <a:buChar char="•"/>
            </a:pPr>
            <a:r>
              <a:rPr lang="en-US" sz="1400" b="1" dirty="0" smtClean="0"/>
              <a:t>Cost Principle</a:t>
            </a:r>
            <a:r>
              <a:rPr lang="en-US" sz="1400" dirty="0" smtClean="0"/>
              <a:t> – all goods and services purchased are recorded at the cost of acquiring them.</a:t>
            </a:r>
          </a:p>
          <a:p>
            <a:pPr eaLnBrk="1" hangingPunct="1">
              <a:buFontTx/>
              <a:buChar char="•"/>
            </a:pPr>
            <a:r>
              <a:rPr lang="en-US" sz="1400" b="1" dirty="0" smtClean="0"/>
              <a:t>Objectivity Principle</a:t>
            </a:r>
            <a:r>
              <a:rPr lang="en-US" sz="1400" dirty="0" smtClean="0"/>
              <a:t> – transactions must be recorded objectively to ensure personal opinions &amp; emotions are not part of the recorded transactions</a:t>
            </a:r>
          </a:p>
          <a:p>
            <a:pPr eaLnBrk="1" hangingPunct="1">
              <a:buFontTx/>
              <a:buChar char="•"/>
            </a:pPr>
            <a:r>
              <a:rPr lang="en-US" sz="1400" b="1" dirty="0" smtClean="0"/>
              <a:t>Matching principle</a:t>
            </a:r>
            <a:r>
              <a:rPr lang="en-US" sz="1400" dirty="0" smtClean="0"/>
              <a:t> – expenses &amp; revenue are recorded in the accounting period in which the expense happens and the revenue is earned</a:t>
            </a:r>
          </a:p>
          <a:p>
            <a:pPr eaLnBrk="1" hangingPunct="1">
              <a:buFontTx/>
              <a:buChar char="•"/>
            </a:pPr>
            <a:r>
              <a:rPr lang="en-US" sz="1400" b="1" dirty="0" smtClean="0"/>
              <a:t>Realization principle</a:t>
            </a:r>
            <a:r>
              <a:rPr lang="en-US" sz="1400" dirty="0" smtClean="0"/>
              <a:t> – governs the recording of revenue, recognized when earned</a:t>
            </a:r>
          </a:p>
          <a:p>
            <a:pPr eaLnBrk="1" hangingPunct="1">
              <a:buFontTx/>
              <a:buChar char="•"/>
            </a:pPr>
            <a:r>
              <a:rPr lang="en-US" sz="1400" b="1" dirty="0" smtClean="0"/>
              <a:t>Consistency principle</a:t>
            </a:r>
            <a:r>
              <a:rPr lang="en-US" sz="1400" dirty="0" smtClean="0"/>
              <a:t> – transactions must be recorded in a consistent manner based on the particular accounting method, principle, or period.</a:t>
            </a:r>
          </a:p>
          <a:p>
            <a:pPr algn="ctr" eaLnBrk="1" hangingPunct="1"/>
            <a:endParaRPr lang="en-US" sz="1400" dirty="0" smtClean="0"/>
          </a:p>
        </p:txBody>
      </p:sp>
    </p:spTree>
    <p:extLst>
      <p:ext uri="{BB962C8B-B14F-4D97-AF65-F5344CB8AC3E}">
        <p14:creationId xmlns:p14="http://schemas.microsoft.com/office/powerpoint/2010/main" val="3848175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029F305E-32BF-4AE5-8EC5-A68B969B0F4F}" type="slidenum">
              <a:rPr lang="en-US"/>
              <a:pPr/>
              <a:t>4</a:t>
            </a:fld>
            <a:endParaRPr lang="en-US"/>
          </a:p>
        </p:txBody>
      </p:sp>
      <p:sp>
        <p:nvSpPr>
          <p:cNvPr id="57347" name="Rectangle 2"/>
          <p:cNvSpPr>
            <a:spLocks noGrp="1" noRot="1" noChangeAspect="1" noChangeArrowheads="1" noTextEdit="1"/>
          </p:cNvSpPr>
          <p:nvPr>
            <p:ph type="sldImg"/>
          </p:nvPr>
        </p:nvSpPr>
        <p:spPr>
          <a:xfrm>
            <a:off x="1998663" y="153988"/>
            <a:ext cx="2860675" cy="2146300"/>
          </a:xfrm>
          <a:ln/>
        </p:spPr>
      </p:sp>
      <p:sp>
        <p:nvSpPr>
          <p:cNvPr id="57348" name="Rectangle 3"/>
          <p:cNvSpPr>
            <a:spLocks noGrp="1" noChangeArrowheads="1"/>
          </p:cNvSpPr>
          <p:nvPr>
            <p:ph type="body" idx="1"/>
          </p:nvPr>
        </p:nvSpPr>
        <p:spPr>
          <a:xfrm>
            <a:off x="685489" y="2453951"/>
            <a:ext cx="5944015" cy="6362035"/>
          </a:xfrm>
          <a:noFill/>
          <a:ln/>
        </p:spPr>
        <p:txBody>
          <a:bodyPr/>
          <a:lstStyle/>
          <a:p>
            <a:pPr eaLnBrk="1" hangingPunct="1"/>
            <a:r>
              <a:rPr lang="en-US" sz="1400" dirty="0" smtClean="0"/>
              <a:t>All transactions are recorded and classified into accounts</a:t>
            </a:r>
            <a:r>
              <a:rPr lang="en-US" sz="1400" baseline="0" dirty="0" smtClean="0"/>
              <a:t> using the “double entry” system, with a debit and a credit in each entry.  Two or more accounts are involved in every transaction.</a:t>
            </a:r>
          </a:p>
          <a:p>
            <a:pPr eaLnBrk="1" hangingPunct="1"/>
            <a:endParaRPr lang="en-US" sz="1400" baseline="0" dirty="0" smtClean="0"/>
          </a:p>
          <a:p>
            <a:pPr eaLnBrk="1" hangingPunct="1"/>
            <a:r>
              <a:rPr lang="en-US" sz="1400" baseline="0" dirty="0" smtClean="0"/>
              <a:t>ALE is on the Balance Sheet</a:t>
            </a:r>
          </a:p>
          <a:p>
            <a:pPr eaLnBrk="1" hangingPunct="1"/>
            <a:r>
              <a:rPr lang="en-US" sz="1400" baseline="0" dirty="0" smtClean="0"/>
              <a:t>REN and NICE are on the Income Statement and Statement of Retained Earnings</a:t>
            </a:r>
          </a:p>
          <a:p>
            <a:pPr eaLnBrk="1" hangingPunct="1"/>
            <a:endParaRPr lang="en-US" sz="1400" baseline="0" dirty="0" smtClean="0"/>
          </a:p>
          <a:p>
            <a:pPr eaLnBrk="1" hangingPunct="1"/>
            <a:r>
              <a:rPr lang="en-US" sz="1400" baseline="0" dirty="0" smtClean="0"/>
              <a:t>Income Distributed is dividends.</a:t>
            </a:r>
          </a:p>
          <a:p>
            <a:pPr eaLnBrk="1" hangingPunct="1"/>
            <a:endParaRPr lang="en-US" sz="1400" dirty="0" smtClean="0"/>
          </a:p>
        </p:txBody>
      </p:sp>
    </p:spTree>
    <p:extLst>
      <p:ext uri="{BB962C8B-B14F-4D97-AF65-F5344CB8AC3E}">
        <p14:creationId xmlns:p14="http://schemas.microsoft.com/office/powerpoint/2010/main" val="3367669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DFB1654A-FF46-494C-8909-D6AB448E2741}" type="slidenum">
              <a:rPr lang="en-US"/>
              <a:pPr/>
              <a:t>5</a:t>
            </a:fld>
            <a:endParaRPr lang="en-US"/>
          </a:p>
        </p:txBody>
      </p:sp>
      <p:sp>
        <p:nvSpPr>
          <p:cNvPr id="58371" name="Rectangle 2"/>
          <p:cNvSpPr>
            <a:spLocks noGrp="1" noRot="1" noChangeAspect="1" noChangeArrowheads="1" noTextEdit="1"/>
          </p:cNvSpPr>
          <p:nvPr>
            <p:ph type="sldImg"/>
          </p:nvPr>
        </p:nvSpPr>
        <p:spPr>
          <a:xfrm>
            <a:off x="1998663" y="153988"/>
            <a:ext cx="2860675" cy="2146300"/>
          </a:xfrm>
          <a:ln/>
        </p:spPr>
      </p:sp>
      <p:sp>
        <p:nvSpPr>
          <p:cNvPr id="58372" name="Rectangle 3"/>
          <p:cNvSpPr>
            <a:spLocks noGrp="1" noChangeArrowheads="1"/>
          </p:cNvSpPr>
          <p:nvPr>
            <p:ph type="body" idx="1"/>
          </p:nvPr>
        </p:nvSpPr>
        <p:spPr>
          <a:xfrm>
            <a:off x="685489" y="2453951"/>
            <a:ext cx="5944015" cy="6362035"/>
          </a:xfrm>
          <a:noFill/>
          <a:ln/>
        </p:spPr>
        <p:txBody>
          <a:bodyPr/>
          <a:lstStyle/>
          <a:p>
            <a:pPr eaLnBrk="1" hangingPunct="1"/>
            <a:r>
              <a:rPr lang="en-US" sz="1600" b="1" dirty="0" smtClean="0"/>
              <a:t>Asset Accounts</a:t>
            </a:r>
            <a:r>
              <a:rPr lang="en-US" sz="1600" dirty="0" smtClean="0"/>
              <a:t> – </a:t>
            </a:r>
            <a:r>
              <a:rPr lang="en-US" sz="1400" dirty="0" smtClean="0"/>
              <a:t>used to record the purchase of goods or an investment that has a long life expectancy or a substantial material value beyond the point of purchase.</a:t>
            </a:r>
          </a:p>
          <a:p>
            <a:pPr eaLnBrk="1" hangingPunct="1"/>
            <a:r>
              <a:rPr lang="en-US" sz="1600" b="1" dirty="0" smtClean="0"/>
              <a:t>Common types of assets:</a:t>
            </a:r>
            <a:r>
              <a:rPr lang="en-US" sz="1600" dirty="0" smtClean="0"/>
              <a:t> </a:t>
            </a:r>
          </a:p>
          <a:p>
            <a:pPr lvl="1" eaLnBrk="1" hangingPunct="1"/>
            <a:r>
              <a:rPr lang="en-US" sz="1600" b="1" dirty="0" smtClean="0"/>
              <a:t>Current:</a:t>
            </a:r>
            <a:r>
              <a:rPr lang="en-US" sz="1600" dirty="0" smtClean="0"/>
              <a:t>  </a:t>
            </a:r>
            <a:r>
              <a:rPr lang="en-US" sz="1400" dirty="0" smtClean="0"/>
              <a:t>resources that are held in cash  (checking or savings accounts) or expected to be converted to cash in 1 year or less (inventory or accounts receivable)</a:t>
            </a:r>
          </a:p>
          <a:p>
            <a:pPr lvl="1" eaLnBrk="1" hangingPunct="1"/>
            <a:r>
              <a:rPr lang="en-US" sz="1600" b="1" dirty="0" smtClean="0"/>
              <a:t>Fixed = PPE (property,</a:t>
            </a:r>
            <a:r>
              <a:rPr lang="en-US" sz="1600" b="1" baseline="0" dirty="0" smtClean="0"/>
              <a:t> plant and equipment) </a:t>
            </a:r>
            <a:r>
              <a:rPr lang="en-US" sz="1600" b="1" dirty="0" smtClean="0"/>
              <a:t>or Tangible :</a:t>
            </a:r>
            <a:r>
              <a:rPr lang="en-US" sz="1600" dirty="0" smtClean="0"/>
              <a:t>  </a:t>
            </a:r>
            <a:r>
              <a:rPr lang="en-US" sz="1400" dirty="0" smtClean="0"/>
              <a:t>resources that are expected to be held 1 year or more (property or equipment)</a:t>
            </a:r>
          </a:p>
          <a:p>
            <a:pPr lvl="1" eaLnBrk="1" hangingPunct="1"/>
            <a:r>
              <a:rPr lang="en-US" sz="1600" b="1" dirty="0" smtClean="0"/>
              <a:t>Intangible or Deferred:</a:t>
            </a:r>
            <a:r>
              <a:rPr lang="en-US" sz="1600" dirty="0" smtClean="0"/>
              <a:t>  </a:t>
            </a:r>
            <a:r>
              <a:rPr lang="en-US" sz="1400" dirty="0" smtClean="0"/>
              <a:t>resources that cannot be touched  (goodwill or value of a patent)</a:t>
            </a:r>
          </a:p>
        </p:txBody>
      </p:sp>
    </p:spTree>
    <p:extLst>
      <p:ext uri="{BB962C8B-B14F-4D97-AF65-F5344CB8AC3E}">
        <p14:creationId xmlns:p14="http://schemas.microsoft.com/office/powerpoint/2010/main" val="1654692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53EBAFD8-D5D4-4A59-87FE-F637180A6F60}" type="slidenum">
              <a:rPr lang="en-US"/>
              <a:pPr/>
              <a:t>6</a:t>
            </a:fld>
            <a:endParaRPr lang="en-US"/>
          </a:p>
        </p:txBody>
      </p:sp>
      <p:sp>
        <p:nvSpPr>
          <p:cNvPr id="59395" name="Rectangle 2"/>
          <p:cNvSpPr>
            <a:spLocks noGrp="1" noRot="1" noChangeAspect="1" noChangeArrowheads="1" noTextEdit="1"/>
          </p:cNvSpPr>
          <p:nvPr>
            <p:ph type="sldImg"/>
          </p:nvPr>
        </p:nvSpPr>
        <p:spPr>
          <a:xfrm>
            <a:off x="1998663" y="153988"/>
            <a:ext cx="2860675" cy="2146300"/>
          </a:xfrm>
          <a:ln/>
        </p:spPr>
      </p:sp>
      <p:sp>
        <p:nvSpPr>
          <p:cNvPr id="59396" name="Rectangle 3"/>
          <p:cNvSpPr>
            <a:spLocks noGrp="1" noChangeArrowheads="1"/>
          </p:cNvSpPr>
          <p:nvPr>
            <p:ph type="body" idx="1"/>
          </p:nvPr>
        </p:nvSpPr>
        <p:spPr>
          <a:xfrm>
            <a:off x="685489" y="2453951"/>
            <a:ext cx="5944015" cy="6362035"/>
          </a:xfrm>
          <a:noFill/>
          <a:ln/>
        </p:spPr>
        <p:txBody>
          <a:bodyPr/>
          <a:lstStyle/>
          <a:p>
            <a:pPr eaLnBrk="1" hangingPunct="1"/>
            <a:r>
              <a:rPr lang="en-US" sz="1600" b="1" dirty="0" smtClean="0"/>
              <a:t>Liability Accounts</a:t>
            </a:r>
            <a:r>
              <a:rPr lang="en-US" sz="1600" dirty="0" smtClean="0"/>
              <a:t> </a:t>
            </a:r>
            <a:r>
              <a:rPr lang="en-US" sz="1400" dirty="0" smtClean="0"/>
              <a:t>– debts or obligations of the company to be paid in the future</a:t>
            </a:r>
          </a:p>
          <a:p>
            <a:pPr eaLnBrk="1" hangingPunct="1"/>
            <a:r>
              <a:rPr lang="en-US" sz="1600" b="1" dirty="0" smtClean="0"/>
              <a:t>Common types of liabilities:</a:t>
            </a:r>
          </a:p>
          <a:p>
            <a:pPr lvl="1" eaLnBrk="1" hangingPunct="1"/>
            <a:r>
              <a:rPr lang="en-US" sz="1600" b="1" dirty="0" smtClean="0"/>
              <a:t>Current:</a:t>
            </a:r>
            <a:r>
              <a:rPr lang="en-US" sz="1600" dirty="0" smtClean="0"/>
              <a:t>  </a:t>
            </a:r>
            <a:r>
              <a:rPr lang="en-US" sz="1400" dirty="0" smtClean="0"/>
              <a:t>debts that will be paid in full within 1 year (tax withheld payable)</a:t>
            </a:r>
          </a:p>
          <a:p>
            <a:pPr lvl="1" eaLnBrk="1" hangingPunct="1"/>
            <a:r>
              <a:rPr lang="en-US" sz="1600" b="1" dirty="0" smtClean="0"/>
              <a:t>Long-term:</a:t>
            </a:r>
            <a:r>
              <a:rPr lang="en-US" sz="1600" dirty="0" smtClean="0"/>
              <a:t>  </a:t>
            </a:r>
            <a:r>
              <a:rPr lang="en-US" sz="1400" dirty="0" smtClean="0"/>
              <a:t>debts that are not expected to be paid for 1 year or more (mortgages)</a:t>
            </a:r>
          </a:p>
        </p:txBody>
      </p:sp>
    </p:spTree>
    <p:extLst>
      <p:ext uri="{BB962C8B-B14F-4D97-AF65-F5344CB8AC3E}">
        <p14:creationId xmlns:p14="http://schemas.microsoft.com/office/powerpoint/2010/main" val="1465494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31A943F-4622-4F7A-A3A9-2BD41E101A69}" type="slidenum">
              <a:rPr lang="en-US"/>
              <a:pPr/>
              <a:t>7</a:t>
            </a:fld>
            <a:endParaRPr lang="en-US"/>
          </a:p>
        </p:txBody>
      </p:sp>
      <p:sp>
        <p:nvSpPr>
          <p:cNvPr id="60419" name="Rectangle 2"/>
          <p:cNvSpPr>
            <a:spLocks noGrp="1" noRot="1" noChangeAspect="1" noChangeArrowheads="1" noTextEdit="1"/>
          </p:cNvSpPr>
          <p:nvPr>
            <p:ph type="sldImg"/>
          </p:nvPr>
        </p:nvSpPr>
        <p:spPr>
          <a:xfrm>
            <a:off x="1998663" y="153988"/>
            <a:ext cx="2860675" cy="2146300"/>
          </a:xfrm>
          <a:ln/>
        </p:spPr>
      </p:sp>
      <p:sp>
        <p:nvSpPr>
          <p:cNvPr id="60420" name="Rectangle 3"/>
          <p:cNvSpPr>
            <a:spLocks noGrp="1" noChangeArrowheads="1"/>
          </p:cNvSpPr>
          <p:nvPr>
            <p:ph type="body" idx="1"/>
          </p:nvPr>
        </p:nvSpPr>
        <p:spPr>
          <a:xfrm>
            <a:off x="685489" y="2453951"/>
            <a:ext cx="5944015" cy="6362035"/>
          </a:xfrm>
          <a:noFill/>
          <a:ln/>
        </p:spPr>
        <p:txBody>
          <a:bodyPr/>
          <a:lstStyle/>
          <a:p>
            <a:pPr eaLnBrk="1" hangingPunct="1"/>
            <a:r>
              <a:rPr lang="en-US" sz="1600" b="1" dirty="0" smtClean="0"/>
              <a:t>Contributed Capital Accounts</a:t>
            </a:r>
            <a:r>
              <a:rPr lang="en-US" sz="1600" dirty="0" smtClean="0"/>
              <a:t> </a:t>
            </a:r>
            <a:r>
              <a:rPr lang="en-US" sz="1400" dirty="0" smtClean="0"/>
              <a:t>– amount the owners</a:t>
            </a:r>
            <a:r>
              <a:rPr lang="en-US" sz="1400" baseline="0" dirty="0" smtClean="0"/>
              <a:t> (partners, shareholders) have contributed to the organization</a:t>
            </a:r>
            <a:endParaRPr lang="en-US" sz="1400" dirty="0" smtClean="0"/>
          </a:p>
          <a:p>
            <a:pPr eaLnBrk="1" hangingPunct="1"/>
            <a:r>
              <a:rPr lang="en-US" sz="1600" b="1" dirty="0" smtClean="0"/>
              <a:t>Retained Earnings</a:t>
            </a:r>
            <a:r>
              <a:rPr lang="en-US" sz="1600" b="1" baseline="0" dirty="0" smtClean="0"/>
              <a:t> – </a:t>
            </a:r>
            <a:r>
              <a:rPr lang="en-US" sz="1600" b="0" baseline="0" dirty="0" smtClean="0"/>
              <a:t>the amount of revenue that exceeded expenses, less dividends paid to owners</a:t>
            </a:r>
            <a:endParaRPr lang="en-US" sz="1600" b="1" dirty="0" smtClean="0"/>
          </a:p>
          <a:p>
            <a:pPr eaLnBrk="1" hangingPunct="1"/>
            <a:r>
              <a:rPr lang="en-US" sz="1600" b="1" dirty="0" smtClean="0"/>
              <a:t>Revenue Accounts</a:t>
            </a:r>
            <a:r>
              <a:rPr lang="en-US" sz="1600" dirty="0" smtClean="0"/>
              <a:t> </a:t>
            </a:r>
            <a:r>
              <a:rPr lang="en-US" sz="1400" dirty="0" smtClean="0"/>
              <a:t>– includes all income earned during a period</a:t>
            </a:r>
          </a:p>
          <a:p>
            <a:pPr eaLnBrk="1" hangingPunct="1"/>
            <a:r>
              <a:rPr lang="en-US" sz="1600" b="1" dirty="0" smtClean="0"/>
              <a:t>Expense Accounts</a:t>
            </a:r>
            <a:r>
              <a:rPr lang="en-US" sz="1600" dirty="0" smtClean="0"/>
              <a:t> </a:t>
            </a:r>
            <a:r>
              <a:rPr lang="en-US" sz="1400" dirty="0" smtClean="0"/>
              <a:t>– used to record costs for items that will be used up before the end of the accounting period</a:t>
            </a:r>
          </a:p>
        </p:txBody>
      </p:sp>
    </p:spTree>
    <p:extLst>
      <p:ext uri="{BB962C8B-B14F-4D97-AF65-F5344CB8AC3E}">
        <p14:creationId xmlns:p14="http://schemas.microsoft.com/office/powerpoint/2010/main" val="463064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23CF2524-419C-4321-AC19-F31F6E5BF167}" type="slidenum">
              <a:rPr lang="en-US"/>
              <a:pPr/>
              <a:t>8</a:t>
            </a:fld>
            <a:endParaRPr lang="en-US"/>
          </a:p>
        </p:txBody>
      </p:sp>
      <p:sp>
        <p:nvSpPr>
          <p:cNvPr id="61443" name="Rectangle 2"/>
          <p:cNvSpPr>
            <a:spLocks noGrp="1" noRot="1" noChangeAspect="1" noChangeArrowheads="1" noTextEdit="1"/>
          </p:cNvSpPr>
          <p:nvPr>
            <p:ph type="sldImg"/>
          </p:nvPr>
        </p:nvSpPr>
        <p:spPr>
          <a:xfrm>
            <a:off x="1641475" y="460375"/>
            <a:ext cx="3576638" cy="2682875"/>
          </a:xfrm>
          <a:ln/>
        </p:spPr>
      </p:sp>
      <p:sp>
        <p:nvSpPr>
          <p:cNvPr id="61444" name="Rectangle 3"/>
          <p:cNvSpPr>
            <a:spLocks noGrp="1" noChangeArrowheads="1"/>
          </p:cNvSpPr>
          <p:nvPr>
            <p:ph type="body" idx="1"/>
          </p:nvPr>
        </p:nvSpPr>
        <p:spPr>
          <a:xfrm>
            <a:off x="685489" y="3296563"/>
            <a:ext cx="5867849" cy="5596453"/>
          </a:xfrm>
          <a:noFill/>
          <a:ln/>
        </p:spPr>
        <p:txBody>
          <a:bodyPr/>
          <a:lstStyle/>
          <a:p>
            <a:pPr algn="l" eaLnBrk="1" hangingPunct="1"/>
            <a:r>
              <a:rPr lang="en-US" sz="900" b="1" dirty="0" smtClean="0"/>
              <a:t>Memorize this chart!!</a:t>
            </a:r>
          </a:p>
          <a:p>
            <a:pPr algn="l" eaLnBrk="1" hangingPunct="1"/>
            <a:endParaRPr lang="en-US" sz="900" b="1" dirty="0" smtClean="0"/>
          </a:p>
          <a:p>
            <a:pPr eaLnBrk="1" hangingPunct="1"/>
            <a:r>
              <a:rPr lang="en-US" sz="1600" dirty="0" smtClean="0"/>
              <a:t>All transactions are recorded and classified into accounts using a “double entry” system.   </a:t>
            </a:r>
          </a:p>
          <a:p>
            <a:pPr eaLnBrk="1" hangingPunct="1"/>
            <a:r>
              <a:rPr lang="en-US" sz="1600" b="1" dirty="0" smtClean="0"/>
              <a:t>Double entry accounting</a:t>
            </a:r>
            <a:r>
              <a:rPr lang="en-US" sz="1600" dirty="0" smtClean="0"/>
              <a:t> is when 2 or more accounts are involved in every transaction.  </a:t>
            </a:r>
          </a:p>
          <a:p>
            <a:pPr eaLnBrk="1" hangingPunct="1"/>
            <a:endParaRPr lang="en-US" sz="1600" dirty="0" smtClean="0"/>
          </a:p>
          <a:p>
            <a:pPr eaLnBrk="1" hangingPunct="1"/>
            <a:r>
              <a:rPr lang="en-US" sz="1600" dirty="0" smtClean="0"/>
              <a:t>The accounting entries must balance:  Total DR = Total CR</a:t>
            </a:r>
          </a:p>
          <a:p>
            <a:pPr eaLnBrk="1" hangingPunct="1"/>
            <a:r>
              <a:rPr lang="en-US" sz="1600" dirty="0" smtClean="0"/>
              <a:t>Each account is assigned a </a:t>
            </a:r>
            <a:r>
              <a:rPr lang="en-US" sz="1600" b="1" dirty="0" smtClean="0"/>
              <a:t>“position”. </a:t>
            </a:r>
          </a:p>
          <a:p>
            <a:pPr eaLnBrk="1" hangingPunct="1"/>
            <a:r>
              <a:rPr lang="en-US" sz="1600" dirty="0" smtClean="0"/>
              <a:t>The position that increases the account is referred to as the “normal balance” of that account</a:t>
            </a:r>
          </a:p>
          <a:p>
            <a:pPr eaLnBrk="1" hangingPunct="1"/>
            <a:r>
              <a:rPr lang="en-US" sz="1600" dirty="0" smtClean="0"/>
              <a:t>Accounts are increased or decreased by debits or credits.</a:t>
            </a:r>
          </a:p>
          <a:p>
            <a:pPr eaLnBrk="1" hangingPunct="1"/>
            <a:r>
              <a:rPr lang="en-US" sz="1600" dirty="0" smtClean="0"/>
              <a:t>To decrease the balance of an account – use opposite position from the one that increases it.</a:t>
            </a:r>
          </a:p>
          <a:p>
            <a:pPr eaLnBrk="1" hangingPunct="1"/>
            <a:endParaRPr lang="en-US" sz="900" dirty="0" smtClean="0"/>
          </a:p>
          <a:p>
            <a:pPr eaLnBrk="1" hangingPunct="1"/>
            <a:r>
              <a:rPr lang="en-US" sz="1600" dirty="0" smtClean="0"/>
              <a:t>If an item is purchased the item increases either an expense or an asset and the amount of the purchase either decreases an asset (cash) or increases a liability (Credit Card)</a:t>
            </a:r>
          </a:p>
          <a:p>
            <a:pPr eaLnBrk="1" hangingPunct="1"/>
            <a:endParaRPr lang="en-US" sz="800" dirty="0" smtClean="0"/>
          </a:p>
        </p:txBody>
      </p:sp>
    </p:spTree>
    <p:extLst>
      <p:ext uri="{BB962C8B-B14F-4D97-AF65-F5344CB8AC3E}">
        <p14:creationId xmlns:p14="http://schemas.microsoft.com/office/powerpoint/2010/main" val="1796488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0140C37-9B5C-4423-8F6E-3AABD5065623}" type="slidenum">
              <a:rPr lang="en-US"/>
              <a:pPr/>
              <a:t>9</a:t>
            </a:fld>
            <a:endParaRPr lang="en-US"/>
          </a:p>
        </p:txBody>
      </p:sp>
      <p:sp>
        <p:nvSpPr>
          <p:cNvPr id="62467" name="Rectangle 2"/>
          <p:cNvSpPr>
            <a:spLocks noGrp="1" noRot="1" noChangeAspect="1" noChangeArrowheads="1" noTextEdit="1"/>
          </p:cNvSpPr>
          <p:nvPr>
            <p:ph type="sldImg"/>
          </p:nvPr>
        </p:nvSpPr>
        <p:spPr>
          <a:xfrm>
            <a:off x="1565275" y="460375"/>
            <a:ext cx="3575050" cy="2682875"/>
          </a:xfrm>
          <a:ln/>
        </p:spPr>
      </p:sp>
      <p:sp>
        <p:nvSpPr>
          <p:cNvPr id="62468" name="Rectangle 3"/>
          <p:cNvSpPr>
            <a:spLocks noGrp="1" noChangeArrowheads="1"/>
          </p:cNvSpPr>
          <p:nvPr>
            <p:ph type="body" idx="1"/>
          </p:nvPr>
        </p:nvSpPr>
        <p:spPr>
          <a:xfrm>
            <a:off x="685489" y="3450623"/>
            <a:ext cx="5867849" cy="5058816"/>
          </a:xfrm>
          <a:noFill/>
          <a:ln/>
        </p:spPr>
        <p:txBody>
          <a:bodyPr/>
          <a:lstStyle/>
          <a:p>
            <a:pPr eaLnBrk="1" hangingPunct="1"/>
            <a:r>
              <a:rPr lang="en-US" sz="1000" dirty="0" smtClean="0"/>
              <a:t>What type of account is “Payroll checking”?</a:t>
            </a:r>
          </a:p>
          <a:p>
            <a:pPr eaLnBrk="1" hangingPunct="1"/>
            <a:r>
              <a:rPr lang="en-US" sz="1000" dirty="0" smtClean="0"/>
              <a:t>What</a:t>
            </a:r>
            <a:r>
              <a:rPr lang="en-US" sz="1000" baseline="0" dirty="0" smtClean="0"/>
              <a:t> type of account is “Wages Payable”?</a:t>
            </a:r>
            <a:endParaRPr lang="en-US" sz="1000" dirty="0" smtClean="0"/>
          </a:p>
        </p:txBody>
      </p:sp>
    </p:spTree>
    <p:extLst>
      <p:ext uri="{BB962C8B-B14F-4D97-AF65-F5344CB8AC3E}">
        <p14:creationId xmlns:p14="http://schemas.microsoft.com/office/powerpoint/2010/main" val="560901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053E35F-15F5-4D76-A3A4-0983011452E6}" type="slidenum">
              <a:rPr lang="en-US" smtClean="0"/>
              <a:pPr>
                <a:defRPr/>
              </a:pPr>
              <a:t>‹#›</a:t>
            </a:fld>
            <a:endParaRPr lang="en-US"/>
          </a:p>
        </p:txBody>
      </p:sp>
    </p:spTree>
    <p:extLst>
      <p:ext uri="{BB962C8B-B14F-4D97-AF65-F5344CB8AC3E}">
        <p14:creationId xmlns:p14="http://schemas.microsoft.com/office/powerpoint/2010/main" val="3922110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8252D2-62E6-4769-95AC-7962042F84B2}" type="slidenum">
              <a:rPr lang="en-US" smtClean="0"/>
              <a:pPr>
                <a:defRPr/>
              </a:pPr>
              <a:t>‹#›</a:t>
            </a:fld>
            <a:endParaRPr lang="en-US"/>
          </a:p>
        </p:txBody>
      </p:sp>
    </p:spTree>
    <p:extLst>
      <p:ext uri="{BB962C8B-B14F-4D97-AF65-F5344CB8AC3E}">
        <p14:creationId xmlns:p14="http://schemas.microsoft.com/office/powerpoint/2010/main" val="2881474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8252D2-62E6-4769-95AC-7962042F84B2}"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1467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8252D2-62E6-4769-95AC-7962042F84B2}" type="slidenum">
              <a:rPr lang="en-US" smtClean="0"/>
              <a:pPr>
                <a:defRPr/>
              </a:pPr>
              <a:t>‹#›</a:t>
            </a:fld>
            <a:endParaRPr lang="en-US"/>
          </a:p>
        </p:txBody>
      </p:sp>
    </p:spTree>
    <p:extLst>
      <p:ext uri="{BB962C8B-B14F-4D97-AF65-F5344CB8AC3E}">
        <p14:creationId xmlns:p14="http://schemas.microsoft.com/office/powerpoint/2010/main" val="3404031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8252D2-62E6-4769-95AC-7962042F84B2}"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2706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8252D2-62E6-4769-95AC-7962042F84B2}" type="slidenum">
              <a:rPr lang="en-US" smtClean="0"/>
              <a:pPr>
                <a:defRPr/>
              </a:pPr>
              <a:t>‹#›</a:t>
            </a:fld>
            <a:endParaRPr lang="en-US"/>
          </a:p>
        </p:txBody>
      </p:sp>
    </p:spTree>
    <p:extLst>
      <p:ext uri="{BB962C8B-B14F-4D97-AF65-F5344CB8AC3E}">
        <p14:creationId xmlns:p14="http://schemas.microsoft.com/office/powerpoint/2010/main" val="134684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108080D-385F-43CC-B7FC-048EB9F885A8}" type="slidenum">
              <a:rPr lang="en-US" smtClean="0"/>
              <a:pPr>
                <a:defRPr/>
              </a:pPr>
              <a:t>‹#›</a:t>
            </a:fld>
            <a:endParaRPr lang="en-US"/>
          </a:p>
        </p:txBody>
      </p:sp>
    </p:spTree>
    <p:extLst>
      <p:ext uri="{BB962C8B-B14F-4D97-AF65-F5344CB8AC3E}">
        <p14:creationId xmlns:p14="http://schemas.microsoft.com/office/powerpoint/2010/main" val="1769852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F70D33-C4B0-4865-BA0B-5C79E3AD45F6}" type="slidenum">
              <a:rPr lang="en-US" smtClean="0"/>
              <a:pPr>
                <a:defRPr/>
              </a:pPr>
              <a:t>‹#›</a:t>
            </a:fld>
            <a:endParaRPr lang="en-US"/>
          </a:p>
        </p:txBody>
      </p:sp>
    </p:spTree>
    <p:extLst>
      <p:ext uri="{BB962C8B-B14F-4D97-AF65-F5344CB8AC3E}">
        <p14:creationId xmlns:p14="http://schemas.microsoft.com/office/powerpoint/2010/main" val="17403133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050A17-BB73-4DF1-A37A-F9CAAC0E5E36}" type="slidenum">
              <a:rPr lang="en-US"/>
              <a:pPr>
                <a:defRPr/>
              </a:pPr>
              <a:t>‹#›</a:t>
            </a:fld>
            <a:endParaRPr lang="en-US"/>
          </a:p>
        </p:txBody>
      </p:sp>
    </p:spTree>
    <p:extLst>
      <p:ext uri="{BB962C8B-B14F-4D97-AF65-F5344CB8AC3E}">
        <p14:creationId xmlns:p14="http://schemas.microsoft.com/office/powerpoint/2010/main" val="1142258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435FE0-1A61-4D8B-BB92-523849C11BE9}" type="slidenum">
              <a:rPr lang="en-US"/>
              <a:pPr>
                <a:defRPr/>
              </a:pPr>
              <a:t>‹#›</a:t>
            </a:fld>
            <a:endParaRPr lang="en-US"/>
          </a:p>
        </p:txBody>
      </p:sp>
    </p:spTree>
    <p:extLst>
      <p:ext uri="{BB962C8B-B14F-4D97-AF65-F5344CB8AC3E}">
        <p14:creationId xmlns:p14="http://schemas.microsoft.com/office/powerpoint/2010/main" val="2406728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F71348-C8F1-4AA2-B1A8-F387C82A05A1}" type="slidenum">
              <a:rPr lang="en-US" smtClean="0"/>
              <a:pPr>
                <a:defRPr/>
              </a:pPr>
              <a:t>‹#›</a:t>
            </a:fld>
            <a:endParaRPr lang="en-US"/>
          </a:p>
        </p:txBody>
      </p:sp>
    </p:spTree>
    <p:extLst>
      <p:ext uri="{BB962C8B-B14F-4D97-AF65-F5344CB8AC3E}">
        <p14:creationId xmlns:p14="http://schemas.microsoft.com/office/powerpoint/2010/main" val="150257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F2B7F6-6FD2-43E8-9404-3DF003819A8C}" type="slidenum">
              <a:rPr lang="en-US" smtClean="0"/>
              <a:pPr>
                <a:defRPr/>
              </a:pPr>
              <a:t>‹#›</a:t>
            </a:fld>
            <a:endParaRPr lang="en-US"/>
          </a:p>
        </p:txBody>
      </p:sp>
    </p:spTree>
    <p:extLst>
      <p:ext uri="{BB962C8B-B14F-4D97-AF65-F5344CB8AC3E}">
        <p14:creationId xmlns:p14="http://schemas.microsoft.com/office/powerpoint/2010/main" val="1171761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AD11965-8106-4FCB-97BC-369B9F586587}" type="slidenum">
              <a:rPr lang="en-US" smtClean="0"/>
              <a:pPr>
                <a:defRPr/>
              </a:pPr>
              <a:t>‹#›</a:t>
            </a:fld>
            <a:endParaRPr lang="en-US"/>
          </a:p>
        </p:txBody>
      </p:sp>
    </p:spTree>
    <p:extLst>
      <p:ext uri="{BB962C8B-B14F-4D97-AF65-F5344CB8AC3E}">
        <p14:creationId xmlns:p14="http://schemas.microsoft.com/office/powerpoint/2010/main" val="71429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1E41249-1E1A-4927-BEA5-D28682021D41}" type="slidenum">
              <a:rPr lang="en-US" smtClean="0"/>
              <a:pPr>
                <a:defRPr/>
              </a:pPr>
              <a:t>‹#›</a:t>
            </a:fld>
            <a:endParaRPr lang="en-US"/>
          </a:p>
        </p:txBody>
      </p:sp>
    </p:spTree>
    <p:extLst>
      <p:ext uri="{BB962C8B-B14F-4D97-AF65-F5344CB8AC3E}">
        <p14:creationId xmlns:p14="http://schemas.microsoft.com/office/powerpoint/2010/main" val="42065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57DFED9-2240-452B-9C7F-677AADF34917}" type="slidenum">
              <a:rPr lang="en-US" smtClean="0"/>
              <a:pPr>
                <a:defRPr/>
              </a:pPr>
              <a:t>‹#›</a:t>
            </a:fld>
            <a:endParaRPr lang="en-US"/>
          </a:p>
        </p:txBody>
      </p:sp>
    </p:spTree>
    <p:extLst>
      <p:ext uri="{BB962C8B-B14F-4D97-AF65-F5344CB8AC3E}">
        <p14:creationId xmlns:p14="http://schemas.microsoft.com/office/powerpoint/2010/main" val="182773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591F7F2-0A1C-4926-B0B4-788EDC738840}" type="slidenum">
              <a:rPr lang="en-US" smtClean="0"/>
              <a:pPr>
                <a:defRPr/>
              </a:pPr>
              <a:t>‹#›</a:t>
            </a:fld>
            <a:endParaRPr lang="en-US"/>
          </a:p>
        </p:txBody>
      </p:sp>
    </p:spTree>
    <p:extLst>
      <p:ext uri="{BB962C8B-B14F-4D97-AF65-F5344CB8AC3E}">
        <p14:creationId xmlns:p14="http://schemas.microsoft.com/office/powerpoint/2010/main" val="324362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5A3457F-41BB-48F5-B5DB-D2E7AC8CE2E4}" type="slidenum">
              <a:rPr lang="en-US" smtClean="0"/>
              <a:pPr>
                <a:defRPr/>
              </a:pPr>
              <a:t>‹#›</a:t>
            </a:fld>
            <a:endParaRPr lang="en-US"/>
          </a:p>
        </p:txBody>
      </p:sp>
    </p:spTree>
    <p:extLst>
      <p:ext uri="{BB962C8B-B14F-4D97-AF65-F5344CB8AC3E}">
        <p14:creationId xmlns:p14="http://schemas.microsoft.com/office/powerpoint/2010/main" val="3986636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960AADB-A957-45BA-BF6D-D2E7AA8E1F20}" type="slidenum">
              <a:rPr lang="en-US" smtClean="0"/>
              <a:pPr>
                <a:defRPr/>
              </a:pPr>
              <a:t>‹#›</a:t>
            </a:fld>
            <a:endParaRPr lang="en-US"/>
          </a:p>
        </p:txBody>
      </p:sp>
    </p:spTree>
    <p:extLst>
      <p:ext uri="{BB962C8B-B14F-4D97-AF65-F5344CB8AC3E}">
        <p14:creationId xmlns:p14="http://schemas.microsoft.com/office/powerpoint/2010/main" val="393896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518252D2-62E6-4769-95AC-7962042F84B2}" type="slidenum">
              <a:rPr lang="en-US" smtClean="0"/>
              <a:pPr>
                <a:defRPr/>
              </a:pPr>
              <a:t>‹#›</a:t>
            </a:fld>
            <a:endParaRPr lang="en-US"/>
          </a:p>
        </p:txBody>
      </p:sp>
    </p:spTree>
    <p:extLst>
      <p:ext uri="{BB962C8B-B14F-4D97-AF65-F5344CB8AC3E}">
        <p14:creationId xmlns:p14="http://schemas.microsoft.com/office/powerpoint/2010/main" val="3626873788"/>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 id="2147483925" r:id="rId17"/>
    <p:sldLayoutId id="2147483926"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1371600" y="762000"/>
            <a:ext cx="6248400" cy="1969770"/>
          </a:xfrm>
          <a:prstGeom prst="rect">
            <a:avLst/>
          </a:prstGeom>
          <a:noFill/>
          <a:ln w="9525">
            <a:noFill/>
            <a:miter lim="800000"/>
            <a:headEnd/>
            <a:tailEnd/>
          </a:ln>
        </p:spPr>
        <p:txBody>
          <a:bodyPr>
            <a:spAutoFit/>
          </a:bodyPr>
          <a:lstStyle/>
          <a:p>
            <a:r>
              <a:rPr lang="en-US" sz="4400" dirty="0">
                <a:latin typeface="Bodoni MT Black" pitchFamily="18" charset="0"/>
              </a:rPr>
              <a:t>Payroll Accounting</a:t>
            </a:r>
            <a:r>
              <a:rPr lang="en-US" dirty="0"/>
              <a:t> </a:t>
            </a:r>
          </a:p>
          <a:p>
            <a:pPr algn="ctr"/>
            <a:r>
              <a:rPr lang="en-US" sz="5400" dirty="0">
                <a:latin typeface="Allegro BT" pitchFamily="82" charset="0"/>
              </a:rPr>
              <a:t>Section 11</a:t>
            </a:r>
          </a:p>
          <a:p>
            <a:pPr algn="r"/>
            <a:endParaRPr lang="en-US" sz="2400" dirty="0">
              <a:latin typeface="Allegro BT" pitchFamily="82" charset="0"/>
            </a:endParaRPr>
          </a:p>
        </p:txBody>
      </p:sp>
      <p:pic>
        <p:nvPicPr>
          <p:cNvPr id="6147" name="Picture 4" descr="MCj02955710000[1]"/>
          <p:cNvPicPr>
            <a:picLocks noChangeAspect="1" noChangeArrowheads="1"/>
          </p:cNvPicPr>
          <p:nvPr/>
        </p:nvPicPr>
        <p:blipFill>
          <a:blip r:embed="rId3"/>
          <a:srcRect/>
          <a:stretch>
            <a:fillRect/>
          </a:stretch>
        </p:blipFill>
        <p:spPr bwMode="auto">
          <a:xfrm>
            <a:off x="1524000" y="2590800"/>
            <a:ext cx="6072188" cy="3281363"/>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1828800" y="533400"/>
            <a:ext cx="6858000" cy="884238"/>
          </a:xfrm>
        </p:spPr>
        <p:txBody>
          <a:bodyPr/>
          <a:lstStyle/>
          <a:p>
            <a:pPr eaLnBrk="1" hangingPunct="1"/>
            <a:r>
              <a:rPr lang="en-US" smtClean="0">
                <a:latin typeface="Bodoni MT Black" pitchFamily="18" charset="0"/>
              </a:rPr>
              <a:t>Chart of Accounts</a:t>
            </a:r>
          </a:p>
        </p:txBody>
      </p:sp>
      <p:sp>
        <p:nvSpPr>
          <p:cNvPr id="15363" name="Rectangle 4"/>
          <p:cNvSpPr>
            <a:spLocks noGrp="1" noChangeArrowheads="1"/>
          </p:cNvSpPr>
          <p:nvPr>
            <p:ph idx="1"/>
          </p:nvPr>
        </p:nvSpPr>
        <p:spPr>
          <a:xfrm>
            <a:off x="457200" y="2209800"/>
            <a:ext cx="8229600" cy="3352800"/>
          </a:xfrm>
        </p:spPr>
        <p:txBody>
          <a:bodyPr>
            <a:normAutofit/>
          </a:bodyPr>
          <a:lstStyle/>
          <a:p>
            <a:pPr eaLnBrk="1" hangingPunct="1">
              <a:lnSpc>
                <a:spcPct val="90000"/>
              </a:lnSpc>
              <a:buFont typeface="Wingdings" pitchFamily="2" charset="2"/>
              <a:buChar char="v"/>
            </a:pPr>
            <a:r>
              <a:rPr lang="en-US" sz="2400" dirty="0" smtClean="0"/>
              <a:t> </a:t>
            </a:r>
            <a:r>
              <a:rPr lang="en-US" sz="2800" dirty="0" smtClean="0">
                <a:latin typeface="Verdana" pitchFamily="34" charset="0"/>
              </a:rPr>
              <a:t>Makes distinctions between Assets, 	Liabilities, Expenses, and Revenues</a:t>
            </a:r>
          </a:p>
          <a:p>
            <a:pPr eaLnBrk="1" hangingPunct="1">
              <a:lnSpc>
                <a:spcPct val="90000"/>
              </a:lnSpc>
              <a:buFont typeface="Wingdings" pitchFamily="2" charset="2"/>
              <a:buChar char="v"/>
            </a:pPr>
            <a:r>
              <a:rPr lang="en-US" sz="2800" dirty="0" smtClean="0">
                <a:latin typeface="Verdana" pitchFamily="34" charset="0"/>
              </a:rPr>
              <a:t> Makes distinctions between types of 	Assets, Liabilities, Expenses, and 	Revenues</a:t>
            </a:r>
          </a:p>
          <a:p>
            <a:pPr eaLnBrk="1" hangingPunct="1">
              <a:lnSpc>
                <a:spcPct val="90000"/>
              </a:lnSpc>
              <a:buFont typeface="Wingdings" pitchFamily="2" charset="2"/>
              <a:buChar char="v"/>
            </a:pPr>
            <a:r>
              <a:rPr lang="en-US" sz="2800" dirty="0" smtClean="0">
                <a:latin typeface="Verdana" pitchFamily="34" charset="0"/>
              </a:rPr>
              <a:t> Uses cost centers or department codes</a:t>
            </a:r>
          </a:p>
        </p:txBody>
      </p:sp>
      <p:pic>
        <p:nvPicPr>
          <p:cNvPr id="15364" name="Picture 5" descr="MCj02380420000[1]"/>
          <p:cNvPicPr>
            <a:picLocks noChangeAspect="1" noChangeArrowheads="1"/>
          </p:cNvPicPr>
          <p:nvPr/>
        </p:nvPicPr>
        <p:blipFill>
          <a:blip r:embed="rId3"/>
          <a:srcRect/>
          <a:stretch>
            <a:fillRect/>
          </a:stretch>
        </p:blipFill>
        <p:spPr bwMode="auto">
          <a:xfrm>
            <a:off x="244475" y="209550"/>
            <a:ext cx="1736725" cy="161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2133600" y="609600"/>
            <a:ext cx="5486400" cy="1143000"/>
          </a:xfrm>
        </p:spPr>
        <p:txBody>
          <a:bodyPr>
            <a:noAutofit/>
          </a:bodyPr>
          <a:lstStyle/>
          <a:p>
            <a:pPr eaLnBrk="1" hangingPunct="1"/>
            <a:r>
              <a:rPr lang="en-US" sz="4000" dirty="0" smtClean="0">
                <a:latin typeface="Bodoni MT Black" pitchFamily="18" charset="0"/>
              </a:rPr>
              <a:t>Types of </a:t>
            </a:r>
            <a:br>
              <a:rPr lang="en-US" sz="4000" dirty="0" smtClean="0">
                <a:latin typeface="Bodoni MT Black" pitchFamily="18" charset="0"/>
              </a:rPr>
            </a:br>
            <a:r>
              <a:rPr lang="en-US" sz="4000" dirty="0" smtClean="0">
                <a:latin typeface="Bodoni MT Black" pitchFamily="18" charset="0"/>
              </a:rPr>
              <a:t>Journal Entries</a:t>
            </a:r>
          </a:p>
        </p:txBody>
      </p:sp>
      <p:sp>
        <p:nvSpPr>
          <p:cNvPr id="16387" name="Rectangle 4"/>
          <p:cNvSpPr>
            <a:spLocks noGrp="1" noChangeArrowheads="1"/>
          </p:cNvSpPr>
          <p:nvPr>
            <p:ph idx="1"/>
          </p:nvPr>
        </p:nvSpPr>
        <p:spPr>
          <a:xfrm>
            <a:off x="3505200" y="2133600"/>
            <a:ext cx="4953000" cy="3505200"/>
          </a:xfrm>
        </p:spPr>
        <p:txBody>
          <a:bodyPr/>
          <a:lstStyle/>
          <a:p>
            <a:pPr eaLnBrk="1" hangingPunct="1">
              <a:buFont typeface="Wingdings" pitchFamily="2" charset="2"/>
              <a:buChar char="v"/>
            </a:pPr>
            <a:r>
              <a:rPr lang="en-US" sz="2800" dirty="0" smtClean="0"/>
              <a:t> </a:t>
            </a:r>
            <a:r>
              <a:rPr lang="en-US" sz="2800" dirty="0" smtClean="0">
                <a:latin typeface="Verdana" pitchFamily="34" charset="0"/>
              </a:rPr>
              <a:t>Compound Entries</a:t>
            </a:r>
          </a:p>
          <a:p>
            <a:pPr eaLnBrk="1" hangingPunct="1">
              <a:buFont typeface="Wingdings" pitchFamily="2" charset="2"/>
              <a:buChar char="v"/>
            </a:pPr>
            <a:r>
              <a:rPr lang="en-US" sz="2800" dirty="0" smtClean="0">
                <a:latin typeface="Verdana" pitchFamily="34" charset="0"/>
              </a:rPr>
              <a:t> General Ledger</a:t>
            </a:r>
          </a:p>
          <a:p>
            <a:pPr eaLnBrk="1" hangingPunct="1">
              <a:buFont typeface="Wingdings" pitchFamily="2" charset="2"/>
              <a:buChar char="v"/>
            </a:pPr>
            <a:r>
              <a:rPr lang="en-US" sz="2800" dirty="0" smtClean="0">
                <a:latin typeface="Verdana" pitchFamily="34" charset="0"/>
              </a:rPr>
              <a:t> Subsidiary Ledger</a:t>
            </a:r>
          </a:p>
          <a:p>
            <a:pPr lvl="1" eaLnBrk="1" hangingPunct="1">
              <a:buFont typeface="Wingdings" pitchFamily="2" charset="2"/>
              <a:buChar char="q"/>
            </a:pPr>
            <a:r>
              <a:rPr lang="en-US" dirty="0" smtClean="0">
                <a:latin typeface="Verdana" pitchFamily="34" charset="0"/>
              </a:rPr>
              <a:t> </a:t>
            </a:r>
            <a:r>
              <a:rPr lang="en-US" sz="2000" dirty="0" smtClean="0">
                <a:latin typeface="Verdana" pitchFamily="34" charset="0"/>
              </a:rPr>
              <a:t>Accounts Payable</a:t>
            </a:r>
          </a:p>
          <a:p>
            <a:pPr lvl="1" eaLnBrk="1" hangingPunct="1">
              <a:buFont typeface="Wingdings" pitchFamily="2" charset="2"/>
              <a:buChar char="q"/>
            </a:pPr>
            <a:r>
              <a:rPr lang="en-US" sz="2000" dirty="0" smtClean="0">
                <a:latin typeface="Verdana" pitchFamily="34" charset="0"/>
              </a:rPr>
              <a:t> Accounts Receivable</a:t>
            </a:r>
          </a:p>
          <a:p>
            <a:pPr lvl="1" eaLnBrk="1" hangingPunct="1">
              <a:buFont typeface="Wingdings" pitchFamily="2" charset="2"/>
              <a:buChar char="q"/>
            </a:pPr>
            <a:r>
              <a:rPr lang="en-US" sz="2000" dirty="0" smtClean="0">
                <a:latin typeface="Verdana" pitchFamily="34" charset="0"/>
              </a:rPr>
              <a:t> PPE (Fixed Assets)</a:t>
            </a:r>
            <a:endParaRPr lang="en-US" sz="3200" dirty="0" smtClean="0">
              <a:latin typeface="Verdana" pitchFamily="34" charset="0"/>
            </a:endParaRPr>
          </a:p>
        </p:txBody>
      </p:sp>
      <p:pic>
        <p:nvPicPr>
          <p:cNvPr id="16388" name="Picture 5" descr="MCBS01859_0000[1]"/>
          <p:cNvPicPr>
            <a:picLocks noChangeAspect="1" noChangeArrowheads="1"/>
          </p:cNvPicPr>
          <p:nvPr/>
        </p:nvPicPr>
        <p:blipFill>
          <a:blip r:embed="rId3"/>
          <a:srcRect/>
          <a:stretch>
            <a:fillRect/>
          </a:stretch>
        </p:blipFill>
        <p:spPr bwMode="auto">
          <a:xfrm>
            <a:off x="914400" y="831850"/>
            <a:ext cx="893763" cy="534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457200" y="274638"/>
            <a:ext cx="8229600" cy="1554162"/>
          </a:xfrm>
        </p:spPr>
        <p:txBody>
          <a:bodyPr>
            <a:normAutofit/>
          </a:bodyPr>
          <a:lstStyle/>
          <a:p>
            <a:pPr eaLnBrk="1" hangingPunct="1"/>
            <a:r>
              <a:rPr lang="en-US" sz="4000" dirty="0" smtClean="0">
                <a:latin typeface="Bodoni MT Black" pitchFamily="18" charset="0"/>
              </a:rPr>
              <a:t>Double Entry </a:t>
            </a:r>
            <a:br>
              <a:rPr lang="en-US" sz="4000" dirty="0" smtClean="0">
                <a:latin typeface="Bodoni MT Black" pitchFamily="18" charset="0"/>
              </a:rPr>
            </a:br>
            <a:r>
              <a:rPr lang="en-US" sz="4000" dirty="0" smtClean="0">
                <a:latin typeface="Bodoni MT Black" pitchFamily="18" charset="0"/>
              </a:rPr>
              <a:t>Cash Journal Entry</a:t>
            </a:r>
          </a:p>
        </p:txBody>
      </p:sp>
      <p:sp>
        <p:nvSpPr>
          <p:cNvPr id="17411" name="Rectangle 4"/>
          <p:cNvSpPr>
            <a:spLocks noGrp="1" noChangeArrowheads="1"/>
          </p:cNvSpPr>
          <p:nvPr>
            <p:ph idx="1"/>
          </p:nvPr>
        </p:nvSpPr>
        <p:spPr>
          <a:xfrm>
            <a:off x="457200" y="2133600"/>
            <a:ext cx="8229600" cy="1447800"/>
          </a:xfrm>
        </p:spPr>
        <p:txBody>
          <a:bodyPr/>
          <a:lstStyle/>
          <a:p>
            <a:pPr eaLnBrk="1" hangingPunct="1">
              <a:buFontTx/>
              <a:buNone/>
            </a:pPr>
            <a:r>
              <a:rPr lang="en-US" sz="2800" dirty="0" smtClean="0">
                <a:latin typeface="Verdana" pitchFamily="34" charset="0"/>
              </a:rPr>
              <a:t>A wage payment of $100 would appear</a:t>
            </a:r>
          </a:p>
          <a:p>
            <a:pPr eaLnBrk="1" hangingPunct="1">
              <a:buFontTx/>
              <a:buNone/>
            </a:pPr>
            <a:r>
              <a:rPr lang="en-US" sz="2800" dirty="0" smtClean="0">
                <a:latin typeface="Verdana" pitchFamily="34" charset="0"/>
              </a:rPr>
              <a:t> in a journal entry as follows:</a:t>
            </a:r>
          </a:p>
          <a:p>
            <a:pPr eaLnBrk="1" hangingPunct="1">
              <a:buFontTx/>
              <a:buNone/>
            </a:pPr>
            <a:endParaRPr lang="en-US" dirty="0" smtClean="0">
              <a:latin typeface="Verdana" pitchFamily="34" charset="0"/>
            </a:endParaRPr>
          </a:p>
          <a:p>
            <a:pPr eaLnBrk="1" hangingPunct="1">
              <a:buFontTx/>
              <a:buNone/>
            </a:pPr>
            <a:endParaRPr lang="en-US" dirty="0" smtClean="0">
              <a:latin typeface="Verdana" pitchFamily="34" charset="0"/>
            </a:endParaRPr>
          </a:p>
        </p:txBody>
      </p:sp>
      <p:sp>
        <p:nvSpPr>
          <p:cNvPr id="320517" name="Text Box 5"/>
          <p:cNvSpPr txBox="1">
            <a:spLocks noChangeArrowheads="1"/>
          </p:cNvSpPr>
          <p:nvPr/>
        </p:nvSpPr>
        <p:spPr bwMode="auto">
          <a:xfrm>
            <a:off x="914400" y="3657600"/>
            <a:ext cx="6621463" cy="1800225"/>
          </a:xfrm>
          <a:prstGeom prst="rect">
            <a:avLst/>
          </a:prstGeom>
          <a:noFill/>
          <a:ln w="9525">
            <a:noFill/>
            <a:miter lim="800000"/>
            <a:headEnd/>
            <a:tailEnd/>
          </a:ln>
        </p:spPr>
        <p:txBody>
          <a:bodyPr wrap="none">
            <a:spAutoFit/>
          </a:bodyPr>
          <a:lstStyle/>
          <a:p>
            <a:r>
              <a:rPr lang="en-US"/>
              <a:t>				</a:t>
            </a:r>
            <a:r>
              <a:rPr lang="en-US" u="sng"/>
              <a:t>Debit</a:t>
            </a:r>
            <a:r>
              <a:rPr lang="en-US"/>
              <a:t>		</a:t>
            </a:r>
            <a:r>
              <a:rPr lang="en-US" u="sng"/>
              <a:t>Credit</a:t>
            </a:r>
          </a:p>
          <a:p>
            <a:r>
              <a:rPr lang="en-US"/>
              <a:t>Salary Expense		$100</a:t>
            </a:r>
          </a:p>
          <a:p>
            <a:r>
              <a:rPr lang="en-US"/>
              <a:t>Cash						$100</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0517"/>
                                        </p:tgtEl>
                                        <p:attrNameLst>
                                          <p:attrName>style.visibility</p:attrName>
                                        </p:attrNameLst>
                                      </p:cBhvr>
                                      <p:to>
                                        <p:strVal val="visible"/>
                                      </p:to>
                                    </p:set>
                                    <p:animEffect transition="in" filter="dissolve">
                                      <p:cBhvr>
                                        <p:cTn id="7" dur="500"/>
                                        <p:tgtEl>
                                          <p:spTgt spid="320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457200" y="152400"/>
            <a:ext cx="8229600" cy="1371600"/>
          </a:xfrm>
        </p:spPr>
        <p:txBody>
          <a:bodyPr/>
          <a:lstStyle/>
          <a:p>
            <a:pPr eaLnBrk="1" hangingPunct="1"/>
            <a:r>
              <a:rPr lang="en-US" sz="4000" smtClean="0">
                <a:latin typeface="Bodoni MT Black" pitchFamily="18" charset="0"/>
              </a:rPr>
              <a:t>Compound Entry</a:t>
            </a:r>
            <a:br>
              <a:rPr lang="en-US" sz="4000" smtClean="0">
                <a:latin typeface="Bodoni MT Black" pitchFamily="18" charset="0"/>
              </a:rPr>
            </a:br>
            <a:r>
              <a:rPr lang="en-US" sz="4000" smtClean="0">
                <a:latin typeface="Bodoni MT Black" pitchFamily="18" charset="0"/>
              </a:rPr>
              <a:t>Cash Journal Entry</a:t>
            </a:r>
          </a:p>
        </p:txBody>
      </p:sp>
      <p:sp>
        <p:nvSpPr>
          <p:cNvPr id="18435" name="Rectangle 4"/>
          <p:cNvSpPr>
            <a:spLocks noGrp="1" noChangeArrowheads="1"/>
          </p:cNvSpPr>
          <p:nvPr>
            <p:ph idx="1"/>
          </p:nvPr>
        </p:nvSpPr>
        <p:spPr>
          <a:xfrm>
            <a:off x="304800" y="1828800"/>
            <a:ext cx="8458200" cy="2133600"/>
          </a:xfrm>
        </p:spPr>
        <p:txBody>
          <a:bodyPr>
            <a:normAutofit lnSpcReduction="10000"/>
          </a:bodyPr>
          <a:lstStyle/>
          <a:p>
            <a:pPr eaLnBrk="1" hangingPunct="1">
              <a:lnSpc>
                <a:spcPct val="90000"/>
              </a:lnSpc>
              <a:buFontTx/>
              <a:buNone/>
            </a:pPr>
            <a:r>
              <a:rPr lang="en-US" sz="2800" dirty="0" smtClean="0">
                <a:latin typeface="Verdana" pitchFamily="34" charset="0"/>
              </a:rPr>
              <a:t>A payroll check was issued and recorded to the general ledger.  </a:t>
            </a:r>
          </a:p>
          <a:p>
            <a:pPr eaLnBrk="1" hangingPunct="1">
              <a:lnSpc>
                <a:spcPct val="90000"/>
              </a:lnSpc>
              <a:buFontTx/>
              <a:buNone/>
            </a:pPr>
            <a:r>
              <a:rPr lang="en-US" sz="2800" dirty="0" smtClean="0">
                <a:latin typeface="Verdana" pitchFamily="34" charset="0"/>
              </a:rPr>
              <a:t>Gross wages were $500.  Taxes were withheld as follows: $75 for FIT, $35 for Soc Sec, $7.25 for Medicare. 		</a:t>
            </a:r>
          </a:p>
          <a:p>
            <a:pPr eaLnBrk="1" hangingPunct="1">
              <a:lnSpc>
                <a:spcPct val="90000"/>
              </a:lnSpc>
              <a:buFontTx/>
              <a:buNone/>
            </a:pPr>
            <a:endParaRPr lang="en-US" sz="2800" dirty="0" smtClean="0">
              <a:latin typeface="Verdana" pitchFamily="34" charset="0"/>
            </a:endParaRPr>
          </a:p>
        </p:txBody>
      </p:sp>
      <p:sp>
        <p:nvSpPr>
          <p:cNvPr id="322565" name="Text Box 5"/>
          <p:cNvSpPr txBox="1">
            <a:spLocks noChangeArrowheads="1"/>
          </p:cNvSpPr>
          <p:nvPr/>
        </p:nvSpPr>
        <p:spPr bwMode="auto">
          <a:xfrm>
            <a:off x="1066800" y="4114800"/>
            <a:ext cx="6789038" cy="1938992"/>
          </a:xfrm>
          <a:prstGeom prst="rect">
            <a:avLst/>
          </a:prstGeom>
          <a:noFill/>
          <a:ln w="9525">
            <a:noFill/>
            <a:miter lim="800000"/>
            <a:headEnd/>
            <a:tailEnd/>
          </a:ln>
        </p:spPr>
        <p:txBody>
          <a:bodyPr wrap="none">
            <a:spAutoFit/>
          </a:bodyPr>
          <a:lstStyle/>
          <a:p>
            <a:r>
              <a:rPr lang="en-US" sz="2000" dirty="0"/>
              <a:t>				</a:t>
            </a:r>
            <a:r>
              <a:rPr lang="en-US" sz="2000" u="sng" dirty="0"/>
              <a:t>Debit</a:t>
            </a:r>
            <a:r>
              <a:rPr lang="en-US" sz="2000" dirty="0"/>
              <a:t>		</a:t>
            </a:r>
            <a:r>
              <a:rPr lang="en-US" sz="2000" u="sng" dirty="0"/>
              <a:t>Credit</a:t>
            </a:r>
          </a:p>
          <a:p>
            <a:r>
              <a:rPr lang="en-US" sz="2000" dirty="0"/>
              <a:t>Salary Expense		</a:t>
            </a:r>
            <a:r>
              <a:rPr lang="en-US" sz="2000" dirty="0" smtClean="0"/>
              <a:t>	$</a:t>
            </a:r>
            <a:r>
              <a:rPr lang="en-US" sz="2000" dirty="0"/>
              <a:t>500 </a:t>
            </a:r>
          </a:p>
          <a:p>
            <a:r>
              <a:rPr lang="en-US" sz="2000" dirty="0" smtClean="0"/>
              <a:t>Federal taxes withheld</a:t>
            </a:r>
            <a:r>
              <a:rPr lang="en-US" sz="2000" dirty="0"/>
              <a:t>			</a:t>
            </a:r>
            <a:r>
              <a:rPr lang="en-US" sz="2000" dirty="0" smtClean="0"/>
              <a:t>	</a:t>
            </a:r>
            <a:r>
              <a:rPr lang="en-US" sz="2000" dirty="0"/>
              <a:t> </a:t>
            </a:r>
            <a:r>
              <a:rPr lang="en-US" sz="2000" dirty="0" smtClean="0"/>
              <a:t>  $75.00</a:t>
            </a:r>
          </a:p>
          <a:p>
            <a:r>
              <a:rPr lang="en-US" sz="2000" dirty="0" smtClean="0"/>
              <a:t>Social security taxes withheld			   $21.00</a:t>
            </a:r>
          </a:p>
          <a:p>
            <a:r>
              <a:rPr lang="en-US" sz="2000" dirty="0" smtClean="0"/>
              <a:t>Medicare taxes withheld				     $7.25</a:t>
            </a:r>
            <a:endParaRPr lang="en-US" sz="2000" dirty="0"/>
          </a:p>
          <a:p>
            <a:r>
              <a:rPr lang="en-US" sz="2000" dirty="0"/>
              <a:t>Cash						</a:t>
            </a:r>
            <a:r>
              <a:rPr lang="en-US" sz="2000" dirty="0" smtClean="0"/>
              <a:t> $396.75</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2565"/>
                                        </p:tgtEl>
                                        <p:attrNameLst>
                                          <p:attrName>style.visibility</p:attrName>
                                        </p:attrNameLst>
                                      </p:cBhvr>
                                      <p:to>
                                        <p:strVal val="visible"/>
                                      </p:to>
                                    </p:set>
                                    <p:animEffect transition="in" filter="dissolve">
                                      <p:cBhvr>
                                        <p:cTn id="7" dur="500"/>
                                        <p:tgtEl>
                                          <p:spTgt spid="3225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title"/>
          </p:nvPr>
        </p:nvSpPr>
        <p:spPr>
          <a:xfrm>
            <a:off x="457200" y="274638"/>
            <a:ext cx="8229600" cy="1401762"/>
          </a:xfrm>
        </p:spPr>
        <p:txBody>
          <a:bodyPr/>
          <a:lstStyle/>
          <a:p>
            <a:pPr eaLnBrk="1" hangingPunct="1"/>
            <a:r>
              <a:rPr lang="en-US" sz="4000" smtClean="0">
                <a:latin typeface="Bodoni MT Black" pitchFamily="18" charset="0"/>
              </a:rPr>
              <a:t>Accrual Transactions</a:t>
            </a:r>
            <a:br>
              <a:rPr lang="en-US" sz="4000" smtClean="0">
                <a:latin typeface="Bodoni MT Black" pitchFamily="18" charset="0"/>
              </a:rPr>
            </a:br>
            <a:r>
              <a:rPr lang="en-US" sz="4000" smtClean="0">
                <a:latin typeface="Bodoni MT Black" pitchFamily="18" charset="0"/>
              </a:rPr>
              <a:t>Simple Journal Entry</a:t>
            </a:r>
          </a:p>
        </p:txBody>
      </p:sp>
      <p:sp>
        <p:nvSpPr>
          <p:cNvPr id="19459" name="Rectangle 4"/>
          <p:cNvSpPr>
            <a:spLocks noGrp="1" noChangeArrowheads="1"/>
          </p:cNvSpPr>
          <p:nvPr>
            <p:ph idx="1"/>
          </p:nvPr>
        </p:nvSpPr>
        <p:spPr>
          <a:xfrm>
            <a:off x="457200" y="2133600"/>
            <a:ext cx="8229600" cy="1219200"/>
          </a:xfrm>
        </p:spPr>
        <p:txBody>
          <a:bodyPr/>
          <a:lstStyle/>
          <a:p>
            <a:pPr eaLnBrk="1" hangingPunct="1">
              <a:buFontTx/>
              <a:buNone/>
            </a:pPr>
            <a:r>
              <a:rPr lang="en-US" sz="2400" dirty="0" smtClean="0">
                <a:latin typeface="Verdana" pitchFamily="34" charset="0"/>
              </a:rPr>
              <a:t>Record Wages of $6340 due to employee</a:t>
            </a:r>
          </a:p>
          <a:p>
            <a:pPr eaLnBrk="1" hangingPunct="1">
              <a:buFontTx/>
              <a:buNone/>
            </a:pPr>
            <a:r>
              <a:rPr lang="en-US" sz="2400" dirty="0" smtClean="0">
                <a:latin typeface="Verdana" pitchFamily="34" charset="0"/>
              </a:rPr>
              <a:t> but not yet paid</a:t>
            </a:r>
          </a:p>
          <a:p>
            <a:pPr eaLnBrk="1" hangingPunct="1">
              <a:buFontTx/>
              <a:buNone/>
            </a:pPr>
            <a:endParaRPr lang="en-US" dirty="0" smtClean="0">
              <a:latin typeface="Verdana" pitchFamily="34" charset="0"/>
            </a:endParaRPr>
          </a:p>
          <a:p>
            <a:pPr eaLnBrk="1" hangingPunct="1">
              <a:buFontTx/>
              <a:buNone/>
            </a:pPr>
            <a:endParaRPr lang="en-US" dirty="0" smtClean="0">
              <a:latin typeface="Verdana" pitchFamily="34" charset="0"/>
            </a:endParaRPr>
          </a:p>
        </p:txBody>
      </p:sp>
      <p:sp>
        <p:nvSpPr>
          <p:cNvPr id="324613" name="Text Box 5"/>
          <p:cNvSpPr txBox="1">
            <a:spLocks noChangeArrowheads="1"/>
          </p:cNvSpPr>
          <p:nvPr/>
        </p:nvSpPr>
        <p:spPr bwMode="auto">
          <a:xfrm>
            <a:off x="685800" y="3810000"/>
            <a:ext cx="6662738" cy="1800225"/>
          </a:xfrm>
          <a:prstGeom prst="rect">
            <a:avLst/>
          </a:prstGeom>
          <a:noFill/>
          <a:ln w="9525">
            <a:noFill/>
            <a:miter lim="800000"/>
            <a:headEnd/>
            <a:tailEnd/>
          </a:ln>
        </p:spPr>
        <p:txBody>
          <a:bodyPr wrap="none">
            <a:spAutoFit/>
          </a:bodyPr>
          <a:lstStyle/>
          <a:p>
            <a:r>
              <a:rPr lang="en-US" dirty="0"/>
              <a:t>				</a:t>
            </a:r>
            <a:r>
              <a:rPr lang="en-US" u="sng" dirty="0"/>
              <a:t>Debit</a:t>
            </a:r>
            <a:r>
              <a:rPr lang="en-US" dirty="0"/>
              <a:t>		</a:t>
            </a:r>
            <a:r>
              <a:rPr lang="en-US" u="sng" dirty="0"/>
              <a:t>Credit</a:t>
            </a:r>
          </a:p>
          <a:p>
            <a:r>
              <a:rPr lang="en-US" dirty="0"/>
              <a:t>Wages Expense		$6340</a:t>
            </a:r>
          </a:p>
          <a:p>
            <a:r>
              <a:rPr lang="en-US" dirty="0"/>
              <a:t>Wages Payable				$6340</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4613"/>
                                        </p:tgtEl>
                                        <p:attrNameLst>
                                          <p:attrName>style.visibility</p:attrName>
                                        </p:attrNameLst>
                                      </p:cBhvr>
                                      <p:to>
                                        <p:strVal val="visible"/>
                                      </p:to>
                                    </p:set>
                                    <p:animEffect transition="in" filter="dissolve">
                                      <p:cBhvr>
                                        <p:cTn id="7" dur="500"/>
                                        <p:tgtEl>
                                          <p:spTgt spid="324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title"/>
          </p:nvPr>
        </p:nvSpPr>
        <p:spPr>
          <a:xfrm>
            <a:off x="457200" y="274638"/>
            <a:ext cx="8229600" cy="1401762"/>
          </a:xfrm>
        </p:spPr>
        <p:txBody>
          <a:bodyPr>
            <a:normAutofit/>
          </a:bodyPr>
          <a:lstStyle/>
          <a:p>
            <a:pPr eaLnBrk="1" hangingPunct="1"/>
            <a:r>
              <a:rPr lang="en-US" sz="4000" smtClean="0">
                <a:latin typeface="Bodoni MT Black" pitchFamily="18" charset="0"/>
              </a:rPr>
              <a:t>Accrual Transactions</a:t>
            </a:r>
            <a:br>
              <a:rPr lang="en-US" sz="4000" smtClean="0">
                <a:latin typeface="Bodoni MT Black" pitchFamily="18" charset="0"/>
              </a:rPr>
            </a:br>
            <a:r>
              <a:rPr lang="en-US" sz="4000" smtClean="0">
                <a:latin typeface="Bodoni MT Black" pitchFamily="18" charset="0"/>
              </a:rPr>
              <a:t>Compound Journal Entry</a:t>
            </a:r>
          </a:p>
        </p:txBody>
      </p:sp>
      <p:sp>
        <p:nvSpPr>
          <p:cNvPr id="20483" name="Rectangle 4"/>
          <p:cNvSpPr>
            <a:spLocks noGrp="1" noChangeArrowheads="1"/>
          </p:cNvSpPr>
          <p:nvPr>
            <p:ph idx="1"/>
          </p:nvPr>
        </p:nvSpPr>
        <p:spPr>
          <a:xfrm>
            <a:off x="457200" y="2133600"/>
            <a:ext cx="8229600" cy="1219200"/>
          </a:xfrm>
        </p:spPr>
        <p:txBody>
          <a:bodyPr/>
          <a:lstStyle/>
          <a:p>
            <a:pPr eaLnBrk="1" hangingPunct="1">
              <a:buFontTx/>
              <a:buNone/>
            </a:pPr>
            <a:r>
              <a:rPr lang="en-US" sz="2400" dirty="0" smtClean="0">
                <a:latin typeface="Verdana" pitchFamily="34" charset="0"/>
              </a:rPr>
              <a:t>Salary of $6340 and Taxes of $485 Accrued,</a:t>
            </a:r>
          </a:p>
          <a:p>
            <a:pPr eaLnBrk="1" hangingPunct="1">
              <a:buFontTx/>
              <a:buNone/>
            </a:pPr>
            <a:r>
              <a:rPr lang="en-US" sz="2400" dirty="0" smtClean="0">
                <a:latin typeface="Verdana" pitchFamily="34" charset="0"/>
              </a:rPr>
              <a:t> but not yet paid</a:t>
            </a:r>
          </a:p>
          <a:p>
            <a:pPr eaLnBrk="1" hangingPunct="1">
              <a:buFontTx/>
              <a:buNone/>
            </a:pPr>
            <a:endParaRPr lang="en-US" dirty="0" smtClean="0">
              <a:latin typeface="Verdana" pitchFamily="34" charset="0"/>
            </a:endParaRPr>
          </a:p>
          <a:p>
            <a:pPr eaLnBrk="1" hangingPunct="1">
              <a:buFontTx/>
              <a:buNone/>
            </a:pPr>
            <a:endParaRPr lang="en-US" dirty="0" smtClean="0">
              <a:latin typeface="Verdana" pitchFamily="34" charset="0"/>
            </a:endParaRPr>
          </a:p>
        </p:txBody>
      </p:sp>
      <p:sp>
        <p:nvSpPr>
          <p:cNvPr id="326661" name="Text Box 5"/>
          <p:cNvSpPr txBox="1">
            <a:spLocks noChangeArrowheads="1"/>
          </p:cNvSpPr>
          <p:nvPr/>
        </p:nvSpPr>
        <p:spPr bwMode="auto">
          <a:xfrm>
            <a:off x="1295400" y="3505200"/>
            <a:ext cx="6662738" cy="2227263"/>
          </a:xfrm>
          <a:prstGeom prst="rect">
            <a:avLst/>
          </a:prstGeom>
          <a:noFill/>
          <a:ln w="9525">
            <a:noFill/>
            <a:miter lim="800000"/>
            <a:headEnd/>
            <a:tailEnd/>
          </a:ln>
        </p:spPr>
        <p:txBody>
          <a:bodyPr>
            <a:spAutoFit/>
          </a:bodyPr>
          <a:lstStyle/>
          <a:p>
            <a:r>
              <a:rPr lang="en-US"/>
              <a:t>				</a:t>
            </a:r>
            <a:r>
              <a:rPr lang="en-US" u="sng"/>
              <a:t>Debit</a:t>
            </a:r>
            <a:r>
              <a:rPr lang="en-US"/>
              <a:t>		</a:t>
            </a:r>
            <a:r>
              <a:rPr lang="en-US" u="sng"/>
              <a:t>Credit</a:t>
            </a:r>
          </a:p>
          <a:p>
            <a:r>
              <a:rPr lang="en-US"/>
              <a:t>Wages Expense		$6340</a:t>
            </a:r>
          </a:p>
          <a:p>
            <a:r>
              <a:rPr lang="en-US"/>
              <a:t>Payroll Tax Expense	    485</a:t>
            </a:r>
          </a:p>
          <a:p>
            <a:r>
              <a:rPr lang="en-US"/>
              <a:t>Wages Payable				$6340</a:t>
            </a:r>
          </a:p>
          <a:p>
            <a:r>
              <a:rPr lang="en-US"/>
              <a:t>Payroll Taxes Payable			    485</a:t>
            </a:r>
          </a:p>
        </p:txBody>
      </p:sp>
      <p:sp>
        <p:nvSpPr>
          <p:cNvPr id="20485" name="Text Box 6"/>
          <p:cNvSpPr txBox="1">
            <a:spLocks noChangeArrowheads="1"/>
          </p:cNvSpPr>
          <p:nvPr/>
        </p:nvSpPr>
        <p:spPr bwMode="auto">
          <a:xfrm>
            <a:off x="7391400" y="6400800"/>
            <a:ext cx="1600200" cy="477838"/>
          </a:xfrm>
          <a:prstGeom prst="rect">
            <a:avLst/>
          </a:prstGeom>
          <a:noFill/>
          <a:ln w="9525">
            <a:noFill/>
            <a:miter lim="800000"/>
            <a:headEnd/>
            <a:tailEnd/>
          </a:ln>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6661"/>
                                        </p:tgtEl>
                                        <p:attrNameLst>
                                          <p:attrName>style.visibility</p:attrName>
                                        </p:attrNameLst>
                                      </p:cBhvr>
                                      <p:to>
                                        <p:strVal val="visible"/>
                                      </p:to>
                                    </p:set>
                                    <p:animEffect transition="in" filter="dissolve">
                                      <p:cBhvr>
                                        <p:cTn id="7" dur="500"/>
                                        <p:tgtEl>
                                          <p:spTgt spid="3266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6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p:txBody>
          <a:bodyPr/>
          <a:lstStyle/>
          <a:p>
            <a:pPr eaLnBrk="1" hangingPunct="1"/>
            <a:r>
              <a:rPr lang="en-US" smtClean="0">
                <a:latin typeface="Bodoni MT Black" pitchFamily="18" charset="0"/>
              </a:rPr>
              <a:t>Accounting Periods</a:t>
            </a:r>
          </a:p>
        </p:txBody>
      </p:sp>
      <p:sp>
        <p:nvSpPr>
          <p:cNvPr id="21507" name="Rectangle 4"/>
          <p:cNvSpPr>
            <a:spLocks noGrp="1" noChangeArrowheads="1"/>
          </p:cNvSpPr>
          <p:nvPr>
            <p:ph idx="1"/>
          </p:nvPr>
        </p:nvSpPr>
        <p:spPr>
          <a:xfrm>
            <a:off x="304800" y="1300480"/>
            <a:ext cx="7315200" cy="4754563"/>
          </a:xfrm>
        </p:spPr>
        <p:txBody>
          <a:bodyPr/>
          <a:lstStyle/>
          <a:p>
            <a:pPr eaLnBrk="1" hangingPunct="1">
              <a:buFont typeface="Wingdings" pitchFamily="2" charset="2"/>
              <a:buChar char="v"/>
            </a:pPr>
            <a:r>
              <a:rPr lang="en-US" dirty="0" smtClean="0"/>
              <a:t> </a:t>
            </a:r>
            <a:r>
              <a:rPr lang="en-US" sz="2800" dirty="0" smtClean="0">
                <a:latin typeface="Verdana" pitchFamily="34" charset="0"/>
              </a:rPr>
              <a:t>Monthly, Quarterly or Yearly</a:t>
            </a:r>
          </a:p>
          <a:p>
            <a:pPr eaLnBrk="1" hangingPunct="1">
              <a:buFont typeface="Wingdings" pitchFamily="2" charset="2"/>
              <a:buChar char="v"/>
            </a:pPr>
            <a:r>
              <a:rPr lang="en-US" sz="2800" dirty="0" smtClean="0">
                <a:latin typeface="Verdana" pitchFamily="34" charset="0"/>
              </a:rPr>
              <a:t> Fiscal Year vs. Calendar Year</a:t>
            </a:r>
          </a:p>
          <a:p>
            <a:pPr eaLnBrk="1" hangingPunct="1">
              <a:buFont typeface="Wingdings" pitchFamily="2" charset="2"/>
              <a:buChar char="v"/>
            </a:pPr>
            <a:r>
              <a:rPr lang="en-US" sz="2800" dirty="0" smtClean="0">
                <a:latin typeface="Verdana" pitchFamily="34" charset="0"/>
              </a:rPr>
              <a:t> Employment Tax Returns / Employee or Payee Information Statements</a:t>
            </a:r>
          </a:p>
        </p:txBody>
      </p:sp>
      <p:pic>
        <p:nvPicPr>
          <p:cNvPr id="21508" name="Picture 5" descr="MCj03009240000[1]"/>
          <p:cNvPicPr>
            <a:picLocks noChangeAspect="1" noChangeArrowheads="1"/>
          </p:cNvPicPr>
          <p:nvPr/>
        </p:nvPicPr>
        <p:blipFill>
          <a:blip r:embed="rId3"/>
          <a:srcRect/>
          <a:stretch>
            <a:fillRect/>
          </a:stretch>
        </p:blipFill>
        <p:spPr bwMode="auto">
          <a:xfrm>
            <a:off x="3124200" y="4114800"/>
            <a:ext cx="3581400" cy="2452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title"/>
          </p:nvPr>
        </p:nvSpPr>
        <p:spPr>
          <a:xfrm>
            <a:off x="457200" y="228600"/>
            <a:ext cx="8229600" cy="1600200"/>
          </a:xfrm>
        </p:spPr>
        <p:txBody>
          <a:bodyPr>
            <a:normAutofit/>
          </a:bodyPr>
          <a:lstStyle/>
          <a:p>
            <a:pPr eaLnBrk="1" hangingPunct="1"/>
            <a:r>
              <a:rPr lang="en-US" sz="4400" dirty="0" smtClean="0">
                <a:latin typeface="Bodoni MT Black" pitchFamily="18" charset="0"/>
              </a:rPr>
              <a:t>Accrual &amp; Reversing Entries</a:t>
            </a:r>
          </a:p>
        </p:txBody>
      </p:sp>
      <p:sp>
        <p:nvSpPr>
          <p:cNvPr id="22531" name="Rectangle 4"/>
          <p:cNvSpPr>
            <a:spLocks noGrp="1" noChangeArrowheads="1"/>
          </p:cNvSpPr>
          <p:nvPr>
            <p:ph idx="1"/>
          </p:nvPr>
        </p:nvSpPr>
        <p:spPr>
          <a:xfrm>
            <a:off x="762000" y="2286000"/>
            <a:ext cx="6477000" cy="3276600"/>
          </a:xfrm>
        </p:spPr>
        <p:txBody>
          <a:bodyPr>
            <a:normAutofit/>
          </a:bodyPr>
          <a:lstStyle/>
          <a:p>
            <a:pPr eaLnBrk="1" hangingPunct="1">
              <a:buFont typeface="Wingdings" pitchFamily="2" charset="2"/>
              <a:buChar char="v"/>
            </a:pPr>
            <a:r>
              <a:rPr lang="en-US" sz="3200" dirty="0" smtClean="0"/>
              <a:t>Accruals at end of accounting period</a:t>
            </a:r>
          </a:p>
          <a:p>
            <a:pPr eaLnBrk="1" hangingPunct="1">
              <a:buFont typeface="Wingdings" pitchFamily="2" charset="2"/>
              <a:buChar char="v"/>
            </a:pPr>
            <a:r>
              <a:rPr lang="en-US" sz="3200" dirty="0" smtClean="0"/>
              <a:t>Reversal of Accruals</a:t>
            </a:r>
          </a:p>
          <a:p>
            <a:pPr eaLnBrk="1" hangingPunct="1">
              <a:buFont typeface="Wingdings" pitchFamily="2" charset="2"/>
              <a:buChar char="v"/>
            </a:pPr>
            <a:r>
              <a:rPr lang="en-US" sz="3200" dirty="0" smtClean="0"/>
              <a:t>Reversal of Errors</a:t>
            </a:r>
            <a:endParaRPr lang="en-US" sz="3200" dirty="0" smtClean="0">
              <a:latin typeface="Verdana" pitchFamily="34" charset="0"/>
            </a:endParaRPr>
          </a:p>
        </p:txBody>
      </p:sp>
      <p:pic>
        <p:nvPicPr>
          <p:cNvPr id="22532" name="Picture 5" descr="MCj02908460000[2]"/>
          <p:cNvPicPr>
            <a:picLocks noChangeAspect="1" noChangeArrowheads="1"/>
          </p:cNvPicPr>
          <p:nvPr/>
        </p:nvPicPr>
        <p:blipFill>
          <a:blip r:embed="rId3"/>
          <a:srcRect/>
          <a:stretch>
            <a:fillRect/>
          </a:stretch>
        </p:blipFill>
        <p:spPr bwMode="auto">
          <a:xfrm>
            <a:off x="6629400" y="2438400"/>
            <a:ext cx="1704975" cy="2992438"/>
          </a:xfrm>
          <a:prstGeom prst="rect">
            <a:avLst/>
          </a:prstGeom>
          <a:noFill/>
          <a:ln w="9525">
            <a:noFill/>
            <a:miter lim="800000"/>
            <a:headEnd/>
            <a:tailEnd/>
          </a:ln>
        </p:spPr>
      </p:pic>
      <p:sp>
        <p:nvSpPr>
          <p:cNvPr id="22533" name="Text Box 6"/>
          <p:cNvSpPr txBox="1">
            <a:spLocks noChangeArrowheads="1"/>
          </p:cNvSpPr>
          <p:nvPr/>
        </p:nvSpPr>
        <p:spPr bwMode="auto">
          <a:xfrm>
            <a:off x="7391400" y="6400800"/>
            <a:ext cx="1600200" cy="477838"/>
          </a:xfrm>
          <a:prstGeom prst="rect">
            <a:avLst/>
          </a:prstGeom>
          <a:noFill/>
          <a:ln w="9525">
            <a:noFill/>
            <a:miter lim="800000"/>
            <a:headEnd/>
            <a:tailEnd/>
          </a:ln>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xfrm>
            <a:off x="457200" y="0"/>
            <a:ext cx="8229600" cy="1143000"/>
          </a:xfrm>
        </p:spPr>
        <p:txBody>
          <a:bodyPr>
            <a:normAutofit/>
          </a:bodyPr>
          <a:lstStyle/>
          <a:p>
            <a:pPr eaLnBrk="1" hangingPunct="1"/>
            <a:r>
              <a:rPr lang="en-US" sz="4000" dirty="0" smtClean="0">
                <a:latin typeface="Bodoni MT Black" pitchFamily="18" charset="0"/>
              </a:rPr>
              <a:t>Accrual Journal Entries</a:t>
            </a:r>
          </a:p>
        </p:txBody>
      </p:sp>
      <p:sp>
        <p:nvSpPr>
          <p:cNvPr id="23555" name="Rectangle 4"/>
          <p:cNvSpPr>
            <a:spLocks noGrp="1" noChangeArrowheads="1"/>
          </p:cNvSpPr>
          <p:nvPr>
            <p:ph idx="1"/>
          </p:nvPr>
        </p:nvSpPr>
        <p:spPr>
          <a:xfrm>
            <a:off x="457200" y="896938"/>
            <a:ext cx="6705600" cy="2209800"/>
          </a:xfrm>
        </p:spPr>
        <p:txBody>
          <a:bodyPr>
            <a:normAutofit lnSpcReduction="10000"/>
          </a:bodyPr>
          <a:lstStyle/>
          <a:p>
            <a:pPr eaLnBrk="1" hangingPunct="1">
              <a:lnSpc>
                <a:spcPct val="80000"/>
              </a:lnSpc>
              <a:buFontTx/>
              <a:buNone/>
            </a:pPr>
            <a:r>
              <a:rPr lang="en-US" sz="1900" dirty="0" smtClean="0">
                <a:latin typeface="Verdana" pitchFamily="34" charset="0"/>
              </a:rPr>
              <a:t>	</a:t>
            </a:r>
            <a:r>
              <a:rPr lang="en-US" sz="2200" dirty="0" smtClean="0">
                <a:latin typeface="Verdana" pitchFamily="34" charset="0"/>
              </a:rPr>
              <a:t>An accrual entry of $1000 was made in 2013 for a bonus to be paid in Jan. 2014.  The bonus was paid in 2014 and Soc Sec &amp; Medicare taxes were paid by the employer of $76.50. Federal, SS &amp; MC taxes were withheld from the check of $326.50.  What is the journal entry to record the accrual in 2013 and what is the entry to record the payment of the bonus in 2014?</a:t>
            </a:r>
          </a:p>
          <a:p>
            <a:pPr eaLnBrk="1" hangingPunct="1">
              <a:lnSpc>
                <a:spcPct val="80000"/>
              </a:lnSpc>
              <a:buFontTx/>
              <a:buNone/>
            </a:pPr>
            <a:endParaRPr lang="en-US" sz="2000" dirty="0" smtClean="0">
              <a:latin typeface="Verdana" pitchFamily="34" charset="0"/>
            </a:endParaRPr>
          </a:p>
        </p:txBody>
      </p:sp>
      <p:sp>
        <p:nvSpPr>
          <p:cNvPr id="332805" name="Text Box 5"/>
          <p:cNvSpPr txBox="1">
            <a:spLocks noChangeArrowheads="1"/>
          </p:cNvSpPr>
          <p:nvPr/>
        </p:nvSpPr>
        <p:spPr bwMode="auto">
          <a:xfrm>
            <a:off x="838200" y="3182938"/>
            <a:ext cx="7696200" cy="1465262"/>
          </a:xfrm>
          <a:prstGeom prst="rect">
            <a:avLst/>
          </a:prstGeom>
          <a:noFill/>
          <a:ln w="9525">
            <a:noFill/>
            <a:miter lim="800000"/>
            <a:headEnd/>
            <a:tailEnd/>
          </a:ln>
        </p:spPr>
        <p:txBody>
          <a:bodyPr>
            <a:spAutoFit/>
          </a:bodyPr>
          <a:lstStyle/>
          <a:p>
            <a:r>
              <a:rPr lang="en-US" sz="1800" dirty="0"/>
              <a:t>				</a:t>
            </a:r>
            <a:r>
              <a:rPr lang="en-US" sz="1800" u="sng" dirty="0"/>
              <a:t>Debit</a:t>
            </a:r>
            <a:r>
              <a:rPr lang="en-US" sz="1800" dirty="0"/>
              <a:t>		</a:t>
            </a:r>
            <a:r>
              <a:rPr lang="en-US" sz="1800" u="sng" dirty="0"/>
              <a:t>Credit</a:t>
            </a:r>
          </a:p>
          <a:p>
            <a:r>
              <a:rPr lang="en-US" sz="1800"/>
              <a:t>Wages Expense			$1000</a:t>
            </a:r>
          </a:p>
          <a:p>
            <a:r>
              <a:rPr lang="en-US" sz="1800" dirty="0"/>
              <a:t>PR Taxes Expense		$  76.50			</a:t>
            </a:r>
          </a:p>
          <a:p>
            <a:r>
              <a:rPr lang="en-US" sz="1800" dirty="0"/>
              <a:t>Wages Payable					$1000</a:t>
            </a:r>
          </a:p>
          <a:p>
            <a:r>
              <a:rPr lang="en-US" sz="1800" dirty="0"/>
              <a:t>PR Taxes Payable				$  76.50</a:t>
            </a:r>
          </a:p>
        </p:txBody>
      </p:sp>
      <p:sp>
        <p:nvSpPr>
          <p:cNvPr id="332806" name="Text Box 6"/>
          <p:cNvSpPr txBox="1">
            <a:spLocks noChangeArrowheads="1"/>
          </p:cNvSpPr>
          <p:nvPr/>
        </p:nvSpPr>
        <p:spPr bwMode="auto">
          <a:xfrm>
            <a:off x="838200" y="4724400"/>
            <a:ext cx="7696200" cy="1190625"/>
          </a:xfrm>
          <a:prstGeom prst="rect">
            <a:avLst/>
          </a:prstGeom>
          <a:noFill/>
          <a:ln w="9525">
            <a:noFill/>
            <a:miter lim="800000"/>
            <a:headEnd/>
            <a:tailEnd/>
          </a:ln>
        </p:spPr>
        <p:txBody>
          <a:bodyPr>
            <a:spAutoFit/>
          </a:bodyPr>
          <a:lstStyle/>
          <a:p>
            <a:r>
              <a:rPr lang="en-US" sz="1800"/>
              <a:t>				</a:t>
            </a:r>
            <a:r>
              <a:rPr lang="en-US" sz="1800" u="sng"/>
              <a:t>Debit</a:t>
            </a:r>
            <a:r>
              <a:rPr lang="en-US" sz="1800"/>
              <a:t>		</a:t>
            </a:r>
            <a:r>
              <a:rPr lang="en-US" sz="1800" u="sng"/>
              <a:t>Credit</a:t>
            </a:r>
          </a:p>
          <a:p>
            <a:r>
              <a:rPr lang="en-US" sz="1800"/>
              <a:t>Wages Payable			$1000</a:t>
            </a:r>
          </a:p>
          <a:p>
            <a:r>
              <a:rPr lang="en-US" sz="1800"/>
              <a:t>PR Taxes Withheld				$326.50		</a:t>
            </a:r>
          </a:p>
          <a:p>
            <a:r>
              <a:rPr lang="en-US" sz="1800"/>
              <a:t>Cash						$673.50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280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2805">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332805">
                                            <p:txEl>
                                              <p:pRg st="2" end="2"/>
                                            </p:txEl>
                                          </p:spTgt>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32805">
                                            <p:txEl>
                                              <p:pRg st="3" end="3"/>
                                            </p:txEl>
                                          </p:spTgt>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332805">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32806">
                                            <p:txEl>
                                              <p:pRg st="0" end="0"/>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32806">
                                            <p:txEl>
                                              <p:pRg st="1" end="1"/>
                                            </p:txEl>
                                          </p:spTgt>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nodeType="afterEffect">
                                  <p:stCondLst>
                                    <p:cond delay="0"/>
                                  </p:stCondLst>
                                  <p:childTnLst>
                                    <p:set>
                                      <p:cBhvr>
                                        <p:cTn id="30" dur="1" fill="hold">
                                          <p:stCondLst>
                                            <p:cond delay="0"/>
                                          </p:stCondLst>
                                        </p:cTn>
                                        <p:tgtEl>
                                          <p:spTgt spid="332806">
                                            <p:txEl>
                                              <p:pRg st="2" end="2"/>
                                            </p:txEl>
                                          </p:spTgt>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nodeType="afterEffect">
                                  <p:stCondLst>
                                    <p:cond delay="0"/>
                                  </p:stCondLst>
                                  <p:childTnLst>
                                    <p:set>
                                      <p:cBhvr>
                                        <p:cTn id="33" dur="1" fill="hold">
                                          <p:stCondLst>
                                            <p:cond delay="0"/>
                                          </p:stCondLst>
                                        </p:cTn>
                                        <p:tgtEl>
                                          <p:spTgt spid="33280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Text Box 3"/>
          <p:cNvSpPr txBox="1">
            <a:spLocks noChangeArrowheads="1"/>
          </p:cNvSpPr>
          <p:nvPr/>
        </p:nvSpPr>
        <p:spPr bwMode="auto">
          <a:xfrm>
            <a:off x="914400" y="228600"/>
            <a:ext cx="7162800" cy="762000"/>
          </a:xfrm>
          <a:prstGeom prst="rect">
            <a:avLst/>
          </a:prstGeom>
          <a:noFill/>
          <a:ln w="9525">
            <a:noFill/>
            <a:miter lim="800000"/>
            <a:headEnd/>
            <a:tailEnd/>
          </a:ln>
        </p:spPr>
        <p:txBody>
          <a:bodyPr>
            <a:spAutoFit/>
          </a:bodyPr>
          <a:lstStyle/>
          <a:p>
            <a:pPr algn="ctr">
              <a:spcBef>
                <a:spcPct val="50000"/>
              </a:spcBef>
            </a:pPr>
            <a:r>
              <a:rPr lang="en-US" sz="4400" b="1">
                <a:latin typeface="Tahoma" pitchFamily="34" charset="0"/>
              </a:rPr>
              <a:t>Debit or Credit Quiz</a:t>
            </a:r>
          </a:p>
        </p:txBody>
      </p:sp>
      <p:sp>
        <p:nvSpPr>
          <p:cNvPr id="334852" name="Rectangle 4"/>
          <p:cNvSpPr>
            <a:spLocks noGrp="1" noChangeArrowheads="1"/>
          </p:cNvSpPr>
          <p:nvPr>
            <p:ph sz="half" idx="1"/>
          </p:nvPr>
        </p:nvSpPr>
        <p:spPr>
          <a:xfrm>
            <a:off x="457200" y="1524000"/>
            <a:ext cx="5029200" cy="4525963"/>
          </a:xfrm>
        </p:spPr>
        <p:txBody>
          <a:bodyPr/>
          <a:lstStyle/>
          <a:p>
            <a:pPr eaLnBrk="1" hangingPunct="1"/>
            <a:r>
              <a:rPr lang="en-US" b="1" dirty="0" smtClean="0">
                <a:solidFill>
                  <a:srgbClr val="000066"/>
                </a:solidFill>
                <a:latin typeface="Verdana" pitchFamily="34" charset="0"/>
              </a:rPr>
              <a:t>Increase to Expenses</a:t>
            </a:r>
          </a:p>
          <a:p>
            <a:pPr eaLnBrk="1" hangingPunct="1"/>
            <a:r>
              <a:rPr lang="en-US" b="1" dirty="0" smtClean="0">
                <a:latin typeface="Verdana" pitchFamily="34" charset="0"/>
              </a:rPr>
              <a:t>Increase to Liability</a:t>
            </a:r>
          </a:p>
          <a:p>
            <a:pPr eaLnBrk="1" hangingPunct="1"/>
            <a:r>
              <a:rPr lang="en-US" b="1" dirty="0" smtClean="0">
                <a:solidFill>
                  <a:srgbClr val="000066"/>
                </a:solidFill>
                <a:latin typeface="Verdana" pitchFamily="34" charset="0"/>
              </a:rPr>
              <a:t>Decrease to Assets</a:t>
            </a:r>
          </a:p>
          <a:p>
            <a:pPr eaLnBrk="1" hangingPunct="1"/>
            <a:r>
              <a:rPr lang="en-US" b="1" dirty="0" smtClean="0">
                <a:latin typeface="Verdana" pitchFamily="34" charset="0"/>
              </a:rPr>
              <a:t>Decrease to Revenue</a:t>
            </a:r>
          </a:p>
          <a:p>
            <a:pPr eaLnBrk="1" hangingPunct="1"/>
            <a:r>
              <a:rPr lang="en-US" b="1" dirty="0" smtClean="0">
                <a:solidFill>
                  <a:srgbClr val="000066"/>
                </a:solidFill>
                <a:latin typeface="Verdana" pitchFamily="34" charset="0"/>
              </a:rPr>
              <a:t>Increase to Capital</a:t>
            </a:r>
          </a:p>
          <a:p>
            <a:pPr eaLnBrk="1" hangingPunct="1"/>
            <a:r>
              <a:rPr lang="en-US" b="1" dirty="0" smtClean="0">
                <a:latin typeface="Verdana" pitchFamily="34" charset="0"/>
              </a:rPr>
              <a:t>Decrease to Expenses</a:t>
            </a:r>
          </a:p>
          <a:p>
            <a:pPr eaLnBrk="1" hangingPunct="1"/>
            <a:r>
              <a:rPr lang="en-US" b="1" dirty="0" smtClean="0">
                <a:solidFill>
                  <a:srgbClr val="000066"/>
                </a:solidFill>
                <a:latin typeface="Verdana" pitchFamily="34" charset="0"/>
              </a:rPr>
              <a:t>Increase to Assets</a:t>
            </a:r>
          </a:p>
          <a:p>
            <a:pPr eaLnBrk="1" hangingPunct="1"/>
            <a:endParaRPr lang="en-US" b="1" dirty="0" smtClean="0">
              <a:latin typeface="Verdana" pitchFamily="34" charset="0"/>
            </a:endParaRPr>
          </a:p>
        </p:txBody>
      </p:sp>
      <p:sp>
        <p:nvSpPr>
          <p:cNvPr id="334853" name="Rectangle 5"/>
          <p:cNvSpPr>
            <a:spLocks noGrp="1" noChangeArrowheads="1"/>
          </p:cNvSpPr>
          <p:nvPr>
            <p:ph sz="half" idx="2"/>
          </p:nvPr>
        </p:nvSpPr>
        <p:spPr>
          <a:xfrm>
            <a:off x="5791200" y="1524000"/>
            <a:ext cx="2895600" cy="4602163"/>
          </a:xfrm>
        </p:spPr>
        <p:txBody>
          <a:bodyPr/>
          <a:lstStyle/>
          <a:p>
            <a:pPr eaLnBrk="1" hangingPunct="1">
              <a:buFont typeface="Arial" charset="0"/>
              <a:buChar char="═"/>
            </a:pPr>
            <a:r>
              <a:rPr lang="en-US" b="1" dirty="0" smtClean="0">
                <a:solidFill>
                  <a:srgbClr val="000066"/>
                </a:solidFill>
                <a:latin typeface="Verdana" pitchFamily="34" charset="0"/>
              </a:rPr>
              <a:t>Debit</a:t>
            </a:r>
          </a:p>
          <a:p>
            <a:pPr eaLnBrk="1" hangingPunct="1">
              <a:buFont typeface="Arial" charset="0"/>
              <a:buChar char="═"/>
            </a:pPr>
            <a:r>
              <a:rPr lang="en-US" b="1" dirty="0" smtClean="0">
                <a:latin typeface="Verdana" pitchFamily="34" charset="0"/>
              </a:rPr>
              <a:t>Credit</a:t>
            </a:r>
          </a:p>
          <a:p>
            <a:pPr eaLnBrk="1" hangingPunct="1">
              <a:buFont typeface="Arial" charset="0"/>
              <a:buChar char="═"/>
            </a:pPr>
            <a:r>
              <a:rPr lang="en-US" b="1" dirty="0" smtClean="0">
                <a:solidFill>
                  <a:srgbClr val="000066"/>
                </a:solidFill>
                <a:latin typeface="Verdana" pitchFamily="34" charset="0"/>
              </a:rPr>
              <a:t>Credit</a:t>
            </a:r>
          </a:p>
          <a:p>
            <a:pPr eaLnBrk="1" hangingPunct="1">
              <a:buFont typeface="Arial" charset="0"/>
              <a:buChar char="═"/>
            </a:pPr>
            <a:r>
              <a:rPr lang="en-US" b="1" dirty="0" smtClean="0">
                <a:latin typeface="Verdana" pitchFamily="34" charset="0"/>
              </a:rPr>
              <a:t>Debit</a:t>
            </a:r>
          </a:p>
          <a:p>
            <a:pPr eaLnBrk="1" hangingPunct="1">
              <a:buFont typeface="Arial" charset="0"/>
              <a:buChar char="═"/>
            </a:pPr>
            <a:r>
              <a:rPr lang="en-US" b="1" dirty="0" smtClean="0">
                <a:solidFill>
                  <a:srgbClr val="000066"/>
                </a:solidFill>
                <a:latin typeface="Verdana" pitchFamily="34" charset="0"/>
              </a:rPr>
              <a:t>Credit</a:t>
            </a:r>
          </a:p>
          <a:p>
            <a:pPr eaLnBrk="1" hangingPunct="1">
              <a:buFont typeface="Arial" charset="0"/>
              <a:buChar char="═"/>
            </a:pPr>
            <a:r>
              <a:rPr lang="en-US" b="1" dirty="0" smtClean="0">
                <a:latin typeface="Verdana" pitchFamily="34" charset="0"/>
              </a:rPr>
              <a:t>Credit</a:t>
            </a:r>
          </a:p>
          <a:p>
            <a:pPr eaLnBrk="1" hangingPunct="1">
              <a:buFont typeface="Arial" charset="0"/>
              <a:buChar char="═"/>
            </a:pPr>
            <a:r>
              <a:rPr lang="en-US" b="1" dirty="0" smtClean="0">
                <a:solidFill>
                  <a:srgbClr val="000066"/>
                </a:solidFill>
                <a:latin typeface="Verdana" pitchFamily="34" charset="0"/>
              </a:rPr>
              <a:t>Debit</a:t>
            </a:r>
          </a:p>
          <a:p>
            <a:pPr eaLnBrk="1" hangingPunct="1">
              <a:buFont typeface="Arial" charset="0"/>
              <a:buChar char="═"/>
            </a:pPr>
            <a:endParaRPr lang="en-US" b="1" dirty="0" smtClean="0">
              <a:solidFill>
                <a:srgbClr val="000066"/>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48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48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485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485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485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485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485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485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4853">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4853">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4853">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34853">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4853">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485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2" grpId="0" build="p"/>
      <p:bldP spid="33485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title"/>
          </p:nvPr>
        </p:nvSpPr>
        <p:spPr>
          <a:xfrm>
            <a:off x="457200" y="0"/>
            <a:ext cx="8229600" cy="1143000"/>
          </a:xfrm>
        </p:spPr>
        <p:txBody>
          <a:bodyPr>
            <a:normAutofit/>
          </a:bodyPr>
          <a:lstStyle/>
          <a:p>
            <a:pPr eaLnBrk="1" hangingPunct="1"/>
            <a:r>
              <a:rPr lang="en-US" sz="4400" dirty="0" smtClean="0">
                <a:latin typeface="Bodoni MT Black" pitchFamily="18" charset="0"/>
              </a:rPr>
              <a:t>Overview</a:t>
            </a:r>
          </a:p>
        </p:txBody>
      </p:sp>
      <p:sp>
        <p:nvSpPr>
          <p:cNvPr id="7171" name="Rectangle 4"/>
          <p:cNvSpPr>
            <a:spLocks noGrp="1" noChangeArrowheads="1"/>
          </p:cNvSpPr>
          <p:nvPr>
            <p:ph idx="1"/>
          </p:nvPr>
        </p:nvSpPr>
        <p:spPr>
          <a:xfrm>
            <a:off x="533400" y="1066800"/>
            <a:ext cx="7315200" cy="5059363"/>
          </a:xfrm>
        </p:spPr>
        <p:txBody>
          <a:bodyPr/>
          <a:lstStyle/>
          <a:p>
            <a:pPr eaLnBrk="1" hangingPunct="1">
              <a:lnSpc>
                <a:spcPct val="90000"/>
              </a:lnSpc>
              <a:buFont typeface="Wingdings" pitchFamily="2" charset="2"/>
              <a:buChar char="v"/>
            </a:pPr>
            <a:r>
              <a:rPr lang="en-US" dirty="0" smtClean="0"/>
              <a:t> </a:t>
            </a:r>
            <a:r>
              <a:rPr lang="en-US" sz="2400" dirty="0" smtClean="0">
                <a:latin typeface="Verdana" pitchFamily="34" charset="0"/>
              </a:rPr>
              <a:t>Accounting Principles</a:t>
            </a:r>
          </a:p>
          <a:p>
            <a:pPr eaLnBrk="1" hangingPunct="1">
              <a:lnSpc>
                <a:spcPct val="90000"/>
              </a:lnSpc>
              <a:buFont typeface="Wingdings" pitchFamily="2" charset="2"/>
              <a:buChar char="v"/>
            </a:pPr>
            <a:r>
              <a:rPr lang="en-US" sz="2400" dirty="0" smtClean="0">
                <a:latin typeface="Verdana" pitchFamily="34" charset="0"/>
              </a:rPr>
              <a:t> Account Classifications</a:t>
            </a:r>
          </a:p>
          <a:p>
            <a:pPr eaLnBrk="1" hangingPunct="1">
              <a:lnSpc>
                <a:spcPct val="90000"/>
              </a:lnSpc>
              <a:buFont typeface="Wingdings" pitchFamily="2" charset="2"/>
              <a:buChar char="v"/>
            </a:pPr>
            <a:r>
              <a:rPr lang="en-US" sz="2400" dirty="0" smtClean="0">
                <a:latin typeface="Verdana" pitchFamily="34" charset="0"/>
              </a:rPr>
              <a:t> Account Balances</a:t>
            </a:r>
          </a:p>
          <a:p>
            <a:pPr eaLnBrk="1" hangingPunct="1">
              <a:lnSpc>
                <a:spcPct val="90000"/>
              </a:lnSpc>
              <a:buFont typeface="Wingdings" pitchFamily="2" charset="2"/>
              <a:buChar char="v"/>
            </a:pPr>
            <a:r>
              <a:rPr lang="en-US" sz="2400" dirty="0" smtClean="0">
                <a:latin typeface="Verdana" pitchFamily="34" charset="0"/>
              </a:rPr>
              <a:t> Journal Entries</a:t>
            </a:r>
          </a:p>
          <a:p>
            <a:pPr eaLnBrk="1" hangingPunct="1">
              <a:lnSpc>
                <a:spcPct val="90000"/>
              </a:lnSpc>
              <a:buFont typeface="Wingdings" pitchFamily="2" charset="2"/>
              <a:buChar char="v"/>
            </a:pPr>
            <a:r>
              <a:rPr lang="en-US" sz="2400" dirty="0" smtClean="0">
                <a:latin typeface="Verdana" pitchFamily="34" charset="0"/>
              </a:rPr>
              <a:t> Recording Payroll Transactions</a:t>
            </a:r>
          </a:p>
          <a:p>
            <a:pPr eaLnBrk="1" hangingPunct="1">
              <a:lnSpc>
                <a:spcPct val="90000"/>
              </a:lnSpc>
              <a:buFont typeface="Wingdings" pitchFamily="2" charset="2"/>
              <a:buChar char="v"/>
            </a:pPr>
            <a:r>
              <a:rPr lang="en-US" sz="2400" dirty="0" smtClean="0">
                <a:latin typeface="Verdana" pitchFamily="34" charset="0"/>
              </a:rPr>
              <a:t> Accounting Periods</a:t>
            </a:r>
          </a:p>
          <a:p>
            <a:pPr eaLnBrk="1" hangingPunct="1">
              <a:lnSpc>
                <a:spcPct val="90000"/>
              </a:lnSpc>
              <a:buFont typeface="Wingdings" pitchFamily="2" charset="2"/>
              <a:buChar char="v"/>
            </a:pPr>
            <a:r>
              <a:rPr lang="en-US" sz="2400" dirty="0" smtClean="0">
                <a:latin typeface="Verdana" pitchFamily="34" charset="0"/>
              </a:rPr>
              <a:t> Accruals and Reversals</a:t>
            </a:r>
          </a:p>
          <a:p>
            <a:pPr eaLnBrk="1" hangingPunct="1">
              <a:lnSpc>
                <a:spcPct val="90000"/>
              </a:lnSpc>
              <a:buFont typeface="Wingdings" pitchFamily="2" charset="2"/>
              <a:buChar char="v"/>
            </a:pPr>
            <a:r>
              <a:rPr lang="en-US" sz="2400" dirty="0" smtClean="0">
                <a:latin typeface="Verdana" pitchFamily="34" charset="0"/>
              </a:rPr>
              <a:t> Balancing and Reconciliations</a:t>
            </a:r>
          </a:p>
          <a:p>
            <a:pPr eaLnBrk="1" hangingPunct="1">
              <a:lnSpc>
                <a:spcPct val="90000"/>
              </a:lnSpc>
              <a:buFont typeface="Wingdings" pitchFamily="2" charset="2"/>
              <a:buChar char="v"/>
            </a:pPr>
            <a:r>
              <a:rPr lang="en-US" sz="2400" dirty="0" smtClean="0">
                <a:latin typeface="Verdana" pitchFamily="34" charset="0"/>
              </a:rPr>
              <a:t> Financial Statements &amp; Audits</a:t>
            </a:r>
          </a:p>
        </p:txBody>
      </p:sp>
      <p:pic>
        <p:nvPicPr>
          <p:cNvPr id="7172" name="Picture 5" descr="MCj01569790000[1]"/>
          <p:cNvPicPr>
            <a:picLocks noChangeAspect="1" noChangeArrowheads="1"/>
          </p:cNvPicPr>
          <p:nvPr/>
        </p:nvPicPr>
        <p:blipFill>
          <a:blip r:embed="rId3"/>
          <a:srcRect/>
          <a:stretch>
            <a:fillRect/>
          </a:stretch>
        </p:blipFill>
        <p:spPr bwMode="auto">
          <a:xfrm>
            <a:off x="6172200" y="838200"/>
            <a:ext cx="2133600" cy="2047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title"/>
          </p:nvPr>
        </p:nvSpPr>
        <p:spPr>
          <a:xfrm>
            <a:off x="228600" y="0"/>
            <a:ext cx="8839200" cy="1143000"/>
          </a:xfrm>
        </p:spPr>
        <p:txBody>
          <a:bodyPr>
            <a:normAutofit/>
          </a:bodyPr>
          <a:lstStyle/>
          <a:p>
            <a:pPr eaLnBrk="1" hangingPunct="1"/>
            <a:r>
              <a:rPr lang="en-US" smtClean="0">
                <a:latin typeface="Bodoni MT Black" pitchFamily="18" charset="0"/>
              </a:rPr>
              <a:t>Balancing and Reconciliation</a:t>
            </a:r>
          </a:p>
        </p:txBody>
      </p:sp>
      <p:sp>
        <p:nvSpPr>
          <p:cNvPr id="25603" name="Rectangle 4"/>
          <p:cNvSpPr>
            <a:spLocks noGrp="1" noChangeArrowheads="1"/>
          </p:cNvSpPr>
          <p:nvPr>
            <p:ph idx="1"/>
          </p:nvPr>
        </p:nvSpPr>
        <p:spPr>
          <a:xfrm>
            <a:off x="457200" y="1066800"/>
            <a:ext cx="8229600" cy="5059363"/>
          </a:xfrm>
        </p:spPr>
        <p:txBody>
          <a:bodyPr/>
          <a:lstStyle/>
          <a:p>
            <a:pPr eaLnBrk="1" hangingPunct="1">
              <a:lnSpc>
                <a:spcPct val="90000"/>
              </a:lnSpc>
              <a:buFont typeface="Wingdings" pitchFamily="2" charset="2"/>
              <a:buChar char="v"/>
            </a:pPr>
            <a:r>
              <a:rPr lang="en-US" sz="2800" dirty="0" smtClean="0"/>
              <a:t> </a:t>
            </a:r>
            <a:r>
              <a:rPr lang="en-US" sz="2800" dirty="0" smtClean="0">
                <a:latin typeface="Verdana" pitchFamily="34" charset="0"/>
              </a:rPr>
              <a:t>Periodic Balancing</a:t>
            </a:r>
          </a:p>
          <a:p>
            <a:pPr lvl="1" eaLnBrk="1" hangingPunct="1">
              <a:lnSpc>
                <a:spcPct val="90000"/>
              </a:lnSpc>
              <a:buFont typeface="Wingdings" pitchFamily="2" charset="2"/>
              <a:buChar char="q"/>
            </a:pPr>
            <a:r>
              <a:rPr lang="en-US" sz="2000" dirty="0" smtClean="0">
                <a:latin typeface="Verdana" pitchFamily="34" charset="0"/>
              </a:rPr>
              <a:t>What? </a:t>
            </a:r>
          </a:p>
          <a:p>
            <a:pPr lvl="2" eaLnBrk="1" hangingPunct="1">
              <a:lnSpc>
                <a:spcPct val="90000"/>
              </a:lnSpc>
              <a:buFont typeface="Wingdings" pitchFamily="2" charset="2"/>
              <a:buChar char="q"/>
            </a:pPr>
            <a:r>
              <a:rPr lang="en-US" sz="1800" dirty="0" smtClean="0">
                <a:latin typeface="Verdana" pitchFamily="34" charset="0"/>
              </a:rPr>
              <a:t> Check against the payroll register</a:t>
            </a:r>
          </a:p>
          <a:p>
            <a:pPr lvl="2" eaLnBrk="1" hangingPunct="1">
              <a:lnSpc>
                <a:spcPct val="90000"/>
              </a:lnSpc>
              <a:buFont typeface="Wingdings" pitchFamily="2" charset="2"/>
              <a:buChar char="q"/>
            </a:pPr>
            <a:r>
              <a:rPr lang="en-US" sz="1800" dirty="0" smtClean="0">
                <a:latin typeface="Verdana" pitchFamily="34" charset="0"/>
              </a:rPr>
              <a:t> Verify checks issued by A/P</a:t>
            </a:r>
          </a:p>
          <a:p>
            <a:pPr lvl="2" eaLnBrk="1" hangingPunct="1">
              <a:lnSpc>
                <a:spcPct val="90000"/>
              </a:lnSpc>
              <a:buFont typeface="Wingdings" pitchFamily="2" charset="2"/>
              <a:buChar char="q"/>
            </a:pPr>
            <a:r>
              <a:rPr lang="en-US" sz="1800" dirty="0" smtClean="0">
                <a:latin typeface="Verdana" pitchFamily="34" charset="0"/>
              </a:rPr>
              <a:t> Verify the end of the month balance</a:t>
            </a:r>
          </a:p>
          <a:p>
            <a:pPr lvl="1" eaLnBrk="1" hangingPunct="1">
              <a:lnSpc>
                <a:spcPct val="90000"/>
              </a:lnSpc>
              <a:buFont typeface="Wingdings" pitchFamily="2" charset="2"/>
              <a:buChar char="q"/>
            </a:pPr>
            <a:r>
              <a:rPr lang="en-US" sz="2000" dirty="0" smtClean="0">
                <a:latin typeface="Verdana" pitchFamily="34" charset="0"/>
              </a:rPr>
              <a:t>When?</a:t>
            </a:r>
          </a:p>
          <a:p>
            <a:pPr lvl="2" eaLnBrk="1" hangingPunct="1">
              <a:lnSpc>
                <a:spcPct val="90000"/>
              </a:lnSpc>
              <a:buFont typeface="Wingdings" pitchFamily="2" charset="2"/>
              <a:buChar char="q"/>
            </a:pPr>
            <a:r>
              <a:rPr lang="en-US" sz="1800" dirty="0" smtClean="0">
                <a:latin typeface="Verdana" pitchFamily="34" charset="0"/>
              </a:rPr>
              <a:t> Every payroll period</a:t>
            </a:r>
          </a:p>
          <a:p>
            <a:pPr lvl="2" eaLnBrk="1" hangingPunct="1">
              <a:lnSpc>
                <a:spcPct val="90000"/>
              </a:lnSpc>
              <a:buFont typeface="Wingdings" pitchFamily="2" charset="2"/>
              <a:buChar char="q"/>
            </a:pPr>
            <a:r>
              <a:rPr lang="en-US" sz="1800" dirty="0" smtClean="0">
                <a:latin typeface="Verdana" pitchFamily="34" charset="0"/>
              </a:rPr>
              <a:t> Before filing tax returns</a:t>
            </a:r>
          </a:p>
          <a:p>
            <a:pPr lvl="2" eaLnBrk="1" hangingPunct="1">
              <a:lnSpc>
                <a:spcPct val="90000"/>
              </a:lnSpc>
              <a:buFont typeface="Wingdings" pitchFamily="2" charset="2"/>
              <a:buChar char="q"/>
            </a:pPr>
            <a:r>
              <a:rPr lang="en-US" sz="1800" dirty="0" smtClean="0">
                <a:latin typeface="Verdana" pitchFamily="34" charset="0"/>
              </a:rPr>
              <a:t> Before sending out W-2’s or 1099’s</a:t>
            </a:r>
          </a:p>
          <a:p>
            <a:pPr eaLnBrk="1" hangingPunct="1">
              <a:lnSpc>
                <a:spcPct val="90000"/>
              </a:lnSpc>
              <a:buFont typeface="Wingdings" pitchFamily="2" charset="2"/>
              <a:buChar char="v"/>
            </a:pPr>
            <a:r>
              <a:rPr lang="en-US" sz="2800" dirty="0" smtClean="0"/>
              <a:t> </a:t>
            </a:r>
            <a:r>
              <a:rPr lang="en-US" sz="2800" dirty="0" smtClean="0">
                <a:latin typeface="Verdana" panose="020B0604030504040204" pitchFamily="34" charset="0"/>
                <a:ea typeface="Verdana" panose="020B0604030504040204" pitchFamily="34" charset="0"/>
                <a:cs typeface="Verdana" panose="020B0604030504040204" pitchFamily="34" charset="0"/>
              </a:rPr>
              <a:t>Bank Accounts – dual control</a:t>
            </a:r>
          </a:p>
        </p:txBody>
      </p:sp>
      <p:pic>
        <p:nvPicPr>
          <p:cNvPr id="25604" name="Picture 5" descr="MCj01982650000[1]"/>
          <p:cNvPicPr>
            <a:picLocks noChangeAspect="1" noChangeArrowheads="1"/>
          </p:cNvPicPr>
          <p:nvPr/>
        </p:nvPicPr>
        <p:blipFill>
          <a:blip r:embed="rId3"/>
          <a:srcRect/>
          <a:stretch>
            <a:fillRect/>
          </a:stretch>
        </p:blipFill>
        <p:spPr bwMode="auto">
          <a:xfrm>
            <a:off x="6477000" y="3213100"/>
            <a:ext cx="2066925" cy="2044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457200" y="228600"/>
            <a:ext cx="8229600" cy="1066800"/>
          </a:xfrm>
        </p:spPr>
        <p:txBody>
          <a:bodyPr/>
          <a:lstStyle/>
          <a:p>
            <a:pPr eaLnBrk="1" hangingPunct="1"/>
            <a:r>
              <a:rPr lang="en-US" smtClean="0">
                <a:latin typeface="Bodoni MT Black" pitchFamily="18" charset="0"/>
              </a:rPr>
              <a:t>Financial Statements</a:t>
            </a:r>
          </a:p>
        </p:txBody>
      </p:sp>
      <p:sp>
        <p:nvSpPr>
          <p:cNvPr id="26627" name="Rectangle 4"/>
          <p:cNvSpPr>
            <a:spLocks noGrp="1" noChangeArrowheads="1"/>
          </p:cNvSpPr>
          <p:nvPr>
            <p:ph idx="1"/>
          </p:nvPr>
        </p:nvSpPr>
        <p:spPr>
          <a:xfrm>
            <a:off x="304800" y="1600200"/>
            <a:ext cx="7391400" cy="4419600"/>
          </a:xfrm>
        </p:spPr>
        <p:txBody>
          <a:bodyPr>
            <a:normAutofit/>
          </a:bodyPr>
          <a:lstStyle/>
          <a:p>
            <a:pPr eaLnBrk="1" hangingPunct="1">
              <a:buFont typeface="Wingdings" pitchFamily="2" charset="2"/>
              <a:buChar char="v"/>
            </a:pPr>
            <a:r>
              <a:rPr lang="en-US" sz="2800" dirty="0" smtClean="0"/>
              <a:t> </a:t>
            </a:r>
            <a:r>
              <a:rPr lang="en-US" sz="2800" dirty="0" smtClean="0">
                <a:latin typeface="Verdana" pitchFamily="34" charset="0"/>
              </a:rPr>
              <a:t>Balance Sheet</a:t>
            </a:r>
          </a:p>
          <a:p>
            <a:pPr eaLnBrk="1" hangingPunct="1">
              <a:buFont typeface="Wingdings" pitchFamily="2" charset="2"/>
              <a:buChar char="v"/>
            </a:pPr>
            <a:r>
              <a:rPr lang="en-US" sz="2800" dirty="0" smtClean="0">
                <a:latin typeface="Verdana" pitchFamily="34" charset="0"/>
              </a:rPr>
              <a:t> Income Statement</a:t>
            </a:r>
          </a:p>
          <a:p>
            <a:pPr eaLnBrk="1" hangingPunct="1">
              <a:buFont typeface="Wingdings" pitchFamily="2" charset="2"/>
              <a:buChar char="v"/>
            </a:pPr>
            <a:r>
              <a:rPr lang="en-US" sz="2800" dirty="0">
                <a:latin typeface="Verdana" pitchFamily="34" charset="0"/>
              </a:rPr>
              <a:t> </a:t>
            </a:r>
            <a:r>
              <a:rPr lang="en-US" sz="2800" dirty="0" smtClean="0">
                <a:latin typeface="Verdana" pitchFamily="34" charset="0"/>
              </a:rPr>
              <a:t>Statement of Cash Flows</a:t>
            </a:r>
          </a:p>
          <a:p>
            <a:pPr eaLnBrk="1" hangingPunct="1">
              <a:buFont typeface="Wingdings" pitchFamily="2" charset="2"/>
              <a:buChar char="v"/>
            </a:pPr>
            <a:r>
              <a:rPr lang="en-US" sz="2800" dirty="0" smtClean="0">
                <a:latin typeface="Verdana" pitchFamily="34" charset="0"/>
              </a:rPr>
              <a:t> Trial Balance </a:t>
            </a:r>
          </a:p>
          <a:p>
            <a:pPr eaLnBrk="1" hangingPunct="1">
              <a:buFont typeface="Wingdings" pitchFamily="2" charset="2"/>
              <a:buChar char="v"/>
            </a:pPr>
            <a:r>
              <a:rPr lang="en-US" sz="2800" dirty="0" smtClean="0">
                <a:latin typeface="Verdana" pitchFamily="34" charset="0"/>
              </a:rPr>
              <a:t> Statement of Retained Earnings</a:t>
            </a:r>
          </a:p>
          <a:p>
            <a:pPr eaLnBrk="1" hangingPunct="1">
              <a:buFont typeface="Wingdings" pitchFamily="2" charset="2"/>
              <a:buChar char="v"/>
            </a:pPr>
            <a:r>
              <a:rPr lang="en-US" sz="2800" dirty="0" smtClean="0">
                <a:latin typeface="Verdana" pitchFamily="34" charset="0"/>
              </a:rPr>
              <a:t> Notes to Financial Statements</a:t>
            </a:r>
          </a:p>
          <a:p>
            <a:pPr eaLnBrk="1" hangingPunct="1">
              <a:buFont typeface="Wingdings" pitchFamily="2" charset="2"/>
              <a:buChar char="v"/>
            </a:pPr>
            <a:r>
              <a:rPr lang="en-US" sz="2800" dirty="0" smtClean="0">
                <a:latin typeface="Verdana" pitchFamily="34" charset="0"/>
              </a:rPr>
              <a:t> Audited Financial Statements</a:t>
            </a:r>
          </a:p>
        </p:txBody>
      </p:sp>
      <p:pic>
        <p:nvPicPr>
          <p:cNvPr id="26628" name="Picture 5" descr="MCj02908460000[2]"/>
          <p:cNvPicPr>
            <a:picLocks noChangeAspect="1" noChangeArrowheads="1"/>
          </p:cNvPicPr>
          <p:nvPr/>
        </p:nvPicPr>
        <p:blipFill>
          <a:blip r:embed="rId3"/>
          <a:srcRect/>
          <a:stretch>
            <a:fillRect/>
          </a:stretch>
        </p:blipFill>
        <p:spPr bwMode="auto">
          <a:xfrm>
            <a:off x="5638800" y="1219200"/>
            <a:ext cx="28956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title"/>
          </p:nvPr>
        </p:nvSpPr>
        <p:spPr/>
        <p:txBody>
          <a:bodyPr/>
          <a:lstStyle/>
          <a:p>
            <a:pPr eaLnBrk="1" hangingPunct="1"/>
            <a:r>
              <a:rPr lang="en-US" smtClean="0">
                <a:latin typeface="Bodoni MT Black" pitchFamily="18" charset="0"/>
              </a:rPr>
              <a:t>Budgets and Variances</a:t>
            </a:r>
          </a:p>
        </p:txBody>
      </p:sp>
      <p:sp>
        <p:nvSpPr>
          <p:cNvPr id="27651" name="Rectangle 4"/>
          <p:cNvSpPr>
            <a:spLocks noGrp="1" noChangeArrowheads="1"/>
          </p:cNvSpPr>
          <p:nvPr>
            <p:ph idx="1"/>
          </p:nvPr>
        </p:nvSpPr>
        <p:spPr/>
        <p:txBody>
          <a:bodyPr/>
          <a:lstStyle/>
          <a:p>
            <a:pPr eaLnBrk="1" hangingPunct="1">
              <a:buFont typeface="Wingdings" pitchFamily="2" charset="2"/>
              <a:buChar char="v"/>
            </a:pPr>
            <a:r>
              <a:rPr lang="en-US" dirty="0" smtClean="0"/>
              <a:t> </a:t>
            </a:r>
            <a:r>
              <a:rPr lang="en-US" sz="2800" dirty="0" smtClean="0">
                <a:latin typeface="Verdana" pitchFamily="34" charset="0"/>
                <a:ea typeface="Verdana" panose="020B0604030504040204" pitchFamily="34" charset="0"/>
                <a:cs typeface="Verdana" panose="020B0604030504040204" pitchFamily="34" charset="0"/>
              </a:rPr>
              <a:t>Budget vs. Actual format</a:t>
            </a:r>
          </a:p>
          <a:p>
            <a:pPr eaLnBrk="1" hangingPunct="1">
              <a:buFont typeface="Wingdings" pitchFamily="2" charset="2"/>
              <a:buChar char="v"/>
            </a:pPr>
            <a:r>
              <a:rPr lang="en-US" sz="2800" dirty="0" smtClean="0">
                <a:latin typeface="Verdana" pitchFamily="34" charset="0"/>
                <a:ea typeface="Verdana" panose="020B0604030504040204" pitchFamily="34" charset="0"/>
                <a:cs typeface="Verdana" panose="020B0604030504040204" pitchFamily="34" charset="0"/>
              </a:rPr>
              <a:t> Variances</a:t>
            </a:r>
          </a:p>
          <a:p>
            <a:pPr lvl="1" eaLnBrk="1" hangingPunct="1">
              <a:buFont typeface="Wingdings" pitchFamily="2" charset="2"/>
              <a:buChar char="q"/>
            </a:pPr>
            <a:r>
              <a:rPr lang="en-US" sz="2800" dirty="0" smtClean="0">
                <a:latin typeface="Verdana" pitchFamily="34" charset="0"/>
                <a:ea typeface="Verdana" panose="020B0604030504040204" pitchFamily="34" charset="0"/>
                <a:cs typeface="Verdana" panose="020B0604030504040204" pitchFamily="34" charset="0"/>
              </a:rPr>
              <a:t> Favorable Variance</a:t>
            </a:r>
          </a:p>
          <a:p>
            <a:pPr lvl="1" eaLnBrk="1" hangingPunct="1">
              <a:buFont typeface="Wingdings" pitchFamily="2" charset="2"/>
              <a:buChar char="q"/>
            </a:pPr>
            <a:r>
              <a:rPr lang="en-US" sz="2800" dirty="0" smtClean="0">
                <a:latin typeface="Verdana" pitchFamily="34" charset="0"/>
                <a:ea typeface="Verdana" panose="020B0604030504040204" pitchFamily="34" charset="0"/>
                <a:cs typeface="Verdana" panose="020B0604030504040204" pitchFamily="34" charset="0"/>
              </a:rPr>
              <a:t> Unfavorable Variance</a:t>
            </a:r>
          </a:p>
        </p:txBody>
      </p:sp>
      <p:pic>
        <p:nvPicPr>
          <p:cNvPr id="27652" name="Picture 5" descr="MCj01987040000[1]"/>
          <p:cNvPicPr>
            <a:picLocks noChangeAspect="1" noChangeArrowheads="1"/>
          </p:cNvPicPr>
          <p:nvPr/>
        </p:nvPicPr>
        <p:blipFill>
          <a:blip r:embed="rId3"/>
          <a:srcRect/>
          <a:stretch>
            <a:fillRect/>
          </a:stretch>
        </p:blipFill>
        <p:spPr bwMode="auto">
          <a:xfrm>
            <a:off x="5486400" y="3149600"/>
            <a:ext cx="3348038" cy="2898775"/>
          </a:xfrm>
          <a:prstGeom prst="rect">
            <a:avLst/>
          </a:prstGeom>
          <a:noFill/>
          <a:ln w="9525">
            <a:noFill/>
            <a:miter lim="800000"/>
            <a:headEnd/>
            <a:tailEnd/>
          </a:ln>
        </p:spPr>
      </p:pic>
      <p:sp>
        <p:nvSpPr>
          <p:cNvPr id="27653" name="Text Box 6"/>
          <p:cNvSpPr txBox="1">
            <a:spLocks noChangeArrowheads="1"/>
          </p:cNvSpPr>
          <p:nvPr/>
        </p:nvSpPr>
        <p:spPr bwMode="auto">
          <a:xfrm>
            <a:off x="7391400" y="6400800"/>
            <a:ext cx="1600200" cy="477838"/>
          </a:xfrm>
          <a:prstGeom prst="rect">
            <a:avLst/>
          </a:prstGeom>
          <a:noFill/>
          <a:ln w="9525">
            <a:noFill/>
            <a:miter lim="800000"/>
            <a:headEnd/>
            <a:tailEnd/>
          </a:ln>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3"/>
          <p:cNvSpPr>
            <a:spLocks noGrp="1" noChangeArrowheads="1"/>
          </p:cNvSpPr>
          <p:nvPr>
            <p:ph type="title"/>
          </p:nvPr>
        </p:nvSpPr>
        <p:spPr/>
        <p:txBody>
          <a:bodyPr/>
          <a:lstStyle/>
          <a:p>
            <a:pPr eaLnBrk="1" hangingPunct="1"/>
            <a:r>
              <a:rPr lang="en-US" smtClean="0">
                <a:latin typeface="Bodoni MT Black" pitchFamily="18" charset="0"/>
              </a:rPr>
              <a:t>Budgets and Variances Quiz</a:t>
            </a:r>
          </a:p>
        </p:txBody>
      </p:sp>
      <p:sp>
        <p:nvSpPr>
          <p:cNvPr id="343044" name="Rectangle 4"/>
          <p:cNvSpPr>
            <a:spLocks noGrp="1" noChangeArrowheads="1"/>
          </p:cNvSpPr>
          <p:nvPr>
            <p:ph idx="1"/>
          </p:nvPr>
        </p:nvSpPr>
        <p:spPr/>
        <p:txBody>
          <a:bodyPr/>
          <a:lstStyle/>
          <a:p>
            <a:pPr eaLnBrk="1" hangingPunct="1">
              <a:buFont typeface="Wingdings" pitchFamily="2" charset="2"/>
              <a:buNone/>
            </a:pPr>
            <a:r>
              <a:rPr lang="en-US" dirty="0" smtClean="0"/>
              <a:t> </a:t>
            </a:r>
            <a:r>
              <a:rPr lang="en-US" sz="2400" dirty="0" smtClean="0">
                <a:latin typeface="Verdana" pitchFamily="34" charset="0"/>
              </a:rPr>
              <a:t>Salary expense for the month of January was budgeted at $500.  The actual expense incurred was $300.   Is the variance favorable or unfavorable?</a:t>
            </a:r>
          </a:p>
          <a:p>
            <a:pPr eaLnBrk="1" hangingPunct="1">
              <a:buFont typeface="Wingdings" pitchFamily="2" charset="2"/>
              <a:buNone/>
            </a:pPr>
            <a:endParaRPr lang="en-US" sz="2400" dirty="0" smtClean="0">
              <a:latin typeface="Verdana" pitchFamily="34" charset="0"/>
            </a:endParaRPr>
          </a:p>
          <a:p>
            <a:pPr eaLnBrk="1" hangingPunct="1">
              <a:buFont typeface="Wingdings" pitchFamily="2" charset="2"/>
              <a:buNone/>
            </a:pPr>
            <a:r>
              <a:rPr lang="en-US" sz="2400" dirty="0" smtClean="0">
                <a:latin typeface="Verdana" pitchFamily="34" charset="0"/>
              </a:rPr>
              <a:t>Answer:   Favorable by $200</a:t>
            </a:r>
            <a:endParaRPr lang="en-US" sz="4400" dirty="0" smtClean="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304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304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3" descr="MCBS01891_0000[1]"/>
          <p:cNvPicPr>
            <a:picLocks noChangeAspect="1" noChangeArrowheads="1"/>
          </p:cNvPicPr>
          <p:nvPr/>
        </p:nvPicPr>
        <p:blipFill>
          <a:blip r:embed="rId3"/>
          <a:srcRect/>
          <a:stretch>
            <a:fillRect/>
          </a:stretch>
        </p:blipFill>
        <p:spPr bwMode="auto">
          <a:xfrm>
            <a:off x="1752600" y="914400"/>
            <a:ext cx="4124325" cy="4953000"/>
          </a:xfrm>
          <a:prstGeom prst="rect">
            <a:avLst/>
          </a:prstGeom>
          <a:noFill/>
          <a:ln w="9525">
            <a:noFill/>
            <a:miter lim="800000"/>
            <a:headEnd/>
            <a:tailEnd/>
          </a:ln>
        </p:spPr>
      </p:pic>
      <p:sp>
        <p:nvSpPr>
          <p:cNvPr id="29699" name="Text Box 4"/>
          <p:cNvSpPr txBox="1">
            <a:spLocks noChangeArrowheads="1"/>
          </p:cNvSpPr>
          <p:nvPr/>
        </p:nvSpPr>
        <p:spPr bwMode="auto">
          <a:xfrm>
            <a:off x="5867400" y="5257800"/>
            <a:ext cx="2895600" cy="641350"/>
          </a:xfrm>
          <a:prstGeom prst="rect">
            <a:avLst/>
          </a:prstGeom>
          <a:noFill/>
          <a:ln w="9525">
            <a:noFill/>
            <a:miter lim="800000"/>
            <a:headEnd/>
            <a:tailEnd/>
          </a:ln>
        </p:spPr>
        <p:txBody>
          <a:bodyPr>
            <a:spAutoFit/>
          </a:bodyPr>
          <a:lstStyle/>
          <a:p>
            <a:pPr>
              <a:spcBef>
                <a:spcPct val="50000"/>
              </a:spcBef>
            </a:pPr>
            <a:r>
              <a:rPr lang="en-US" sz="3600" b="1">
                <a:latin typeface="Bodoni MT Black" pitchFamily="18" charset="0"/>
              </a:rPr>
              <a:t>Questions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title"/>
          </p:nvPr>
        </p:nvSpPr>
        <p:spPr/>
        <p:txBody>
          <a:bodyPr>
            <a:normAutofit/>
          </a:bodyPr>
          <a:lstStyle/>
          <a:p>
            <a:pPr eaLnBrk="1" hangingPunct="1"/>
            <a:r>
              <a:rPr lang="en-US" sz="5400" dirty="0" smtClean="0">
                <a:latin typeface="Bodoni MT Black" pitchFamily="18" charset="0"/>
              </a:rPr>
              <a:t>Overview</a:t>
            </a:r>
          </a:p>
        </p:txBody>
      </p:sp>
      <p:sp>
        <p:nvSpPr>
          <p:cNvPr id="31747" name="Rectangle 4"/>
          <p:cNvSpPr>
            <a:spLocks noGrp="1" noChangeArrowheads="1"/>
          </p:cNvSpPr>
          <p:nvPr>
            <p:ph idx="1"/>
          </p:nvPr>
        </p:nvSpPr>
        <p:spPr/>
        <p:txBody>
          <a:bodyPr/>
          <a:lstStyle/>
          <a:p>
            <a:pPr eaLnBrk="1" hangingPunct="1">
              <a:buFont typeface="Wingdings" pitchFamily="2" charset="2"/>
              <a:buChar char="v"/>
            </a:pPr>
            <a:r>
              <a:rPr lang="en-US" dirty="0" smtClean="0"/>
              <a:t> </a:t>
            </a:r>
            <a:r>
              <a:rPr lang="en-US" sz="2400" dirty="0" smtClean="0">
                <a:latin typeface="Verdana" pitchFamily="34" charset="0"/>
              </a:rPr>
              <a:t>Internal Controls</a:t>
            </a:r>
          </a:p>
          <a:p>
            <a:pPr eaLnBrk="1" hangingPunct="1">
              <a:buFont typeface="Wingdings" pitchFamily="2" charset="2"/>
              <a:buChar char="v"/>
            </a:pPr>
            <a:r>
              <a:rPr lang="en-US" sz="2400" dirty="0" smtClean="0">
                <a:latin typeface="Verdana" pitchFamily="34" charset="0"/>
              </a:rPr>
              <a:t> Sarbanes – Oxley Act</a:t>
            </a:r>
          </a:p>
          <a:p>
            <a:pPr eaLnBrk="1" hangingPunct="1">
              <a:buFont typeface="Wingdings" pitchFamily="2" charset="2"/>
              <a:buChar char="v"/>
            </a:pPr>
            <a:r>
              <a:rPr lang="en-US" sz="2400" dirty="0" smtClean="0">
                <a:latin typeface="Verdana" pitchFamily="34" charset="0"/>
              </a:rPr>
              <a:t> Check Fraud</a:t>
            </a:r>
          </a:p>
          <a:p>
            <a:pPr eaLnBrk="1" hangingPunct="1">
              <a:buFont typeface="Wingdings" pitchFamily="2" charset="2"/>
              <a:buChar char="v"/>
            </a:pPr>
            <a:r>
              <a:rPr lang="en-US" sz="2400" dirty="0" smtClean="0">
                <a:latin typeface="Verdana" pitchFamily="34" charset="0"/>
              </a:rPr>
              <a:t> Check 21 </a:t>
            </a:r>
          </a:p>
          <a:p>
            <a:pPr eaLnBrk="1" hangingPunct="1">
              <a:buFont typeface="Wingdings" pitchFamily="2" charset="2"/>
              <a:buChar char="v"/>
            </a:pPr>
            <a:r>
              <a:rPr lang="en-US" sz="2400" dirty="0" smtClean="0">
                <a:latin typeface="Verdana" pitchFamily="34" charset="0"/>
              </a:rPr>
              <a:t> Accounting Interfaces with Payroll</a:t>
            </a:r>
          </a:p>
          <a:p>
            <a:pPr eaLnBrk="1" hangingPunct="1">
              <a:buFont typeface="Wingdings" pitchFamily="2" charset="2"/>
              <a:buChar char="v"/>
            </a:pPr>
            <a:r>
              <a:rPr lang="en-US" sz="2400" dirty="0" smtClean="0">
                <a:latin typeface="Verdana" pitchFamily="34" charset="0"/>
              </a:rPr>
              <a:t> Terminology</a:t>
            </a:r>
          </a:p>
        </p:txBody>
      </p:sp>
      <p:pic>
        <p:nvPicPr>
          <p:cNvPr id="31748" name="Picture 5" descr="MCj01569790000[1]"/>
          <p:cNvPicPr>
            <a:picLocks noChangeAspect="1" noChangeArrowheads="1"/>
          </p:cNvPicPr>
          <p:nvPr/>
        </p:nvPicPr>
        <p:blipFill>
          <a:blip r:embed="rId3"/>
          <a:srcRect/>
          <a:stretch>
            <a:fillRect/>
          </a:stretch>
        </p:blipFill>
        <p:spPr bwMode="auto">
          <a:xfrm>
            <a:off x="5703888" y="914400"/>
            <a:ext cx="2906712" cy="2790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457200" y="274638"/>
            <a:ext cx="6553200" cy="1143000"/>
          </a:xfrm>
        </p:spPr>
        <p:txBody>
          <a:bodyPr/>
          <a:lstStyle/>
          <a:p>
            <a:pPr eaLnBrk="1" hangingPunct="1"/>
            <a:r>
              <a:rPr lang="en-US" smtClean="0">
                <a:latin typeface="Bodoni MT Black" pitchFamily="18" charset="0"/>
              </a:rPr>
              <a:t>Internal Controls</a:t>
            </a:r>
          </a:p>
        </p:txBody>
      </p:sp>
      <p:sp>
        <p:nvSpPr>
          <p:cNvPr id="32771" name="Rectangle 4"/>
          <p:cNvSpPr>
            <a:spLocks noGrp="1" noChangeArrowheads="1"/>
          </p:cNvSpPr>
          <p:nvPr>
            <p:ph sz="half" idx="1"/>
          </p:nvPr>
        </p:nvSpPr>
        <p:spPr/>
        <p:txBody>
          <a:bodyPr>
            <a:normAutofit fontScale="85000" lnSpcReduction="20000"/>
          </a:bodyPr>
          <a:lstStyle/>
          <a:p>
            <a:pPr eaLnBrk="1" hangingPunct="1">
              <a:lnSpc>
                <a:spcPct val="90000"/>
              </a:lnSpc>
              <a:buFont typeface="Wingdings" pitchFamily="2" charset="2"/>
              <a:buChar char="ü"/>
            </a:pPr>
            <a:r>
              <a:rPr lang="en-US" sz="3200" dirty="0" smtClean="0"/>
              <a:t> </a:t>
            </a:r>
            <a:r>
              <a:rPr lang="en-US" sz="3200" dirty="0" smtClean="0">
                <a:latin typeface="Verdana" pitchFamily="34" charset="0"/>
              </a:rPr>
              <a:t>Blank Checks</a:t>
            </a:r>
          </a:p>
          <a:p>
            <a:pPr eaLnBrk="1" hangingPunct="1">
              <a:lnSpc>
                <a:spcPct val="90000"/>
              </a:lnSpc>
              <a:buFont typeface="Wingdings" pitchFamily="2" charset="2"/>
              <a:buChar char="ü"/>
            </a:pPr>
            <a:r>
              <a:rPr lang="en-US" sz="3200" dirty="0" smtClean="0">
                <a:latin typeface="Verdana" pitchFamily="34" charset="0"/>
              </a:rPr>
              <a:t> Computer 	System Edits</a:t>
            </a:r>
          </a:p>
          <a:p>
            <a:pPr eaLnBrk="1" hangingPunct="1">
              <a:lnSpc>
                <a:spcPct val="90000"/>
              </a:lnSpc>
              <a:buFont typeface="Wingdings" pitchFamily="2" charset="2"/>
              <a:buChar char="ü"/>
            </a:pPr>
            <a:r>
              <a:rPr lang="en-US" sz="3200" dirty="0" smtClean="0">
                <a:latin typeface="Verdana" pitchFamily="34" charset="0"/>
              </a:rPr>
              <a:t> Internal      Auditor</a:t>
            </a:r>
          </a:p>
          <a:p>
            <a:pPr eaLnBrk="1" hangingPunct="1">
              <a:lnSpc>
                <a:spcPct val="90000"/>
              </a:lnSpc>
              <a:buFont typeface="Wingdings" pitchFamily="2" charset="2"/>
              <a:buChar char="ü"/>
            </a:pPr>
            <a:r>
              <a:rPr lang="en-US" sz="3200" dirty="0" smtClean="0">
                <a:latin typeface="Verdana" pitchFamily="34" charset="0"/>
              </a:rPr>
              <a:t> Negative Pay 	deductions</a:t>
            </a:r>
          </a:p>
          <a:p>
            <a:pPr eaLnBrk="1" hangingPunct="1">
              <a:lnSpc>
                <a:spcPct val="90000"/>
              </a:lnSpc>
              <a:buFont typeface="Wingdings" pitchFamily="2" charset="2"/>
              <a:buChar char="ü"/>
            </a:pPr>
            <a:r>
              <a:rPr lang="en-US" sz="3200" dirty="0" smtClean="0">
                <a:latin typeface="Verdana" pitchFamily="34" charset="0"/>
              </a:rPr>
              <a:t> Payroll Bank 	Account</a:t>
            </a:r>
          </a:p>
        </p:txBody>
      </p:sp>
      <p:sp>
        <p:nvSpPr>
          <p:cNvPr id="32772" name="Rectangle 5"/>
          <p:cNvSpPr>
            <a:spLocks noGrp="1" noChangeArrowheads="1"/>
          </p:cNvSpPr>
          <p:nvPr>
            <p:ph sz="half" idx="2"/>
          </p:nvPr>
        </p:nvSpPr>
        <p:spPr/>
        <p:txBody>
          <a:bodyPr>
            <a:normAutofit fontScale="85000" lnSpcReduction="20000"/>
          </a:bodyPr>
          <a:lstStyle/>
          <a:p>
            <a:pPr eaLnBrk="1" hangingPunct="1">
              <a:lnSpc>
                <a:spcPct val="90000"/>
              </a:lnSpc>
              <a:buFont typeface="Wingdings" pitchFamily="2" charset="2"/>
              <a:buChar char="ü"/>
            </a:pPr>
            <a:r>
              <a:rPr lang="en-US" sz="3200" dirty="0" smtClean="0"/>
              <a:t> </a:t>
            </a:r>
            <a:r>
              <a:rPr lang="en-US" sz="3200" dirty="0" smtClean="0">
                <a:latin typeface="Verdana" pitchFamily="34" charset="0"/>
              </a:rPr>
              <a:t>Payroll 	Distribution</a:t>
            </a:r>
          </a:p>
          <a:p>
            <a:pPr eaLnBrk="1" hangingPunct="1">
              <a:lnSpc>
                <a:spcPct val="90000"/>
              </a:lnSpc>
              <a:buFont typeface="Wingdings" pitchFamily="2" charset="2"/>
              <a:buChar char="ü"/>
            </a:pPr>
            <a:r>
              <a:rPr lang="en-US" sz="3200" dirty="0" smtClean="0">
                <a:latin typeface="Verdana" pitchFamily="34" charset="0"/>
              </a:rPr>
              <a:t> Phantom 	Employees</a:t>
            </a:r>
          </a:p>
          <a:p>
            <a:pPr eaLnBrk="1" hangingPunct="1">
              <a:lnSpc>
                <a:spcPct val="90000"/>
              </a:lnSpc>
              <a:buFont typeface="Wingdings" pitchFamily="2" charset="2"/>
              <a:buChar char="ü"/>
            </a:pPr>
            <a:r>
              <a:rPr lang="en-US" sz="3200" dirty="0" smtClean="0">
                <a:latin typeface="Verdana" pitchFamily="34" charset="0"/>
              </a:rPr>
              <a:t> Rotation of job duties</a:t>
            </a:r>
          </a:p>
          <a:p>
            <a:pPr eaLnBrk="1" hangingPunct="1">
              <a:lnSpc>
                <a:spcPct val="90000"/>
              </a:lnSpc>
              <a:buFont typeface="Wingdings" pitchFamily="2" charset="2"/>
              <a:buChar char="ü"/>
            </a:pPr>
            <a:r>
              <a:rPr lang="en-US" sz="3200" dirty="0" smtClean="0">
                <a:latin typeface="Verdana" pitchFamily="34" charset="0"/>
              </a:rPr>
              <a:t> Segregation of job duties</a:t>
            </a:r>
          </a:p>
          <a:p>
            <a:pPr eaLnBrk="1" hangingPunct="1">
              <a:lnSpc>
                <a:spcPct val="90000"/>
              </a:lnSpc>
              <a:buFont typeface="Wingdings" pitchFamily="2" charset="2"/>
              <a:buChar char="ü"/>
            </a:pPr>
            <a:r>
              <a:rPr lang="en-US" sz="3200" dirty="0" smtClean="0">
                <a:latin typeface="Verdana" pitchFamily="34" charset="0"/>
              </a:rPr>
              <a:t> Time Reporting</a:t>
            </a:r>
          </a:p>
        </p:txBody>
      </p:sp>
      <p:pic>
        <p:nvPicPr>
          <p:cNvPr id="32773" name="Picture 6" descr="MCBS00235_0000[1]"/>
          <p:cNvPicPr>
            <a:picLocks noChangeAspect="1" noChangeArrowheads="1"/>
          </p:cNvPicPr>
          <p:nvPr/>
        </p:nvPicPr>
        <p:blipFill>
          <a:blip r:embed="rId3"/>
          <a:srcRect/>
          <a:stretch>
            <a:fillRect/>
          </a:stretch>
        </p:blipFill>
        <p:spPr bwMode="auto">
          <a:xfrm>
            <a:off x="7010400" y="381000"/>
            <a:ext cx="1663700" cy="892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457200" y="274638"/>
            <a:ext cx="6172200" cy="1143000"/>
          </a:xfrm>
        </p:spPr>
        <p:txBody>
          <a:bodyPr>
            <a:normAutofit/>
          </a:bodyPr>
          <a:lstStyle/>
          <a:p>
            <a:pPr eaLnBrk="1" hangingPunct="1"/>
            <a:r>
              <a:rPr lang="en-US" smtClean="0">
                <a:latin typeface="Bodoni MT Black" pitchFamily="18" charset="0"/>
              </a:rPr>
              <a:t>Sarbanes-Oxley Act</a:t>
            </a:r>
          </a:p>
        </p:txBody>
      </p:sp>
      <p:sp>
        <p:nvSpPr>
          <p:cNvPr id="33795" name="Rectangle 4"/>
          <p:cNvSpPr>
            <a:spLocks noGrp="1" noChangeArrowheads="1"/>
          </p:cNvSpPr>
          <p:nvPr>
            <p:ph idx="1"/>
          </p:nvPr>
        </p:nvSpPr>
        <p:spPr>
          <a:xfrm>
            <a:off x="228600" y="1600200"/>
            <a:ext cx="8686800" cy="4830763"/>
          </a:xfrm>
        </p:spPr>
        <p:txBody>
          <a:bodyPr>
            <a:normAutofit/>
          </a:bodyPr>
          <a:lstStyle/>
          <a:p>
            <a:pPr eaLnBrk="1" hangingPunct="1">
              <a:lnSpc>
                <a:spcPct val="80000"/>
              </a:lnSpc>
              <a:buFont typeface="Wingdings" pitchFamily="2" charset="2"/>
              <a:buChar char="v"/>
            </a:pPr>
            <a:r>
              <a:rPr lang="en-US" sz="2400" dirty="0" smtClean="0"/>
              <a:t> </a:t>
            </a:r>
            <a:r>
              <a:rPr lang="en-US" sz="2800" dirty="0" smtClean="0">
                <a:latin typeface="Verdana" pitchFamily="34" charset="0"/>
              </a:rPr>
              <a:t>Requires public companies to have a 	framework for identifying, documenting, and    evaluating their internal controls over  financial reporting.</a:t>
            </a:r>
          </a:p>
          <a:p>
            <a:pPr eaLnBrk="1" hangingPunct="1">
              <a:lnSpc>
                <a:spcPct val="80000"/>
              </a:lnSpc>
              <a:buFont typeface="Wingdings" pitchFamily="2" charset="2"/>
              <a:buNone/>
            </a:pPr>
            <a:endParaRPr lang="en-US" sz="900" dirty="0" smtClean="0">
              <a:latin typeface="Verdana" pitchFamily="34" charset="0"/>
            </a:endParaRPr>
          </a:p>
          <a:p>
            <a:pPr eaLnBrk="1" hangingPunct="1">
              <a:lnSpc>
                <a:spcPct val="80000"/>
              </a:lnSpc>
              <a:buFont typeface="Wingdings" pitchFamily="2" charset="2"/>
              <a:buChar char="v"/>
            </a:pPr>
            <a:r>
              <a:rPr lang="en-US" sz="2800" dirty="0" smtClean="0">
                <a:latin typeface="Verdana" pitchFamily="34" charset="0"/>
              </a:rPr>
              <a:t> Provides a logical way to analyze a 	company’s control system.</a:t>
            </a:r>
          </a:p>
          <a:p>
            <a:pPr eaLnBrk="1" hangingPunct="1">
              <a:lnSpc>
                <a:spcPct val="80000"/>
              </a:lnSpc>
              <a:buFont typeface="Wingdings" pitchFamily="2" charset="2"/>
              <a:buNone/>
            </a:pPr>
            <a:endParaRPr lang="en-US" sz="900" dirty="0" smtClean="0">
              <a:latin typeface="Verdana" pitchFamily="34" charset="0"/>
            </a:endParaRPr>
          </a:p>
          <a:p>
            <a:pPr eaLnBrk="1" hangingPunct="1">
              <a:lnSpc>
                <a:spcPct val="80000"/>
              </a:lnSpc>
              <a:buFont typeface="Wingdings" pitchFamily="2" charset="2"/>
              <a:buChar char="v"/>
            </a:pPr>
            <a:r>
              <a:rPr lang="en-US" sz="2800" dirty="0" smtClean="0">
                <a:latin typeface="Verdana" pitchFamily="34" charset="0"/>
              </a:rPr>
              <a:t> Prohibits a public accounting firm from 	providing 	both external auditing and most 	non-auditing services to the same client 	and requires audit partners to rotate every 5 years.</a:t>
            </a:r>
          </a:p>
        </p:txBody>
      </p:sp>
      <p:pic>
        <p:nvPicPr>
          <p:cNvPr id="33796" name="Picture 5" descr="MCPE06389_0000[1]"/>
          <p:cNvPicPr>
            <a:picLocks noChangeAspect="1" noChangeArrowheads="1"/>
          </p:cNvPicPr>
          <p:nvPr/>
        </p:nvPicPr>
        <p:blipFill>
          <a:blip r:embed="rId3"/>
          <a:srcRect/>
          <a:stretch>
            <a:fillRect/>
          </a:stretch>
        </p:blipFill>
        <p:spPr bwMode="auto">
          <a:xfrm>
            <a:off x="6934200" y="228600"/>
            <a:ext cx="1865313" cy="1590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a:xfrm>
            <a:off x="533400" y="381000"/>
            <a:ext cx="6324600" cy="2895600"/>
          </a:xfrm>
          <a:noFill/>
          <a:ln w="38100" cmpd="dbl">
            <a:solidFill>
              <a:srgbClr val="000066"/>
            </a:solidFill>
          </a:ln>
        </p:spPr>
        <p:txBody>
          <a:bodyPr/>
          <a:lstStyle/>
          <a:p>
            <a:pPr algn="ctr" eaLnBrk="1" hangingPunct="1">
              <a:lnSpc>
                <a:spcPct val="90000"/>
              </a:lnSpc>
              <a:buFontTx/>
              <a:buNone/>
            </a:pPr>
            <a:r>
              <a:rPr lang="en-US" sz="3600" dirty="0" smtClean="0">
                <a:latin typeface="Bodoni MT Black" pitchFamily="18" charset="0"/>
              </a:rPr>
              <a:t>Check Fraud</a:t>
            </a:r>
          </a:p>
          <a:p>
            <a:pPr eaLnBrk="1" hangingPunct="1">
              <a:lnSpc>
                <a:spcPct val="90000"/>
              </a:lnSpc>
              <a:buFont typeface="Wingdings" pitchFamily="2" charset="2"/>
              <a:buChar char="ü"/>
            </a:pPr>
            <a:r>
              <a:rPr lang="en-US" sz="2400" dirty="0" smtClean="0"/>
              <a:t> </a:t>
            </a:r>
            <a:r>
              <a:rPr lang="en-US" sz="2800" dirty="0" smtClean="0">
                <a:latin typeface="Verdana" pitchFamily="34" charset="0"/>
              </a:rPr>
              <a:t>Group 1 security features</a:t>
            </a:r>
          </a:p>
          <a:p>
            <a:pPr eaLnBrk="1" hangingPunct="1">
              <a:lnSpc>
                <a:spcPct val="90000"/>
              </a:lnSpc>
              <a:buFont typeface="Wingdings" pitchFamily="2" charset="2"/>
              <a:buChar char="ü"/>
            </a:pPr>
            <a:r>
              <a:rPr lang="en-US" sz="2800" dirty="0" smtClean="0">
                <a:latin typeface="Verdana" pitchFamily="34" charset="0"/>
              </a:rPr>
              <a:t> Group 2 security features</a:t>
            </a:r>
          </a:p>
          <a:p>
            <a:pPr eaLnBrk="1" hangingPunct="1">
              <a:lnSpc>
                <a:spcPct val="90000"/>
              </a:lnSpc>
              <a:buFont typeface="Wingdings" pitchFamily="2" charset="2"/>
              <a:buChar char="ü"/>
            </a:pPr>
            <a:r>
              <a:rPr lang="en-US" sz="2800" dirty="0" smtClean="0">
                <a:latin typeface="Verdana" pitchFamily="34" charset="0"/>
              </a:rPr>
              <a:t> Group 3 security features</a:t>
            </a:r>
          </a:p>
        </p:txBody>
      </p:sp>
      <p:sp>
        <p:nvSpPr>
          <p:cNvPr id="34819" name="Text Box 4"/>
          <p:cNvSpPr txBox="1">
            <a:spLocks noChangeArrowheads="1"/>
          </p:cNvSpPr>
          <p:nvPr/>
        </p:nvSpPr>
        <p:spPr bwMode="auto">
          <a:xfrm>
            <a:off x="2667000" y="3429000"/>
            <a:ext cx="6096000" cy="2585323"/>
          </a:xfrm>
          <a:prstGeom prst="rect">
            <a:avLst/>
          </a:prstGeom>
          <a:noFill/>
          <a:ln w="38100" cmpd="dbl">
            <a:solidFill>
              <a:srgbClr val="000066"/>
            </a:solidFill>
            <a:miter lim="800000"/>
            <a:headEnd/>
            <a:tailEnd/>
          </a:ln>
        </p:spPr>
        <p:txBody>
          <a:bodyPr>
            <a:spAutoFit/>
          </a:bodyPr>
          <a:lstStyle/>
          <a:p>
            <a:pPr algn="ctr">
              <a:spcBef>
                <a:spcPct val="50000"/>
              </a:spcBef>
            </a:pPr>
            <a:r>
              <a:rPr lang="en-US" sz="4400" dirty="0">
                <a:latin typeface="Bodoni MT Black" pitchFamily="18" charset="0"/>
              </a:rPr>
              <a:t>Check 21</a:t>
            </a:r>
          </a:p>
          <a:p>
            <a:pPr>
              <a:spcBef>
                <a:spcPct val="50000"/>
              </a:spcBef>
              <a:buFont typeface="Wingdings" pitchFamily="2" charset="2"/>
              <a:buChar char="ü"/>
            </a:pPr>
            <a:r>
              <a:rPr lang="en-US" sz="3200" dirty="0"/>
              <a:t> </a:t>
            </a:r>
            <a:r>
              <a:rPr lang="en-US" dirty="0">
                <a:latin typeface="Verdana" pitchFamily="34" charset="0"/>
              </a:rPr>
              <a:t>Substitute checks used in 	clearing process</a:t>
            </a:r>
          </a:p>
          <a:p>
            <a:pPr>
              <a:spcBef>
                <a:spcPct val="50000"/>
              </a:spcBef>
              <a:buFont typeface="Wingdings" pitchFamily="2" charset="2"/>
              <a:buChar char="ü"/>
            </a:pPr>
            <a:r>
              <a:rPr lang="en-US" dirty="0">
                <a:latin typeface="Verdana" pitchFamily="34" charset="0"/>
              </a:rPr>
              <a:t> Impact on payroll</a:t>
            </a:r>
          </a:p>
        </p:txBody>
      </p:sp>
      <p:pic>
        <p:nvPicPr>
          <p:cNvPr id="34820" name="Picture 5" descr="MCj02339400000[1]"/>
          <p:cNvPicPr>
            <a:picLocks noChangeAspect="1" noChangeArrowheads="1"/>
          </p:cNvPicPr>
          <p:nvPr/>
        </p:nvPicPr>
        <p:blipFill>
          <a:blip r:embed="rId3"/>
          <a:srcRect/>
          <a:stretch>
            <a:fillRect/>
          </a:stretch>
        </p:blipFill>
        <p:spPr bwMode="auto">
          <a:xfrm>
            <a:off x="228600" y="3657600"/>
            <a:ext cx="2268538" cy="2127250"/>
          </a:xfrm>
          <a:prstGeom prst="rect">
            <a:avLst/>
          </a:prstGeom>
          <a:noFill/>
          <a:ln w="9525">
            <a:noFill/>
            <a:miter lim="800000"/>
            <a:headEnd/>
            <a:tailEnd/>
          </a:ln>
        </p:spPr>
      </p:pic>
      <p:pic>
        <p:nvPicPr>
          <p:cNvPr id="34821" name="Picture 6" descr="MCBD06948_0000[1]"/>
          <p:cNvPicPr>
            <a:picLocks noChangeAspect="1" noChangeArrowheads="1"/>
          </p:cNvPicPr>
          <p:nvPr/>
        </p:nvPicPr>
        <p:blipFill>
          <a:blip r:embed="rId4"/>
          <a:srcRect/>
          <a:stretch>
            <a:fillRect/>
          </a:stretch>
        </p:blipFill>
        <p:spPr bwMode="auto">
          <a:xfrm>
            <a:off x="6781800" y="914400"/>
            <a:ext cx="1830388"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3" descr="MCBS01891_0000[1]"/>
          <p:cNvPicPr>
            <a:picLocks noChangeAspect="1" noChangeArrowheads="1"/>
          </p:cNvPicPr>
          <p:nvPr/>
        </p:nvPicPr>
        <p:blipFill>
          <a:blip r:embed="rId3"/>
          <a:srcRect/>
          <a:stretch>
            <a:fillRect/>
          </a:stretch>
        </p:blipFill>
        <p:spPr bwMode="auto">
          <a:xfrm>
            <a:off x="1752600" y="914400"/>
            <a:ext cx="4124325" cy="4953000"/>
          </a:xfrm>
          <a:prstGeom prst="rect">
            <a:avLst/>
          </a:prstGeom>
          <a:noFill/>
          <a:ln w="9525">
            <a:noFill/>
            <a:miter lim="800000"/>
            <a:headEnd/>
            <a:tailEnd/>
          </a:ln>
        </p:spPr>
      </p:pic>
      <p:sp>
        <p:nvSpPr>
          <p:cNvPr id="46083" name="Text Box 4"/>
          <p:cNvSpPr txBox="1">
            <a:spLocks noChangeArrowheads="1"/>
          </p:cNvSpPr>
          <p:nvPr/>
        </p:nvSpPr>
        <p:spPr bwMode="auto">
          <a:xfrm>
            <a:off x="5867400" y="5257800"/>
            <a:ext cx="2895600" cy="641350"/>
          </a:xfrm>
          <a:prstGeom prst="rect">
            <a:avLst/>
          </a:prstGeom>
          <a:noFill/>
          <a:ln w="9525">
            <a:noFill/>
            <a:miter lim="800000"/>
            <a:headEnd/>
            <a:tailEnd/>
          </a:ln>
        </p:spPr>
        <p:txBody>
          <a:bodyPr>
            <a:spAutoFit/>
          </a:bodyPr>
          <a:lstStyle/>
          <a:p>
            <a:pPr>
              <a:spcBef>
                <a:spcPct val="50000"/>
              </a:spcBef>
            </a:pPr>
            <a:r>
              <a:rPr lang="en-US" sz="3600" b="1">
                <a:latin typeface="Bodoni MT Black" pitchFamily="18" charset="0"/>
              </a:rPr>
              <a:t>Questions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title"/>
          </p:nvPr>
        </p:nvSpPr>
        <p:spPr>
          <a:xfrm>
            <a:off x="457200" y="0"/>
            <a:ext cx="8229600" cy="1143000"/>
          </a:xfrm>
        </p:spPr>
        <p:txBody>
          <a:bodyPr/>
          <a:lstStyle/>
          <a:p>
            <a:pPr eaLnBrk="1" hangingPunct="1"/>
            <a:r>
              <a:rPr lang="en-US" smtClean="0">
                <a:latin typeface="Bodoni MT Black" pitchFamily="18" charset="0"/>
              </a:rPr>
              <a:t>Accounting Principles</a:t>
            </a:r>
          </a:p>
        </p:txBody>
      </p:sp>
      <p:sp>
        <p:nvSpPr>
          <p:cNvPr id="8195" name="Rectangle 4"/>
          <p:cNvSpPr>
            <a:spLocks noGrp="1" noChangeArrowheads="1"/>
          </p:cNvSpPr>
          <p:nvPr>
            <p:ph idx="1"/>
          </p:nvPr>
        </p:nvSpPr>
        <p:spPr>
          <a:xfrm>
            <a:off x="457200" y="1143000"/>
            <a:ext cx="8229600" cy="5334000"/>
          </a:xfrm>
        </p:spPr>
        <p:txBody>
          <a:bodyPr/>
          <a:lstStyle/>
          <a:p>
            <a:pPr eaLnBrk="1" hangingPunct="1">
              <a:buFont typeface="Wingdings" pitchFamily="2" charset="2"/>
              <a:buChar char="v"/>
            </a:pPr>
            <a:r>
              <a:rPr lang="en-US" sz="2800" dirty="0" smtClean="0"/>
              <a:t> </a:t>
            </a:r>
            <a:r>
              <a:rPr lang="en-US" sz="2800" dirty="0" smtClean="0">
                <a:latin typeface="Verdana" pitchFamily="34" charset="0"/>
              </a:rPr>
              <a:t>FASB vs. GASB</a:t>
            </a:r>
          </a:p>
          <a:p>
            <a:pPr eaLnBrk="1" hangingPunct="1">
              <a:buFont typeface="Wingdings" pitchFamily="2" charset="2"/>
              <a:buChar char="v"/>
            </a:pPr>
            <a:r>
              <a:rPr lang="en-US" sz="2800" dirty="0" smtClean="0">
                <a:latin typeface="Verdana" pitchFamily="34" charset="0"/>
              </a:rPr>
              <a:t> GAAP</a:t>
            </a:r>
          </a:p>
          <a:p>
            <a:pPr lvl="1" eaLnBrk="1" hangingPunct="1">
              <a:buFont typeface="Wingdings" pitchFamily="2" charset="2"/>
              <a:buChar char="q"/>
            </a:pPr>
            <a:r>
              <a:rPr lang="en-US" dirty="0" smtClean="0">
                <a:latin typeface="Verdana" pitchFamily="34" charset="0"/>
              </a:rPr>
              <a:t> </a:t>
            </a:r>
            <a:r>
              <a:rPr lang="en-US" sz="2400" dirty="0" smtClean="0">
                <a:latin typeface="Verdana" pitchFamily="34" charset="0"/>
              </a:rPr>
              <a:t>Business Entity Concept</a:t>
            </a:r>
          </a:p>
          <a:p>
            <a:pPr lvl="1" eaLnBrk="1" hangingPunct="1">
              <a:buFont typeface="Wingdings" pitchFamily="2" charset="2"/>
              <a:buChar char="q"/>
            </a:pPr>
            <a:r>
              <a:rPr lang="en-US" sz="2400" dirty="0" smtClean="0">
                <a:latin typeface="Verdana" pitchFamily="34" charset="0"/>
              </a:rPr>
              <a:t> Continuing Concern Concept</a:t>
            </a:r>
          </a:p>
          <a:p>
            <a:pPr lvl="1" eaLnBrk="1" hangingPunct="1">
              <a:buFont typeface="Wingdings" pitchFamily="2" charset="2"/>
              <a:buChar char="q"/>
            </a:pPr>
            <a:r>
              <a:rPr lang="en-US" sz="2400" dirty="0" smtClean="0">
                <a:latin typeface="Verdana" pitchFamily="34" charset="0"/>
              </a:rPr>
              <a:t> Time Period Concept</a:t>
            </a:r>
          </a:p>
          <a:p>
            <a:pPr lvl="1" eaLnBrk="1" hangingPunct="1">
              <a:buFont typeface="Wingdings" pitchFamily="2" charset="2"/>
              <a:buChar char="q"/>
            </a:pPr>
            <a:r>
              <a:rPr lang="en-US" sz="2400" dirty="0" smtClean="0">
                <a:latin typeface="Verdana" pitchFamily="34" charset="0"/>
              </a:rPr>
              <a:t> Cost Principle</a:t>
            </a:r>
          </a:p>
          <a:p>
            <a:pPr lvl="1" eaLnBrk="1" hangingPunct="1">
              <a:buFont typeface="Wingdings" pitchFamily="2" charset="2"/>
              <a:buChar char="q"/>
            </a:pPr>
            <a:r>
              <a:rPr lang="en-US" sz="2400" dirty="0" smtClean="0">
                <a:latin typeface="Verdana" pitchFamily="34" charset="0"/>
              </a:rPr>
              <a:t> Objectivity Principle</a:t>
            </a:r>
          </a:p>
          <a:p>
            <a:pPr lvl="1" eaLnBrk="1" hangingPunct="1">
              <a:buFont typeface="Wingdings" pitchFamily="2" charset="2"/>
              <a:buChar char="q"/>
            </a:pPr>
            <a:r>
              <a:rPr lang="en-US" sz="2400" dirty="0" smtClean="0">
                <a:latin typeface="Verdana" pitchFamily="34" charset="0"/>
              </a:rPr>
              <a:t> Matching Principle</a:t>
            </a:r>
          </a:p>
          <a:p>
            <a:pPr lvl="1" eaLnBrk="1" hangingPunct="1">
              <a:buFont typeface="Wingdings" pitchFamily="2" charset="2"/>
              <a:buChar char="q"/>
            </a:pPr>
            <a:r>
              <a:rPr lang="en-US" sz="2400" dirty="0" smtClean="0">
                <a:latin typeface="Verdana" pitchFamily="34" charset="0"/>
              </a:rPr>
              <a:t> Realization Principle</a:t>
            </a:r>
          </a:p>
          <a:p>
            <a:pPr lvl="1" eaLnBrk="1" hangingPunct="1">
              <a:buFont typeface="Wingdings" pitchFamily="2" charset="2"/>
              <a:buChar char="q"/>
            </a:pPr>
            <a:r>
              <a:rPr lang="en-US" sz="2400" dirty="0" smtClean="0">
                <a:latin typeface="Verdana" pitchFamily="34" charset="0"/>
              </a:rPr>
              <a:t> Consistency Principle</a:t>
            </a:r>
          </a:p>
        </p:txBody>
      </p:sp>
      <p:pic>
        <p:nvPicPr>
          <p:cNvPr id="8196" name="Picture 5" descr="MCj02959290000[1]"/>
          <p:cNvPicPr>
            <a:picLocks noChangeAspect="1" noChangeArrowheads="1"/>
          </p:cNvPicPr>
          <p:nvPr/>
        </p:nvPicPr>
        <p:blipFill>
          <a:blip r:embed="rId3"/>
          <a:srcRect/>
          <a:stretch>
            <a:fillRect/>
          </a:stretch>
        </p:blipFill>
        <p:spPr bwMode="auto">
          <a:xfrm>
            <a:off x="6019800" y="3389313"/>
            <a:ext cx="2590800" cy="2249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a:xfrm>
            <a:off x="457200" y="228600"/>
            <a:ext cx="8229600" cy="990600"/>
          </a:xfrm>
        </p:spPr>
        <p:txBody>
          <a:bodyPr/>
          <a:lstStyle/>
          <a:p>
            <a:pPr eaLnBrk="1" hangingPunct="1"/>
            <a:r>
              <a:rPr lang="en-US" smtClean="0">
                <a:latin typeface="Bodoni MT Black" pitchFamily="18" charset="0"/>
              </a:rPr>
              <a:t>Account Classifications</a:t>
            </a:r>
          </a:p>
        </p:txBody>
      </p:sp>
      <p:sp>
        <p:nvSpPr>
          <p:cNvPr id="9219" name="Rectangle 4"/>
          <p:cNvSpPr>
            <a:spLocks noGrp="1" noChangeArrowheads="1"/>
          </p:cNvSpPr>
          <p:nvPr>
            <p:ph idx="1"/>
          </p:nvPr>
        </p:nvSpPr>
        <p:spPr>
          <a:xfrm>
            <a:off x="838200" y="1447800"/>
            <a:ext cx="7239000" cy="1371600"/>
          </a:xfrm>
        </p:spPr>
        <p:txBody>
          <a:bodyPr>
            <a:normAutofit fontScale="77500" lnSpcReduction="20000"/>
          </a:bodyPr>
          <a:lstStyle/>
          <a:p>
            <a:pPr eaLnBrk="1" hangingPunct="1">
              <a:buFont typeface="Wingdings" pitchFamily="2" charset="2"/>
              <a:buChar char="v"/>
            </a:pPr>
            <a:r>
              <a:rPr lang="en-US" sz="3600" dirty="0" smtClean="0"/>
              <a:t> </a:t>
            </a:r>
            <a:r>
              <a:rPr lang="en-US" sz="2800" dirty="0" smtClean="0">
                <a:latin typeface="Verdana" pitchFamily="34" charset="0"/>
              </a:rPr>
              <a:t>Double Entry Accounting</a:t>
            </a:r>
          </a:p>
          <a:p>
            <a:pPr marL="0" indent="0" eaLnBrk="1" hangingPunct="1">
              <a:buNone/>
            </a:pPr>
            <a:r>
              <a:rPr lang="en-US" sz="3600" dirty="0">
                <a:latin typeface="Verdana" pitchFamily="34" charset="0"/>
              </a:rPr>
              <a:t>	</a:t>
            </a:r>
            <a:r>
              <a:rPr lang="en-US" sz="3600" dirty="0" smtClean="0">
                <a:latin typeface="Verdana" pitchFamily="34" charset="0"/>
              </a:rPr>
              <a:t>*</a:t>
            </a:r>
            <a:r>
              <a:rPr lang="en-US" sz="2800" dirty="0" smtClean="0">
                <a:latin typeface="Verdana" pitchFamily="34" charset="0"/>
              </a:rPr>
              <a:t>always need a </a:t>
            </a:r>
            <a:r>
              <a:rPr lang="en-US" sz="2800" i="1" dirty="0" smtClean="0">
                <a:latin typeface="Verdana" pitchFamily="34" charset="0"/>
              </a:rPr>
              <a:t>debit</a:t>
            </a:r>
            <a:r>
              <a:rPr lang="en-US" sz="2800" dirty="0" smtClean="0">
                <a:latin typeface="Verdana" pitchFamily="34" charset="0"/>
              </a:rPr>
              <a:t> and a </a:t>
            </a:r>
            <a:r>
              <a:rPr lang="en-US" sz="2800" i="1" dirty="0" smtClean="0">
                <a:latin typeface="Verdana" pitchFamily="34" charset="0"/>
              </a:rPr>
              <a:t>credit</a:t>
            </a:r>
          </a:p>
          <a:p>
            <a:pPr eaLnBrk="1" hangingPunct="1">
              <a:buFont typeface="Wingdings" pitchFamily="2" charset="2"/>
              <a:buChar char="v"/>
            </a:pPr>
            <a:r>
              <a:rPr lang="en-US" sz="3600" dirty="0" smtClean="0">
                <a:latin typeface="Verdana" pitchFamily="34" charset="0"/>
              </a:rPr>
              <a:t> </a:t>
            </a:r>
            <a:r>
              <a:rPr lang="en-US" sz="2800" dirty="0" smtClean="0">
                <a:latin typeface="Verdana" pitchFamily="34" charset="0"/>
              </a:rPr>
              <a:t>Equations:</a:t>
            </a:r>
          </a:p>
          <a:p>
            <a:pPr eaLnBrk="1" hangingPunct="1">
              <a:buFont typeface="Wingdings" pitchFamily="2" charset="2"/>
              <a:buNone/>
            </a:pPr>
            <a:endParaRPr lang="en-US" sz="3600" dirty="0" smtClean="0">
              <a:latin typeface="Verdana" pitchFamily="34" charset="0"/>
            </a:endParaRPr>
          </a:p>
        </p:txBody>
      </p:sp>
      <p:sp>
        <p:nvSpPr>
          <p:cNvPr id="9220" name="Text Box 5"/>
          <p:cNvSpPr txBox="1">
            <a:spLocks noChangeArrowheads="1"/>
          </p:cNvSpPr>
          <p:nvPr/>
        </p:nvSpPr>
        <p:spPr bwMode="auto">
          <a:xfrm>
            <a:off x="670560" y="3581400"/>
            <a:ext cx="8458200" cy="2543175"/>
          </a:xfrm>
          <a:prstGeom prst="rect">
            <a:avLst/>
          </a:prstGeom>
          <a:noFill/>
          <a:ln w="38100" cmpd="dbl">
            <a:solidFill>
              <a:schemeClr val="accent2"/>
            </a:solidFill>
            <a:miter lim="800000"/>
            <a:headEnd/>
            <a:tailEnd/>
          </a:ln>
        </p:spPr>
        <p:txBody>
          <a:bodyPr>
            <a:spAutoFit/>
          </a:bodyPr>
          <a:lstStyle/>
          <a:p>
            <a:pPr algn="ctr">
              <a:spcBef>
                <a:spcPct val="50000"/>
              </a:spcBef>
            </a:pPr>
            <a:r>
              <a:rPr lang="en-US" sz="3200" b="1" dirty="0" smtClean="0">
                <a:solidFill>
                  <a:srgbClr val="000066"/>
                </a:solidFill>
                <a:latin typeface="Verdana" pitchFamily="34" charset="0"/>
              </a:rPr>
              <a:t>ACRONYMS</a:t>
            </a:r>
            <a:endParaRPr lang="en-US" sz="3200" b="1" dirty="0">
              <a:solidFill>
                <a:srgbClr val="000066"/>
              </a:solidFill>
              <a:latin typeface="Verdana" pitchFamily="34" charset="0"/>
            </a:endParaRPr>
          </a:p>
          <a:p>
            <a:pPr>
              <a:spcBef>
                <a:spcPct val="50000"/>
              </a:spcBef>
            </a:pPr>
            <a:r>
              <a:rPr lang="en-US" sz="1800" b="1" dirty="0">
                <a:solidFill>
                  <a:srgbClr val="000066"/>
                </a:solidFill>
                <a:latin typeface="Verdana" pitchFamily="34" charset="0"/>
              </a:rPr>
              <a:t>ALE:</a:t>
            </a:r>
            <a:r>
              <a:rPr lang="en-US" sz="1800" dirty="0">
                <a:latin typeface="Verdana" pitchFamily="34" charset="0"/>
              </a:rPr>
              <a:t>      Assets – Liabilities = Equity</a:t>
            </a:r>
          </a:p>
          <a:p>
            <a:pPr>
              <a:spcBef>
                <a:spcPct val="50000"/>
              </a:spcBef>
            </a:pPr>
            <a:r>
              <a:rPr lang="en-US" sz="1800" b="1" dirty="0">
                <a:solidFill>
                  <a:srgbClr val="000066"/>
                </a:solidFill>
                <a:latin typeface="Verdana" pitchFamily="34" charset="0"/>
              </a:rPr>
              <a:t>REN:</a:t>
            </a:r>
            <a:r>
              <a:rPr lang="en-US" sz="1800" dirty="0">
                <a:latin typeface="Verdana" pitchFamily="34" charset="0"/>
              </a:rPr>
              <a:t>     Revenue – Expenses = Net Income</a:t>
            </a:r>
          </a:p>
          <a:p>
            <a:pPr>
              <a:spcBef>
                <a:spcPct val="50000"/>
              </a:spcBef>
            </a:pPr>
            <a:r>
              <a:rPr lang="en-US" sz="1800" b="1" dirty="0">
                <a:solidFill>
                  <a:srgbClr val="000066"/>
                </a:solidFill>
                <a:latin typeface="Verdana" pitchFamily="34" charset="0"/>
              </a:rPr>
              <a:t>NICE:</a:t>
            </a:r>
            <a:r>
              <a:rPr lang="en-US" sz="1800" dirty="0">
                <a:latin typeface="Verdana" pitchFamily="34" charset="0"/>
              </a:rPr>
              <a:t>    Net Income – Income Distributed + 				 	Contributed Capital = Equity</a:t>
            </a:r>
          </a:p>
          <a:p>
            <a:pPr>
              <a:spcBef>
                <a:spcPct val="50000"/>
              </a:spcBef>
            </a:pPr>
            <a:r>
              <a:rPr lang="en-US" sz="1800" dirty="0">
                <a:latin typeface="Verdana" pitchFamily="34" charset="0"/>
              </a:rPr>
              <a:t>[Contributed Capital + Net Income – Income Distributed = Equity]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title"/>
          </p:nvPr>
        </p:nvSpPr>
        <p:spPr>
          <a:xfrm>
            <a:off x="457200" y="228600"/>
            <a:ext cx="8229600" cy="990600"/>
          </a:xfrm>
        </p:spPr>
        <p:txBody>
          <a:bodyPr/>
          <a:lstStyle/>
          <a:p>
            <a:pPr eaLnBrk="1" hangingPunct="1"/>
            <a:r>
              <a:rPr lang="en-US" smtClean="0">
                <a:latin typeface="Bodoni MT Black" pitchFamily="18" charset="0"/>
              </a:rPr>
              <a:t>Account Classifications</a:t>
            </a:r>
          </a:p>
        </p:txBody>
      </p:sp>
      <p:sp>
        <p:nvSpPr>
          <p:cNvPr id="10243" name="Rectangle 4"/>
          <p:cNvSpPr>
            <a:spLocks noGrp="1" noChangeArrowheads="1"/>
          </p:cNvSpPr>
          <p:nvPr>
            <p:ph idx="1"/>
          </p:nvPr>
        </p:nvSpPr>
        <p:spPr>
          <a:xfrm>
            <a:off x="838200" y="2286000"/>
            <a:ext cx="7239000" cy="3581400"/>
          </a:xfrm>
        </p:spPr>
        <p:txBody>
          <a:bodyPr/>
          <a:lstStyle/>
          <a:p>
            <a:pPr eaLnBrk="1" hangingPunct="1">
              <a:buFont typeface="Wingdings" pitchFamily="2" charset="2"/>
              <a:buChar char="v"/>
            </a:pPr>
            <a:r>
              <a:rPr lang="en-US" sz="3600" dirty="0" smtClean="0"/>
              <a:t> </a:t>
            </a:r>
            <a:r>
              <a:rPr lang="en-US" sz="3600" dirty="0" smtClean="0">
                <a:latin typeface="Verdana" pitchFamily="34" charset="0"/>
              </a:rPr>
              <a:t>Asset Accounts</a:t>
            </a:r>
          </a:p>
          <a:p>
            <a:pPr lvl="1" eaLnBrk="1" hangingPunct="1">
              <a:buFont typeface="Wingdings" pitchFamily="2" charset="2"/>
              <a:buChar char="v"/>
            </a:pPr>
            <a:r>
              <a:rPr lang="en-US" sz="3200" dirty="0" smtClean="0">
                <a:latin typeface="Verdana" pitchFamily="34" charset="0"/>
              </a:rPr>
              <a:t>Current</a:t>
            </a:r>
          </a:p>
          <a:p>
            <a:pPr lvl="1" eaLnBrk="1" hangingPunct="1">
              <a:buFont typeface="Wingdings" pitchFamily="2" charset="2"/>
              <a:buChar char="v"/>
            </a:pPr>
            <a:r>
              <a:rPr lang="en-US" sz="3200" dirty="0" smtClean="0">
                <a:latin typeface="Verdana" pitchFamily="34" charset="0"/>
              </a:rPr>
              <a:t>Tangible or Property, </a:t>
            </a:r>
          </a:p>
          <a:p>
            <a:pPr marL="457200" lvl="1" indent="0" eaLnBrk="1" hangingPunct="1">
              <a:buNone/>
            </a:pPr>
            <a:r>
              <a:rPr lang="en-US" sz="3200" dirty="0">
                <a:latin typeface="Verdana" pitchFamily="34" charset="0"/>
              </a:rPr>
              <a:t> </a:t>
            </a:r>
            <a:r>
              <a:rPr lang="en-US" sz="3200" dirty="0" smtClean="0">
                <a:latin typeface="Verdana" pitchFamily="34" charset="0"/>
              </a:rPr>
              <a:t>  Plant and Equipment</a:t>
            </a:r>
          </a:p>
          <a:p>
            <a:pPr lvl="1" eaLnBrk="1" hangingPunct="1">
              <a:buFont typeface="Wingdings" pitchFamily="2" charset="2"/>
              <a:buChar char="v"/>
            </a:pPr>
            <a:r>
              <a:rPr lang="en-US" sz="3200" dirty="0" smtClean="0">
                <a:latin typeface="Verdana" pitchFamily="34" charset="0"/>
              </a:rPr>
              <a:t>Intangible or Deferred</a:t>
            </a:r>
          </a:p>
          <a:p>
            <a:pPr eaLnBrk="1" hangingPunct="1">
              <a:buFont typeface="Wingdings" pitchFamily="2" charset="2"/>
              <a:buNone/>
            </a:pPr>
            <a:endParaRPr lang="en-US" sz="3600" dirty="0" smtClean="0">
              <a:latin typeface="Verdana" pitchFamily="34" charset="0"/>
            </a:endParaRPr>
          </a:p>
        </p:txBody>
      </p:sp>
      <p:pic>
        <p:nvPicPr>
          <p:cNvPr id="10244" name="Picture 5" descr="MCj01497310000[1]"/>
          <p:cNvPicPr>
            <a:picLocks noChangeAspect="1" noChangeArrowheads="1"/>
          </p:cNvPicPr>
          <p:nvPr/>
        </p:nvPicPr>
        <p:blipFill>
          <a:blip r:embed="rId3"/>
          <a:srcRect/>
          <a:stretch>
            <a:fillRect/>
          </a:stretch>
        </p:blipFill>
        <p:spPr bwMode="auto">
          <a:xfrm>
            <a:off x="6313488" y="2127250"/>
            <a:ext cx="2297112" cy="305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a:xfrm>
            <a:off x="457200" y="228600"/>
            <a:ext cx="8229600" cy="990600"/>
          </a:xfrm>
        </p:spPr>
        <p:txBody>
          <a:bodyPr/>
          <a:lstStyle/>
          <a:p>
            <a:pPr eaLnBrk="1" hangingPunct="1"/>
            <a:r>
              <a:rPr lang="en-US" smtClean="0">
                <a:latin typeface="Bodoni MT Black" pitchFamily="18" charset="0"/>
              </a:rPr>
              <a:t>Account Classifications</a:t>
            </a:r>
          </a:p>
        </p:txBody>
      </p:sp>
      <p:sp>
        <p:nvSpPr>
          <p:cNvPr id="11267" name="Rectangle 4"/>
          <p:cNvSpPr>
            <a:spLocks noGrp="1" noChangeArrowheads="1"/>
          </p:cNvSpPr>
          <p:nvPr>
            <p:ph idx="1"/>
          </p:nvPr>
        </p:nvSpPr>
        <p:spPr>
          <a:xfrm>
            <a:off x="838200" y="1447800"/>
            <a:ext cx="5410200" cy="4419600"/>
          </a:xfrm>
        </p:spPr>
        <p:txBody>
          <a:bodyPr>
            <a:normAutofit lnSpcReduction="10000"/>
          </a:bodyPr>
          <a:lstStyle/>
          <a:p>
            <a:pPr eaLnBrk="1" hangingPunct="1">
              <a:buFont typeface="Wingdings" pitchFamily="2" charset="2"/>
              <a:buChar char="v"/>
            </a:pPr>
            <a:r>
              <a:rPr lang="en-US" sz="3200" dirty="0" smtClean="0">
                <a:latin typeface="Verdana" pitchFamily="34" charset="0"/>
              </a:rPr>
              <a:t>Liability Accounts</a:t>
            </a:r>
          </a:p>
          <a:p>
            <a:pPr lvl="1" eaLnBrk="1" hangingPunct="1">
              <a:buFont typeface="Wingdings" pitchFamily="2" charset="2"/>
              <a:buChar char="v"/>
            </a:pPr>
            <a:r>
              <a:rPr lang="en-US" sz="2800" dirty="0" smtClean="0">
                <a:latin typeface="Verdana" pitchFamily="34" charset="0"/>
              </a:rPr>
              <a:t>Current </a:t>
            </a:r>
          </a:p>
          <a:p>
            <a:pPr lvl="2" eaLnBrk="1" hangingPunct="1">
              <a:buFont typeface="Wingdings" pitchFamily="2" charset="2"/>
              <a:buChar char="v"/>
            </a:pPr>
            <a:r>
              <a:rPr lang="en-US" sz="2400" dirty="0" smtClean="0">
                <a:latin typeface="Verdana" pitchFamily="34" charset="0"/>
              </a:rPr>
              <a:t>Wages payable</a:t>
            </a:r>
          </a:p>
          <a:p>
            <a:pPr lvl="2" eaLnBrk="1" hangingPunct="1">
              <a:buFont typeface="Wingdings" pitchFamily="2" charset="2"/>
              <a:buChar char="v"/>
            </a:pPr>
            <a:r>
              <a:rPr lang="en-US" sz="2400" dirty="0" smtClean="0">
                <a:latin typeface="Verdana" pitchFamily="34" charset="0"/>
              </a:rPr>
              <a:t>Taxes Withheld</a:t>
            </a:r>
          </a:p>
          <a:p>
            <a:pPr lvl="2" eaLnBrk="1" hangingPunct="1">
              <a:buFont typeface="Wingdings" pitchFamily="2" charset="2"/>
              <a:buChar char="v"/>
            </a:pPr>
            <a:r>
              <a:rPr lang="en-US" sz="2400" dirty="0" smtClean="0">
                <a:latin typeface="Verdana" pitchFamily="34" charset="0"/>
              </a:rPr>
              <a:t>Contributions to Benefit Plans</a:t>
            </a:r>
          </a:p>
          <a:p>
            <a:pPr lvl="2" eaLnBrk="1" hangingPunct="1">
              <a:buFont typeface="Wingdings" pitchFamily="2" charset="2"/>
              <a:buChar char="v"/>
            </a:pPr>
            <a:r>
              <a:rPr lang="en-US" sz="2400" dirty="0" smtClean="0">
                <a:latin typeface="Verdana" pitchFamily="34" charset="0"/>
              </a:rPr>
              <a:t>Accounts Payable</a:t>
            </a:r>
          </a:p>
          <a:p>
            <a:pPr lvl="1" eaLnBrk="1" hangingPunct="1">
              <a:buFont typeface="Wingdings" pitchFamily="2" charset="2"/>
              <a:buChar char="v"/>
            </a:pPr>
            <a:r>
              <a:rPr lang="en-US" sz="2800" dirty="0" smtClean="0">
                <a:latin typeface="Verdana" pitchFamily="34" charset="0"/>
              </a:rPr>
              <a:t>Long Term</a:t>
            </a:r>
          </a:p>
          <a:p>
            <a:pPr lvl="2" eaLnBrk="1" hangingPunct="1">
              <a:buFont typeface="Wingdings" pitchFamily="2" charset="2"/>
              <a:buChar char="v"/>
            </a:pPr>
            <a:r>
              <a:rPr lang="en-US" sz="2400" dirty="0" smtClean="0">
                <a:latin typeface="Verdana" pitchFamily="34" charset="0"/>
              </a:rPr>
              <a:t>Notes Payable</a:t>
            </a:r>
          </a:p>
          <a:p>
            <a:pPr eaLnBrk="1" hangingPunct="1"/>
            <a:endParaRPr lang="en-US" dirty="0" smtClean="0">
              <a:latin typeface="Verdana" pitchFamily="34" charset="0"/>
            </a:endParaRPr>
          </a:p>
        </p:txBody>
      </p:sp>
      <p:pic>
        <p:nvPicPr>
          <p:cNvPr id="11268" name="Picture 5" descr="MCj01497310000[1]"/>
          <p:cNvPicPr>
            <a:picLocks noChangeAspect="1" noChangeArrowheads="1"/>
          </p:cNvPicPr>
          <p:nvPr/>
        </p:nvPicPr>
        <p:blipFill>
          <a:blip r:embed="rId3"/>
          <a:srcRect/>
          <a:stretch>
            <a:fillRect/>
          </a:stretch>
        </p:blipFill>
        <p:spPr bwMode="auto">
          <a:xfrm>
            <a:off x="6313488" y="2127250"/>
            <a:ext cx="2297112" cy="305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title"/>
          </p:nvPr>
        </p:nvSpPr>
        <p:spPr>
          <a:xfrm>
            <a:off x="457200" y="228600"/>
            <a:ext cx="8229600" cy="990600"/>
          </a:xfrm>
        </p:spPr>
        <p:txBody>
          <a:bodyPr/>
          <a:lstStyle/>
          <a:p>
            <a:pPr eaLnBrk="1" hangingPunct="1"/>
            <a:r>
              <a:rPr lang="en-US" smtClean="0">
                <a:latin typeface="Bodoni MT Black" pitchFamily="18" charset="0"/>
              </a:rPr>
              <a:t>Account Classifications</a:t>
            </a:r>
          </a:p>
        </p:txBody>
      </p:sp>
      <p:sp>
        <p:nvSpPr>
          <p:cNvPr id="12291" name="Rectangle 4"/>
          <p:cNvSpPr>
            <a:spLocks noGrp="1" noChangeArrowheads="1"/>
          </p:cNvSpPr>
          <p:nvPr>
            <p:ph idx="1"/>
          </p:nvPr>
        </p:nvSpPr>
        <p:spPr>
          <a:xfrm>
            <a:off x="838200" y="1447800"/>
            <a:ext cx="7239000" cy="4419600"/>
          </a:xfrm>
        </p:spPr>
        <p:txBody>
          <a:bodyPr>
            <a:normAutofit/>
          </a:bodyPr>
          <a:lstStyle/>
          <a:p>
            <a:pPr eaLnBrk="1" hangingPunct="1">
              <a:buFont typeface="Wingdings" pitchFamily="2" charset="2"/>
              <a:buChar char="v"/>
            </a:pPr>
            <a:r>
              <a:rPr lang="en-US" sz="2800" dirty="0" smtClean="0">
                <a:latin typeface="Verdana" pitchFamily="34" charset="0"/>
              </a:rPr>
              <a:t>Equity </a:t>
            </a:r>
          </a:p>
          <a:p>
            <a:pPr lvl="1" eaLnBrk="1" hangingPunct="1">
              <a:buFont typeface="Wingdings" pitchFamily="2" charset="2"/>
              <a:buChar char="v"/>
            </a:pPr>
            <a:r>
              <a:rPr lang="en-US" sz="2400" dirty="0" smtClean="0">
                <a:latin typeface="Verdana" pitchFamily="34" charset="0"/>
              </a:rPr>
              <a:t>Contributed Capital</a:t>
            </a:r>
          </a:p>
          <a:p>
            <a:pPr lvl="1" eaLnBrk="1" hangingPunct="1">
              <a:buFont typeface="Wingdings" pitchFamily="2" charset="2"/>
              <a:buChar char="v"/>
            </a:pPr>
            <a:r>
              <a:rPr lang="en-US" sz="2400" dirty="0" smtClean="0">
                <a:latin typeface="Verdana" pitchFamily="34" charset="0"/>
              </a:rPr>
              <a:t>Retained Earnings</a:t>
            </a:r>
          </a:p>
          <a:p>
            <a:pPr lvl="1" eaLnBrk="1" hangingPunct="1">
              <a:buFont typeface="Wingdings" pitchFamily="2" charset="2"/>
              <a:buChar char="v"/>
            </a:pPr>
            <a:r>
              <a:rPr lang="en-US" sz="2400" dirty="0" smtClean="0">
                <a:latin typeface="Verdana" pitchFamily="34" charset="0"/>
              </a:rPr>
              <a:t>Net Income</a:t>
            </a:r>
          </a:p>
          <a:p>
            <a:pPr lvl="2" eaLnBrk="1" hangingPunct="1">
              <a:buFont typeface="Wingdings" pitchFamily="2" charset="2"/>
              <a:buChar char="v"/>
            </a:pPr>
            <a:r>
              <a:rPr lang="en-US" sz="2000" dirty="0" smtClean="0">
                <a:latin typeface="Verdana" pitchFamily="34" charset="0"/>
              </a:rPr>
              <a:t>Revenue</a:t>
            </a:r>
          </a:p>
          <a:p>
            <a:pPr lvl="3" eaLnBrk="1" hangingPunct="1">
              <a:buFont typeface="Wingdings" pitchFamily="2" charset="2"/>
              <a:buChar char="v"/>
            </a:pPr>
            <a:r>
              <a:rPr lang="en-US" sz="1800" dirty="0" smtClean="0">
                <a:latin typeface="Verdana" pitchFamily="34" charset="0"/>
              </a:rPr>
              <a:t>Amounts received for goods &amp; services sold</a:t>
            </a:r>
          </a:p>
          <a:p>
            <a:pPr lvl="2" eaLnBrk="1" hangingPunct="1">
              <a:buFont typeface="Wingdings" pitchFamily="2" charset="2"/>
              <a:buChar char="v"/>
            </a:pPr>
            <a:r>
              <a:rPr lang="en-US" sz="2000" dirty="0" smtClean="0">
                <a:latin typeface="Verdana" pitchFamily="34" charset="0"/>
              </a:rPr>
              <a:t>Expense</a:t>
            </a:r>
          </a:p>
          <a:p>
            <a:pPr lvl="3" eaLnBrk="1" hangingPunct="1">
              <a:buFont typeface="Wingdings" pitchFamily="2" charset="2"/>
              <a:buChar char="v"/>
            </a:pPr>
            <a:r>
              <a:rPr lang="en-US" sz="1800" dirty="0" smtClean="0">
                <a:latin typeface="Verdana" pitchFamily="34" charset="0"/>
              </a:rPr>
              <a:t>Cost of goods and services consumed</a:t>
            </a:r>
          </a:p>
        </p:txBody>
      </p:sp>
      <p:pic>
        <p:nvPicPr>
          <p:cNvPr id="12292" name="Picture 5" descr="MCj01497310000[1]"/>
          <p:cNvPicPr>
            <a:picLocks noChangeAspect="1" noChangeArrowheads="1"/>
          </p:cNvPicPr>
          <p:nvPr/>
        </p:nvPicPr>
        <p:blipFill>
          <a:blip r:embed="rId3"/>
          <a:srcRect/>
          <a:stretch>
            <a:fillRect/>
          </a:stretch>
        </p:blipFill>
        <p:spPr bwMode="auto">
          <a:xfrm>
            <a:off x="6248400" y="602786"/>
            <a:ext cx="2286000" cy="30395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title"/>
          </p:nvPr>
        </p:nvSpPr>
        <p:spPr/>
        <p:txBody>
          <a:bodyPr/>
          <a:lstStyle/>
          <a:p>
            <a:pPr eaLnBrk="1" hangingPunct="1"/>
            <a:r>
              <a:rPr lang="en-US" smtClean="0">
                <a:latin typeface="Bodoni MT Black" pitchFamily="18" charset="0"/>
              </a:rPr>
              <a:t>Account Balances</a:t>
            </a:r>
          </a:p>
        </p:txBody>
      </p:sp>
      <p:graphicFrame>
        <p:nvGraphicFramePr>
          <p:cNvPr id="312324" name="Group 4"/>
          <p:cNvGraphicFramePr>
            <a:graphicFrameLocks noGrp="1"/>
          </p:cNvGraphicFramePr>
          <p:nvPr>
            <p:ph type="tbl" idx="1"/>
          </p:nvPr>
        </p:nvGraphicFramePr>
        <p:xfrm>
          <a:off x="533400" y="1295400"/>
          <a:ext cx="8229600" cy="4802506"/>
        </p:xfrm>
        <a:graphic>
          <a:graphicData uri="http://schemas.openxmlformats.org/drawingml/2006/table">
            <a:tbl>
              <a:tblPr/>
              <a:tblGrid>
                <a:gridCol w="2514600"/>
                <a:gridCol w="1600200"/>
                <a:gridCol w="2057400"/>
                <a:gridCol w="2057400"/>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000099"/>
                          </a:solidFill>
                          <a:effectLst/>
                          <a:latin typeface="Arial" charset="0"/>
                          <a:cs typeface="Arial" charset="0"/>
                        </a:rPr>
                        <a:t>Type of Account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000099"/>
                          </a:solidFill>
                          <a:effectLst/>
                          <a:latin typeface="Arial" charset="0"/>
                          <a:cs typeface="Arial" charset="0"/>
                        </a:rPr>
                        <a:t>Typical Balance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000099"/>
                          </a:solidFill>
                          <a:effectLst/>
                          <a:latin typeface="Arial" charset="0"/>
                          <a:cs typeface="Arial" charset="0"/>
                        </a:rPr>
                        <a:t>Debit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000099"/>
                          </a:solidFill>
                          <a:effectLst/>
                          <a:latin typeface="Arial" charset="0"/>
                          <a:cs typeface="Arial" charset="0"/>
                        </a:rPr>
                        <a:t>Credit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Asset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Debit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Liability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Credit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0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Credit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Revenue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Credit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Expense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Debit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Contributed Capital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Credit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Income Distributed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Debit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title"/>
          </p:nvPr>
        </p:nvSpPr>
        <p:spPr>
          <a:xfrm>
            <a:off x="1143000" y="304800"/>
            <a:ext cx="6858000" cy="1143000"/>
          </a:xfrm>
        </p:spPr>
        <p:txBody>
          <a:bodyPr/>
          <a:lstStyle/>
          <a:p>
            <a:pPr eaLnBrk="1" hangingPunct="1"/>
            <a:r>
              <a:rPr lang="en-US" smtClean="0">
                <a:latin typeface="Bodoni MT Black" pitchFamily="18" charset="0"/>
              </a:rPr>
              <a:t>T Accounts</a:t>
            </a:r>
          </a:p>
        </p:txBody>
      </p:sp>
      <p:pic>
        <p:nvPicPr>
          <p:cNvPr id="14339" name="Picture 4" descr="MCBS01854_0000[1]"/>
          <p:cNvPicPr>
            <a:picLocks noChangeAspect="1" noChangeArrowheads="1"/>
          </p:cNvPicPr>
          <p:nvPr/>
        </p:nvPicPr>
        <p:blipFill>
          <a:blip r:embed="rId3"/>
          <a:srcRect/>
          <a:stretch>
            <a:fillRect/>
          </a:stretch>
        </p:blipFill>
        <p:spPr bwMode="auto">
          <a:xfrm>
            <a:off x="838200" y="4953000"/>
            <a:ext cx="7391400" cy="925513"/>
          </a:xfrm>
          <a:prstGeom prst="rect">
            <a:avLst/>
          </a:prstGeom>
          <a:noFill/>
          <a:ln w="9525">
            <a:noFill/>
            <a:miter lim="800000"/>
            <a:headEnd/>
            <a:tailEnd/>
          </a:ln>
        </p:spPr>
      </p:pic>
      <p:sp>
        <p:nvSpPr>
          <p:cNvPr id="14340" name="Line 5"/>
          <p:cNvSpPr>
            <a:spLocks noChangeShapeType="1"/>
          </p:cNvSpPr>
          <p:nvPr/>
        </p:nvSpPr>
        <p:spPr bwMode="auto">
          <a:xfrm>
            <a:off x="1066800" y="1981200"/>
            <a:ext cx="2667000" cy="0"/>
          </a:xfrm>
          <a:prstGeom prst="line">
            <a:avLst/>
          </a:prstGeom>
          <a:noFill/>
          <a:ln w="9525">
            <a:solidFill>
              <a:schemeClr val="tx1"/>
            </a:solidFill>
            <a:round/>
            <a:headEnd/>
            <a:tailEnd/>
          </a:ln>
        </p:spPr>
        <p:txBody>
          <a:bodyPr/>
          <a:lstStyle/>
          <a:p>
            <a:endParaRPr lang="en-US"/>
          </a:p>
        </p:txBody>
      </p:sp>
      <p:sp>
        <p:nvSpPr>
          <p:cNvPr id="14341" name="Line 6"/>
          <p:cNvSpPr>
            <a:spLocks noChangeShapeType="1"/>
          </p:cNvSpPr>
          <p:nvPr/>
        </p:nvSpPr>
        <p:spPr bwMode="auto">
          <a:xfrm flipV="1">
            <a:off x="2362200" y="1981200"/>
            <a:ext cx="0" cy="1447800"/>
          </a:xfrm>
          <a:prstGeom prst="line">
            <a:avLst/>
          </a:prstGeom>
          <a:noFill/>
          <a:ln w="9525">
            <a:solidFill>
              <a:schemeClr val="tx1"/>
            </a:solidFill>
            <a:round/>
            <a:headEnd/>
            <a:tailEnd/>
          </a:ln>
        </p:spPr>
        <p:txBody>
          <a:bodyPr/>
          <a:lstStyle/>
          <a:p>
            <a:endParaRPr lang="en-US"/>
          </a:p>
        </p:txBody>
      </p:sp>
      <p:sp>
        <p:nvSpPr>
          <p:cNvPr id="14342" name="Text Box 7"/>
          <p:cNvSpPr txBox="1">
            <a:spLocks noChangeArrowheads="1"/>
          </p:cNvSpPr>
          <p:nvPr/>
        </p:nvSpPr>
        <p:spPr bwMode="auto">
          <a:xfrm>
            <a:off x="952500" y="1447800"/>
            <a:ext cx="2857500" cy="519113"/>
          </a:xfrm>
          <a:prstGeom prst="rect">
            <a:avLst/>
          </a:prstGeom>
          <a:noFill/>
          <a:ln w="9525">
            <a:noFill/>
            <a:miter lim="800000"/>
            <a:headEnd/>
            <a:tailEnd/>
          </a:ln>
        </p:spPr>
        <p:txBody>
          <a:bodyPr wrap="none">
            <a:spAutoFit/>
          </a:bodyPr>
          <a:lstStyle/>
          <a:p>
            <a:r>
              <a:rPr lang="en-US"/>
              <a:t>Payroll Checking</a:t>
            </a:r>
          </a:p>
        </p:txBody>
      </p:sp>
      <p:sp>
        <p:nvSpPr>
          <p:cNvPr id="314376" name="Text Box 8"/>
          <p:cNvSpPr txBox="1">
            <a:spLocks noChangeArrowheads="1"/>
          </p:cNvSpPr>
          <p:nvPr/>
        </p:nvSpPr>
        <p:spPr bwMode="auto">
          <a:xfrm>
            <a:off x="1219200" y="2133600"/>
            <a:ext cx="831850" cy="366713"/>
          </a:xfrm>
          <a:prstGeom prst="rect">
            <a:avLst/>
          </a:prstGeom>
          <a:noFill/>
          <a:ln w="9525">
            <a:noFill/>
            <a:miter lim="800000"/>
            <a:headEnd/>
            <a:tailEnd/>
          </a:ln>
        </p:spPr>
        <p:txBody>
          <a:bodyPr wrap="none">
            <a:spAutoFit/>
          </a:bodyPr>
          <a:lstStyle/>
          <a:p>
            <a:r>
              <a:rPr lang="en-US" sz="1800"/>
              <a:t>Debits</a:t>
            </a:r>
          </a:p>
        </p:txBody>
      </p:sp>
      <p:sp>
        <p:nvSpPr>
          <p:cNvPr id="314377" name="Text Box 9"/>
          <p:cNvSpPr txBox="1">
            <a:spLocks noChangeArrowheads="1"/>
          </p:cNvSpPr>
          <p:nvPr/>
        </p:nvSpPr>
        <p:spPr bwMode="auto">
          <a:xfrm>
            <a:off x="2514600" y="2133600"/>
            <a:ext cx="908050" cy="366713"/>
          </a:xfrm>
          <a:prstGeom prst="rect">
            <a:avLst/>
          </a:prstGeom>
          <a:noFill/>
          <a:ln w="9525">
            <a:noFill/>
            <a:miter lim="800000"/>
            <a:headEnd/>
            <a:tailEnd/>
          </a:ln>
        </p:spPr>
        <p:txBody>
          <a:bodyPr wrap="none">
            <a:spAutoFit/>
          </a:bodyPr>
          <a:lstStyle/>
          <a:p>
            <a:r>
              <a:rPr lang="en-US" sz="1800"/>
              <a:t>Credits</a:t>
            </a:r>
          </a:p>
        </p:txBody>
      </p:sp>
      <p:sp>
        <p:nvSpPr>
          <p:cNvPr id="14345" name="Line 10"/>
          <p:cNvSpPr>
            <a:spLocks noChangeShapeType="1"/>
          </p:cNvSpPr>
          <p:nvPr/>
        </p:nvSpPr>
        <p:spPr bwMode="auto">
          <a:xfrm>
            <a:off x="4610100" y="1981200"/>
            <a:ext cx="2667000" cy="0"/>
          </a:xfrm>
          <a:prstGeom prst="line">
            <a:avLst/>
          </a:prstGeom>
          <a:noFill/>
          <a:ln w="9525">
            <a:solidFill>
              <a:schemeClr val="tx1"/>
            </a:solidFill>
            <a:round/>
            <a:headEnd/>
            <a:tailEnd/>
          </a:ln>
        </p:spPr>
        <p:txBody>
          <a:bodyPr/>
          <a:lstStyle/>
          <a:p>
            <a:endParaRPr lang="en-US"/>
          </a:p>
        </p:txBody>
      </p:sp>
      <p:sp>
        <p:nvSpPr>
          <p:cNvPr id="14346" name="Line 11"/>
          <p:cNvSpPr>
            <a:spLocks noChangeShapeType="1"/>
          </p:cNvSpPr>
          <p:nvPr/>
        </p:nvSpPr>
        <p:spPr bwMode="auto">
          <a:xfrm flipV="1">
            <a:off x="5905500" y="1981200"/>
            <a:ext cx="0" cy="1447800"/>
          </a:xfrm>
          <a:prstGeom prst="line">
            <a:avLst/>
          </a:prstGeom>
          <a:noFill/>
          <a:ln w="9525">
            <a:solidFill>
              <a:schemeClr val="tx1"/>
            </a:solidFill>
            <a:round/>
            <a:headEnd/>
            <a:tailEnd/>
          </a:ln>
        </p:spPr>
        <p:txBody>
          <a:bodyPr/>
          <a:lstStyle/>
          <a:p>
            <a:endParaRPr lang="en-US"/>
          </a:p>
        </p:txBody>
      </p:sp>
      <p:sp>
        <p:nvSpPr>
          <p:cNvPr id="14347" name="Text Box 12"/>
          <p:cNvSpPr txBox="1">
            <a:spLocks noChangeArrowheads="1"/>
          </p:cNvSpPr>
          <p:nvPr/>
        </p:nvSpPr>
        <p:spPr bwMode="auto">
          <a:xfrm>
            <a:off x="4560888" y="1447800"/>
            <a:ext cx="2678112" cy="519113"/>
          </a:xfrm>
          <a:prstGeom prst="rect">
            <a:avLst/>
          </a:prstGeom>
          <a:noFill/>
          <a:ln w="9525">
            <a:noFill/>
            <a:miter lim="800000"/>
            <a:headEnd/>
            <a:tailEnd/>
          </a:ln>
        </p:spPr>
        <p:txBody>
          <a:bodyPr wrap="none">
            <a:spAutoFit/>
          </a:bodyPr>
          <a:lstStyle/>
          <a:p>
            <a:r>
              <a:rPr lang="en-US"/>
              <a:t>Wages Payable</a:t>
            </a:r>
          </a:p>
        </p:txBody>
      </p:sp>
      <p:sp>
        <p:nvSpPr>
          <p:cNvPr id="314381" name="Text Box 13"/>
          <p:cNvSpPr txBox="1">
            <a:spLocks noChangeArrowheads="1"/>
          </p:cNvSpPr>
          <p:nvPr/>
        </p:nvSpPr>
        <p:spPr bwMode="auto">
          <a:xfrm>
            <a:off x="4762500" y="2133600"/>
            <a:ext cx="831850" cy="366713"/>
          </a:xfrm>
          <a:prstGeom prst="rect">
            <a:avLst/>
          </a:prstGeom>
          <a:noFill/>
          <a:ln w="9525">
            <a:noFill/>
            <a:miter lim="800000"/>
            <a:headEnd/>
            <a:tailEnd/>
          </a:ln>
        </p:spPr>
        <p:txBody>
          <a:bodyPr wrap="none">
            <a:spAutoFit/>
          </a:bodyPr>
          <a:lstStyle/>
          <a:p>
            <a:r>
              <a:rPr lang="en-US" sz="1800"/>
              <a:t>Debits</a:t>
            </a:r>
          </a:p>
        </p:txBody>
      </p:sp>
      <p:sp>
        <p:nvSpPr>
          <p:cNvPr id="314382" name="Text Box 14"/>
          <p:cNvSpPr txBox="1">
            <a:spLocks noChangeArrowheads="1"/>
          </p:cNvSpPr>
          <p:nvPr/>
        </p:nvSpPr>
        <p:spPr bwMode="auto">
          <a:xfrm>
            <a:off x="6057900" y="2133600"/>
            <a:ext cx="908050" cy="366713"/>
          </a:xfrm>
          <a:prstGeom prst="rect">
            <a:avLst/>
          </a:prstGeom>
          <a:noFill/>
          <a:ln w="9525">
            <a:noFill/>
            <a:miter lim="800000"/>
            <a:headEnd/>
            <a:tailEnd/>
          </a:ln>
        </p:spPr>
        <p:txBody>
          <a:bodyPr wrap="none">
            <a:spAutoFit/>
          </a:bodyPr>
          <a:lstStyle/>
          <a:p>
            <a:r>
              <a:rPr lang="en-US" sz="1800"/>
              <a:t>Credits</a:t>
            </a:r>
          </a:p>
        </p:txBody>
      </p:sp>
      <p:sp>
        <p:nvSpPr>
          <p:cNvPr id="314383" name="Text Box 15"/>
          <p:cNvSpPr txBox="1">
            <a:spLocks noChangeArrowheads="1"/>
          </p:cNvSpPr>
          <p:nvPr/>
        </p:nvSpPr>
        <p:spPr bwMode="auto">
          <a:xfrm>
            <a:off x="2438400" y="2590800"/>
            <a:ext cx="1101725" cy="396875"/>
          </a:xfrm>
          <a:prstGeom prst="rect">
            <a:avLst/>
          </a:prstGeom>
          <a:noFill/>
          <a:ln w="9525">
            <a:noFill/>
            <a:miter lim="800000"/>
            <a:headEnd/>
            <a:tailEnd/>
          </a:ln>
        </p:spPr>
        <p:txBody>
          <a:bodyPr wrap="none">
            <a:spAutoFit/>
          </a:bodyPr>
          <a:lstStyle/>
          <a:p>
            <a:r>
              <a:rPr lang="en-US" sz="2000"/>
              <a:t>$100.00</a:t>
            </a:r>
          </a:p>
        </p:txBody>
      </p:sp>
      <p:sp>
        <p:nvSpPr>
          <p:cNvPr id="314384" name="Text Box 16"/>
          <p:cNvSpPr txBox="1">
            <a:spLocks noChangeArrowheads="1"/>
          </p:cNvSpPr>
          <p:nvPr/>
        </p:nvSpPr>
        <p:spPr bwMode="auto">
          <a:xfrm>
            <a:off x="4648200" y="2514600"/>
            <a:ext cx="1101725" cy="396875"/>
          </a:xfrm>
          <a:prstGeom prst="rect">
            <a:avLst/>
          </a:prstGeom>
          <a:noFill/>
          <a:ln w="9525">
            <a:noFill/>
            <a:miter lim="800000"/>
            <a:headEnd/>
            <a:tailEnd/>
          </a:ln>
        </p:spPr>
        <p:txBody>
          <a:bodyPr wrap="none">
            <a:spAutoFit/>
          </a:bodyPr>
          <a:lstStyle/>
          <a:p>
            <a:r>
              <a:rPr lang="en-US" sz="2000"/>
              <a:t>$100.00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4376"/>
                                        </p:tgtEl>
                                        <p:attrNameLst>
                                          <p:attrName>style.visibility</p:attrName>
                                        </p:attrNameLst>
                                      </p:cBhvr>
                                      <p:to>
                                        <p:strVal val="visible"/>
                                      </p:to>
                                    </p:set>
                                    <p:animEffect transition="in" filter="dissolve">
                                      <p:cBhvr>
                                        <p:cTn id="7" dur="500"/>
                                        <p:tgtEl>
                                          <p:spTgt spid="31437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14377"/>
                                        </p:tgtEl>
                                        <p:attrNameLst>
                                          <p:attrName>style.visibility</p:attrName>
                                        </p:attrNameLst>
                                      </p:cBhvr>
                                      <p:to>
                                        <p:strVal val="visible"/>
                                      </p:to>
                                    </p:set>
                                    <p:animEffect transition="in" filter="dissolve">
                                      <p:cBhvr>
                                        <p:cTn id="10" dur="500"/>
                                        <p:tgtEl>
                                          <p:spTgt spid="31437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14381"/>
                                        </p:tgtEl>
                                        <p:attrNameLst>
                                          <p:attrName>style.visibility</p:attrName>
                                        </p:attrNameLst>
                                      </p:cBhvr>
                                      <p:to>
                                        <p:strVal val="visible"/>
                                      </p:to>
                                    </p:set>
                                    <p:animEffect transition="in" filter="dissolve">
                                      <p:cBhvr>
                                        <p:cTn id="13" dur="500"/>
                                        <p:tgtEl>
                                          <p:spTgt spid="31438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14382"/>
                                        </p:tgtEl>
                                        <p:attrNameLst>
                                          <p:attrName>style.visibility</p:attrName>
                                        </p:attrNameLst>
                                      </p:cBhvr>
                                      <p:to>
                                        <p:strVal val="visible"/>
                                      </p:to>
                                    </p:set>
                                    <p:animEffect transition="in" filter="dissolve">
                                      <p:cBhvr>
                                        <p:cTn id="16" dur="500"/>
                                        <p:tgtEl>
                                          <p:spTgt spid="314382"/>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438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43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6" grpId="0"/>
      <p:bldP spid="314377" grpId="0"/>
      <p:bldP spid="314381" grpId="0"/>
      <p:bldP spid="314382" grpId="0"/>
      <p:bldP spid="314383" grpId="0"/>
      <p:bldP spid="314384"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115</TotalTime>
  <Words>3057</Words>
  <Application>Microsoft Office PowerPoint</Application>
  <PresentationFormat>On-screen Show (4:3)</PresentationFormat>
  <Paragraphs>475</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Facet</vt:lpstr>
      <vt:lpstr>PowerPoint Presentation</vt:lpstr>
      <vt:lpstr>Overview</vt:lpstr>
      <vt:lpstr>Accounting Principles</vt:lpstr>
      <vt:lpstr>Account Classifications</vt:lpstr>
      <vt:lpstr>Account Classifications</vt:lpstr>
      <vt:lpstr>Account Classifications</vt:lpstr>
      <vt:lpstr>Account Classifications</vt:lpstr>
      <vt:lpstr>Account Balances</vt:lpstr>
      <vt:lpstr>T Accounts</vt:lpstr>
      <vt:lpstr>Chart of Accounts</vt:lpstr>
      <vt:lpstr>Types of  Journal Entries</vt:lpstr>
      <vt:lpstr>Double Entry  Cash Journal Entry</vt:lpstr>
      <vt:lpstr>Compound Entry Cash Journal Entry</vt:lpstr>
      <vt:lpstr>Accrual Transactions Simple Journal Entry</vt:lpstr>
      <vt:lpstr>Accrual Transactions Compound Journal Entry</vt:lpstr>
      <vt:lpstr>Accounting Periods</vt:lpstr>
      <vt:lpstr>Accrual &amp; Reversing Entries</vt:lpstr>
      <vt:lpstr>Accrual Journal Entries</vt:lpstr>
      <vt:lpstr>PowerPoint Presentation</vt:lpstr>
      <vt:lpstr>Balancing and Reconciliation</vt:lpstr>
      <vt:lpstr>Financial Statements</vt:lpstr>
      <vt:lpstr>Budgets and Variances</vt:lpstr>
      <vt:lpstr>Budgets and Variances Quiz</vt:lpstr>
      <vt:lpstr>PowerPoint Presentation</vt:lpstr>
      <vt:lpstr>Overview</vt:lpstr>
      <vt:lpstr>Internal Controls</vt:lpstr>
      <vt:lpstr>Sarbanes-Oxley Act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CPP – FPC  Fall Study Group</dc:title>
  <dc:creator>Owner Anon</dc:creator>
  <cp:lastModifiedBy>Stephans, Dawn</cp:lastModifiedBy>
  <cp:revision>65</cp:revision>
  <cp:lastPrinted>2011-08-12T16:03:23Z</cp:lastPrinted>
  <dcterms:created xsi:type="dcterms:W3CDTF">2005-08-04T02:36:22Z</dcterms:created>
  <dcterms:modified xsi:type="dcterms:W3CDTF">2014-08-11T15:07:12Z</dcterms:modified>
</cp:coreProperties>
</file>