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handoutMasterIdLst>
    <p:handoutMasterId r:id="rId11"/>
  </p:handoutMasterIdLst>
  <p:sldIdLst>
    <p:sldId id="257" r:id="rId2"/>
    <p:sldId id="258" r:id="rId3"/>
    <p:sldId id="259" r:id="rId4"/>
    <p:sldId id="260" r:id="rId5"/>
    <p:sldId id="261" r:id="rId6"/>
    <p:sldId id="262" r:id="rId7"/>
    <p:sldId id="263" r:id="rId8"/>
    <p:sldId id="264" r:id="rId9"/>
  </p:sldIdLst>
  <p:sldSz cx="9144000" cy="6858000" type="screen4x3"/>
  <p:notesSz cx="6954838"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382" autoAdjust="0"/>
  </p:normalViewPr>
  <p:slideViewPr>
    <p:cSldViewPr>
      <p:cViewPr>
        <p:scale>
          <a:sx n="70" d="100"/>
          <a:sy n="70" d="100"/>
        </p:scale>
        <p:origin x="-1810"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5455"/>
          </a:xfrm>
          <a:prstGeom prst="rect">
            <a:avLst/>
          </a:prstGeom>
        </p:spPr>
        <p:txBody>
          <a:bodyPr vert="horz" lIns="92930" tIns="46465" rIns="92930" bIns="46465" rtlCol="0"/>
          <a:lstStyle>
            <a:lvl1pPr algn="l">
              <a:defRPr sz="1200"/>
            </a:lvl1pPr>
          </a:lstStyle>
          <a:p>
            <a:endParaRPr lang="en-US"/>
          </a:p>
        </p:txBody>
      </p:sp>
      <p:sp>
        <p:nvSpPr>
          <p:cNvPr id="3" name="Date Placeholder 2"/>
          <p:cNvSpPr>
            <a:spLocks noGrp="1"/>
          </p:cNvSpPr>
          <p:nvPr>
            <p:ph type="dt" sz="quarter" idx="1"/>
          </p:nvPr>
        </p:nvSpPr>
        <p:spPr>
          <a:xfrm>
            <a:off x="3939466" y="0"/>
            <a:ext cx="3013763" cy="465455"/>
          </a:xfrm>
          <a:prstGeom prst="rect">
            <a:avLst/>
          </a:prstGeom>
        </p:spPr>
        <p:txBody>
          <a:bodyPr vert="horz" lIns="92930" tIns="46465" rIns="92930" bIns="46465" rtlCol="0"/>
          <a:lstStyle>
            <a:lvl1pPr algn="r">
              <a:defRPr sz="1200"/>
            </a:lvl1pPr>
          </a:lstStyle>
          <a:p>
            <a:fld id="{0F882A65-96EF-4B8E-86A1-79365A1F9D56}" type="datetimeFigureOut">
              <a:rPr lang="en-US" smtClean="0"/>
              <a:t>6/23/2014</a:t>
            </a:fld>
            <a:endParaRPr lang="en-US"/>
          </a:p>
        </p:txBody>
      </p:sp>
      <p:sp>
        <p:nvSpPr>
          <p:cNvPr id="4" name="Footer Placeholder 3"/>
          <p:cNvSpPr>
            <a:spLocks noGrp="1"/>
          </p:cNvSpPr>
          <p:nvPr>
            <p:ph type="ftr" sz="quarter" idx="2"/>
          </p:nvPr>
        </p:nvSpPr>
        <p:spPr>
          <a:xfrm>
            <a:off x="0" y="8842029"/>
            <a:ext cx="3013763" cy="465455"/>
          </a:xfrm>
          <a:prstGeom prst="rect">
            <a:avLst/>
          </a:prstGeom>
        </p:spPr>
        <p:txBody>
          <a:bodyPr vert="horz" lIns="92930" tIns="46465" rIns="92930" bIns="46465" rtlCol="0" anchor="b"/>
          <a:lstStyle>
            <a:lvl1pPr algn="l">
              <a:defRPr sz="1200"/>
            </a:lvl1pPr>
          </a:lstStyle>
          <a:p>
            <a:endParaRPr lang="en-US"/>
          </a:p>
        </p:txBody>
      </p:sp>
      <p:sp>
        <p:nvSpPr>
          <p:cNvPr id="5" name="Slide Number Placeholder 4"/>
          <p:cNvSpPr>
            <a:spLocks noGrp="1"/>
          </p:cNvSpPr>
          <p:nvPr>
            <p:ph type="sldNum" sz="quarter" idx="3"/>
          </p:nvPr>
        </p:nvSpPr>
        <p:spPr>
          <a:xfrm>
            <a:off x="3939466" y="8842029"/>
            <a:ext cx="3013763" cy="465455"/>
          </a:xfrm>
          <a:prstGeom prst="rect">
            <a:avLst/>
          </a:prstGeom>
        </p:spPr>
        <p:txBody>
          <a:bodyPr vert="horz" lIns="92930" tIns="46465" rIns="92930" bIns="46465" rtlCol="0" anchor="b"/>
          <a:lstStyle>
            <a:lvl1pPr algn="r">
              <a:defRPr sz="1200"/>
            </a:lvl1pPr>
          </a:lstStyle>
          <a:p>
            <a:fld id="{CFBBA373-4964-409E-B1B9-59C6F2F62296}" type="slidenum">
              <a:rPr lang="en-US" smtClean="0"/>
              <a:t>‹#›</a:t>
            </a:fld>
            <a:endParaRPr lang="en-US"/>
          </a:p>
        </p:txBody>
      </p:sp>
    </p:spTree>
    <p:extLst>
      <p:ext uri="{BB962C8B-B14F-4D97-AF65-F5344CB8AC3E}">
        <p14:creationId xmlns:p14="http://schemas.microsoft.com/office/powerpoint/2010/main" val="15837860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5455"/>
          </a:xfrm>
          <a:prstGeom prst="rect">
            <a:avLst/>
          </a:prstGeom>
        </p:spPr>
        <p:txBody>
          <a:bodyPr vert="horz" lIns="92930" tIns="46465" rIns="92930" bIns="46465" rtlCol="0"/>
          <a:lstStyle>
            <a:lvl1pPr algn="l">
              <a:defRPr sz="1200"/>
            </a:lvl1pPr>
          </a:lstStyle>
          <a:p>
            <a:endParaRPr lang="en-US"/>
          </a:p>
        </p:txBody>
      </p:sp>
      <p:sp>
        <p:nvSpPr>
          <p:cNvPr id="3" name="Date Placeholder 2"/>
          <p:cNvSpPr>
            <a:spLocks noGrp="1"/>
          </p:cNvSpPr>
          <p:nvPr>
            <p:ph type="dt" idx="1"/>
          </p:nvPr>
        </p:nvSpPr>
        <p:spPr>
          <a:xfrm>
            <a:off x="3939466" y="0"/>
            <a:ext cx="3013763" cy="465455"/>
          </a:xfrm>
          <a:prstGeom prst="rect">
            <a:avLst/>
          </a:prstGeom>
        </p:spPr>
        <p:txBody>
          <a:bodyPr vert="horz" lIns="92930" tIns="46465" rIns="92930" bIns="46465" rtlCol="0"/>
          <a:lstStyle>
            <a:lvl1pPr algn="r">
              <a:defRPr sz="1200"/>
            </a:lvl1pPr>
          </a:lstStyle>
          <a:p>
            <a:fld id="{A8138755-F0D2-4015-BC3F-F97AD4D8DB38}" type="datetimeFigureOut">
              <a:rPr lang="en-US" smtClean="0"/>
              <a:t>6/23/2014</a:t>
            </a:fld>
            <a:endParaRPr lang="en-US"/>
          </a:p>
        </p:txBody>
      </p:sp>
      <p:sp>
        <p:nvSpPr>
          <p:cNvPr id="4" name="Slide Image Placeholder 3"/>
          <p:cNvSpPr>
            <a:spLocks noGrp="1" noRot="1" noChangeAspect="1"/>
          </p:cNvSpPr>
          <p:nvPr>
            <p:ph type="sldImg" idx="2"/>
          </p:nvPr>
        </p:nvSpPr>
        <p:spPr>
          <a:xfrm>
            <a:off x="1150938" y="698500"/>
            <a:ext cx="4652962" cy="3490913"/>
          </a:xfrm>
          <a:prstGeom prst="rect">
            <a:avLst/>
          </a:prstGeom>
          <a:noFill/>
          <a:ln w="12700">
            <a:solidFill>
              <a:prstClr val="black"/>
            </a:solidFill>
          </a:ln>
        </p:spPr>
        <p:txBody>
          <a:bodyPr vert="horz" lIns="92930" tIns="46465" rIns="92930" bIns="46465" rtlCol="0" anchor="ctr"/>
          <a:lstStyle/>
          <a:p>
            <a:endParaRPr lang="en-US"/>
          </a:p>
        </p:txBody>
      </p:sp>
      <p:sp>
        <p:nvSpPr>
          <p:cNvPr id="5" name="Notes Placeholder 4"/>
          <p:cNvSpPr>
            <a:spLocks noGrp="1"/>
          </p:cNvSpPr>
          <p:nvPr>
            <p:ph type="body" sz="quarter" idx="3"/>
          </p:nvPr>
        </p:nvSpPr>
        <p:spPr>
          <a:xfrm>
            <a:off x="695484" y="4421823"/>
            <a:ext cx="5563870" cy="4189095"/>
          </a:xfrm>
          <a:prstGeom prst="rect">
            <a:avLst/>
          </a:prstGeom>
        </p:spPr>
        <p:txBody>
          <a:bodyPr vert="horz" lIns="92930" tIns="46465" rIns="92930" bIns="4646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13763" cy="465455"/>
          </a:xfrm>
          <a:prstGeom prst="rect">
            <a:avLst/>
          </a:prstGeom>
        </p:spPr>
        <p:txBody>
          <a:bodyPr vert="horz" lIns="92930" tIns="46465" rIns="92930" bIns="46465" rtlCol="0" anchor="b"/>
          <a:lstStyle>
            <a:lvl1pPr algn="l">
              <a:defRPr sz="1200"/>
            </a:lvl1pPr>
          </a:lstStyle>
          <a:p>
            <a:endParaRPr lang="en-US"/>
          </a:p>
        </p:txBody>
      </p:sp>
      <p:sp>
        <p:nvSpPr>
          <p:cNvPr id="7" name="Slide Number Placeholder 6"/>
          <p:cNvSpPr>
            <a:spLocks noGrp="1"/>
          </p:cNvSpPr>
          <p:nvPr>
            <p:ph type="sldNum" sz="quarter" idx="5"/>
          </p:nvPr>
        </p:nvSpPr>
        <p:spPr>
          <a:xfrm>
            <a:off x="3939466" y="8842029"/>
            <a:ext cx="3013763" cy="465455"/>
          </a:xfrm>
          <a:prstGeom prst="rect">
            <a:avLst/>
          </a:prstGeom>
        </p:spPr>
        <p:txBody>
          <a:bodyPr vert="horz" lIns="92930" tIns="46465" rIns="92930" bIns="46465" rtlCol="0" anchor="b"/>
          <a:lstStyle>
            <a:lvl1pPr algn="r">
              <a:defRPr sz="1200"/>
            </a:lvl1pPr>
          </a:lstStyle>
          <a:p>
            <a:fld id="{AE617422-71D4-4B54-B391-1880005EF867}" type="slidenum">
              <a:rPr lang="en-US" smtClean="0"/>
              <a:t>‹#›</a:t>
            </a:fld>
            <a:endParaRPr lang="en-US"/>
          </a:p>
        </p:txBody>
      </p:sp>
    </p:spTree>
    <p:extLst>
      <p:ext uri="{BB962C8B-B14F-4D97-AF65-F5344CB8AC3E}">
        <p14:creationId xmlns:p14="http://schemas.microsoft.com/office/powerpoint/2010/main" val="964936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Answer:</a:t>
            </a:r>
          </a:p>
          <a:p>
            <a:endParaRPr lang="en-US" dirty="0" smtClean="0"/>
          </a:p>
          <a:p>
            <a:r>
              <a:rPr lang="en-US" dirty="0" smtClean="0"/>
              <a:t>0$</a:t>
            </a:r>
          </a:p>
          <a:p>
            <a:endParaRPr lang="en-US" dirty="0" smtClean="0"/>
          </a:p>
          <a:p>
            <a:r>
              <a:rPr lang="en-US" dirty="0" smtClean="0"/>
              <a:t>Coverage does not exceed $50,000</a:t>
            </a:r>
          </a:p>
          <a:p>
            <a:r>
              <a:rPr lang="en-US" dirty="0" smtClean="0"/>
              <a:t>Only coverage amounts in excess of $50,000 are taxable</a:t>
            </a: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79AA7142-297F-429F-9963-5322BF77F67E}" type="slidenum">
              <a:rPr lang="en-US">
                <a:solidFill>
                  <a:prstClr val="black"/>
                </a:solidFill>
              </a:rPr>
              <a:pPr eaLnBrk="1" hangingPunct="1"/>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Answer:</a:t>
            </a:r>
          </a:p>
          <a:p>
            <a:endParaRPr lang="en-US" smtClean="0"/>
          </a:p>
          <a:p>
            <a:r>
              <a:rPr lang="en-US" smtClean="0"/>
              <a:t>Coverage = $160,000</a:t>
            </a:r>
          </a:p>
          <a:p>
            <a:r>
              <a:rPr lang="en-US" smtClean="0"/>
              <a:t>Excess = $160,000 - $50,000 = $110,000</a:t>
            </a:r>
          </a:p>
          <a:p>
            <a:r>
              <a:rPr lang="en-US" smtClean="0"/>
              <a:t>$110,000 / $1,000 = 110</a:t>
            </a:r>
          </a:p>
          <a:p>
            <a:r>
              <a:rPr lang="en-US" smtClean="0"/>
              <a:t>Tax Amount = $.43 x 110 = $47.30 / month</a:t>
            </a:r>
          </a:p>
          <a:p>
            <a:r>
              <a:rPr lang="en-US" smtClean="0"/>
              <a:t>Reported on W-2 = $567.60</a:t>
            </a:r>
          </a:p>
          <a:p>
            <a:r>
              <a:rPr lang="en-US" smtClean="0"/>
              <a:t>Box 12 Code C</a:t>
            </a:r>
          </a:p>
          <a:p>
            <a:endParaRPr lang="en-US" smtClean="0"/>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D2AAA17B-0AEA-4E04-9A93-D693133348A8}" type="slidenum">
              <a:rPr lang="en-US">
                <a:solidFill>
                  <a:prstClr val="black"/>
                </a:solidFill>
              </a:rPr>
              <a:pPr eaLnBrk="1" hangingPunct="1"/>
              <a:t>2</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Answer:</a:t>
            </a:r>
          </a:p>
          <a:p>
            <a:endParaRPr lang="en-US" smtClean="0"/>
          </a:p>
          <a:p>
            <a:r>
              <a:rPr lang="en-US" smtClean="0"/>
              <a:t>Personal use percentage = 5,000 / 25,000 = 20%</a:t>
            </a:r>
          </a:p>
          <a:p>
            <a:r>
              <a:rPr lang="en-US" smtClean="0"/>
              <a:t>$8250 x .20 = $1,650</a:t>
            </a:r>
          </a:p>
          <a:p>
            <a:r>
              <a:rPr lang="en-US" smtClean="0"/>
              <a:t>5000 x .055 = $275.00</a:t>
            </a:r>
          </a:p>
          <a:p>
            <a:r>
              <a:rPr lang="en-US" smtClean="0"/>
              <a:t>Total taxable amount = $1925</a:t>
            </a:r>
          </a:p>
          <a:p>
            <a:r>
              <a:rPr lang="en-US" smtClean="0"/>
              <a:t>Reported in W-2 boxes 1, 3, 5 plus state and local</a:t>
            </a: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2F54A4F1-193D-4932-A67C-216411BB8C6C}" type="slidenum">
              <a:rPr lang="en-US">
                <a:solidFill>
                  <a:prstClr val="black"/>
                </a:solidFill>
              </a:rPr>
              <a:pPr eaLnBrk="1" hangingPunct="1"/>
              <a:t>3</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Step 1. Reimbursement(s): $1,500.00 + $2,800.00 + $1,350.00 = $5,650.00</a:t>
            </a:r>
            <a:br>
              <a:rPr lang="en-US" smtClean="0"/>
            </a:br>
            <a:r>
              <a:rPr lang="en-US" smtClean="0"/>
              <a:t>Step 2. Reimbursement less exclusion amount: $5,650.00 - $5,250.00 = $400.00</a:t>
            </a:r>
            <a:br>
              <a:rPr lang="en-US" smtClean="0"/>
            </a:br>
            <a:r>
              <a:rPr lang="en-US" smtClean="0"/>
              <a:t>Step 3: Taxable income = </a:t>
            </a:r>
            <a:r>
              <a:rPr lang="en-US" b="1" smtClean="0"/>
              <a:t>$400.00</a:t>
            </a:r>
            <a:endParaRPr lang="en-US" smtClean="0"/>
          </a:p>
          <a:p>
            <a:endParaRPr lang="en-US" smtClean="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AC3EBF45-AD0C-4981-89F4-6800D005CAF5}" type="slidenum">
              <a:rPr lang="en-US">
                <a:solidFill>
                  <a:prstClr val="black"/>
                </a:solidFill>
              </a:rPr>
              <a:pPr eaLnBrk="1" hangingPunct="1"/>
              <a:t>4</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The award meets the length of service qualified plan requirements. When the value of the reward exceeds $400.00, the excess amount is taxable. Thus, the taxable amount is $475.00 (the value of the award) - $400.00 (the nontaxable amount) = </a:t>
            </a:r>
            <a:r>
              <a:rPr lang="en-US" b="1" smtClean="0"/>
              <a:t>$75.00</a:t>
            </a:r>
            <a:r>
              <a:rPr lang="en-US" smtClean="0"/>
              <a:t>.</a:t>
            </a:r>
          </a:p>
          <a:p>
            <a:endParaRPr lang="en-US" smtClean="0"/>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098F60C2-26E3-496A-B256-A655007A910D}" type="slidenum">
              <a:rPr lang="en-US">
                <a:solidFill>
                  <a:prstClr val="black"/>
                </a:solidFill>
              </a:rPr>
              <a:pPr eaLnBrk="1" hangingPunct="1"/>
              <a:t>5</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Taxable sick pay   =   $1,200.00  x   </a:t>
            </a:r>
            <a:r>
              <a:rPr lang="en-US" u="sng" dirty="0" smtClean="0"/>
              <a:t>$28,000.00</a:t>
            </a:r>
            <a:r>
              <a:rPr lang="en-US" dirty="0" smtClean="0"/>
              <a:t> </a:t>
            </a:r>
          </a:p>
          <a:p>
            <a:r>
              <a:rPr lang="en-US" dirty="0" smtClean="0"/>
              <a:t>	                                 $80,000.00   </a:t>
            </a:r>
          </a:p>
          <a:p>
            <a:endParaRPr lang="en-US" dirty="0" smtClean="0"/>
          </a:p>
          <a:p>
            <a:r>
              <a:rPr lang="en-US" dirty="0" smtClean="0"/>
              <a:t>  =   $1,200.00  x   0.35     =    </a:t>
            </a:r>
            <a:r>
              <a:rPr lang="en-US" b="1" dirty="0" smtClean="0"/>
              <a:t>$420.00</a:t>
            </a:r>
            <a:endParaRPr lang="en-US" dirty="0" smtClean="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CEA6D75C-3A5F-485D-A66F-2CDD24F099F3}" type="slidenum">
              <a:rPr lang="en-US">
                <a:solidFill>
                  <a:prstClr val="black"/>
                </a:solidFill>
              </a:rPr>
              <a:pPr eaLnBrk="1" hangingPunct="1"/>
              <a:t>6</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Any item that is cash or a cash equivalent cannot be considered a de </a:t>
            </a:r>
            <a:r>
              <a:rPr lang="en-US" dirty="0" err="1" smtClean="0"/>
              <a:t>minimis</a:t>
            </a:r>
            <a:r>
              <a:rPr lang="en-US" dirty="0" smtClean="0"/>
              <a:t> fringe benefit, so the entire value of the gift card, </a:t>
            </a:r>
            <a:r>
              <a:rPr lang="en-US" b="1" dirty="0" smtClean="0"/>
              <a:t>$25.00,</a:t>
            </a:r>
            <a:r>
              <a:rPr lang="en-US" dirty="0" smtClean="0"/>
              <a:t> must be included in the employee's income</a:t>
            </a:r>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4DF1787F-EEDB-4BD9-B5DA-86D454013E9C}" type="slidenum">
              <a:rPr lang="en-US">
                <a:solidFill>
                  <a:prstClr val="black"/>
                </a:solidFill>
              </a:rPr>
              <a:pPr eaLnBrk="1" hangingPunct="1"/>
              <a:t>7</a:t>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Before figuring the taxes, determine how many full calendar months it has been since the employee's last day of work. For the first 6 calendar months, multiply the sick pay by the social security tax rate. After 6 calendar months, the wages are not subject to social security tax.</a:t>
            </a:r>
          </a:p>
          <a:p>
            <a:r>
              <a:rPr lang="en-US" dirty="0" smtClean="0"/>
              <a:t>Step 1. Number of calendar months : 5</a:t>
            </a:r>
            <a:br>
              <a:rPr lang="en-US" dirty="0" smtClean="0"/>
            </a:br>
            <a:r>
              <a:rPr lang="en-US" dirty="0" smtClean="0"/>
              <a:t>Step 2. Social security tax: $1,100.00 x 6.2% = </a:t>
            </a:r>
            <a:r>
              <a:rPr lang="en-US" b="1" dirty="0" smtClean="0"/>
              <a:t>$68.20</a:t>
            </a:r>
            <a:endParaRPr lang="en-US" dirty="0" smtClean="0"/>
          </a:p>
          <a:p>
            <a:endParaRPr lang="en-US" dirty="0" smtClean="0"/>
          </a:p>
        </p:txBody>
      </p:sp>
      <p:sp>
        <p:nvSpPr>
          <p:cNvPr id="74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212" eaLnBrk="0" hangingPunct="0">
              <a:defRPr>
                <a:solidFill>
                  <a:schemeClr val="tx1"/>
                </a:solidFill>
                <a:latin typeface="Arial" charset="0"/>
                <a:cs typeface="Arial" charset="0"/>
              </a:defRPr>
            </a:lvl1pPr>
            <a:lvl2pPr marL="755060" indent="-290408" defTabSz="942212" eaLnBrk="0" hangingPunct="0">
              <a:defRPr>
                <a:solidFill>
                  <a:schemeClr val="tx1"/>
                </a:solidFill>
                <a:latin typeface="Arial" charset="0"/>
                <a:cs typeface="Arial" charset="0"/>
              </a:defRPr>
            </a:lvl2pPr>
            <a:lvl3pPr marL="1161631" indent="-232326" defTabSz="942212" eaLnBrk="0" hangingPunct="0">
              <a:defRPr>
                <a:solidFill>
                  <a:schemeClr val="tx1"/>
                </a:solidFill>
                <a:latin typeface="Arial" charset="0"/>
                <a:cs typeface="Arial" charset="0"/>
              </a:defRPr>
            </a:lvl3pPr>
            <a:lvl4pPr marL="1626283" indent="-232326" defTabSz="942212" eaLnBrk="0" hangingPunct="0">
              <a:defRPr>
                <a:solidFill>
                  <a:schemeClr val="tx1"/>
                </a:solidFill>
                <a:latin typeface="Arial" charset="0"/>
                <a:cs typeface="Arial" charset="0"/>
              </a:defRPr>
            </a:lvl4pPr>
            <a:lvl5pPr marL="2090936" indent="-232326" defTabSz="942212" eaLnBrk="0" hangingPunct="0">
              <a:defRPr>
                <a:solidFill>
                  <a:schemeClr val="tx1"/>
                </a:solidFill>
                <a:latin typeface="Arial" charset="0"/>
                <a:cs typeface="Arial" charset="0"/>
              </a:defRPr>
            </a:lvl5pPr>
            <a:lvl6pPr marL="2555588" indent="-232326" defTabSz="942212" eaLnBrk="0" fontAlgn="base" hangingPunct="0">
              <a:spcBef>
                <a:spcPct val="0"/>
              </a:spcBef>
              <a:spcAft>
                <a:spcPct val="0"/>
              </a:spcAft>
              <a:defRPr>
                <a:solidFill>
                  <a:schemeClr val="tx1"/>
                </a:solidFill>
                <a:latin typeface="Arial" charset="0"/>
                <a:cs typeface="Arial" charset="0"/>
              </a:defRPr>
            </a:lvl6pPr>
            <a:lvl7pPr marL="3020240" indent="-232326" defTabSz="942212" eaLnBrk="0" fontAlgn="base" hangingPunct="0">
              <a:spcBef>
                <a:spcPct val="0"/>
              </a:spcBef>
              <a:spcAft>
                <a:spcPct val="0"/>
              </a:spcAft>
              <a:defRPr>
                <a:solidFill>
                  <a:schemeClr val="tx1"/>
                </a:solidFill>
                <a:latin typeface="Arial" charset="0"/>
                <a:cs typeface="Arial" charset="0"/>
              </a:defRPr>
            </a:lvl7pPr>
            <a:lvl8pPr marL="3484893" indent="-232326" defTabSz="942212" eaLnBrk="0" fontAlgn="base" hangingPunct="0">
              <a:spcBef>
                <a:spcPct val="0"/>
              </a:spcBef>
              <a:spcAft>
                <a:spcPct val="0"/>
              </a:spcAft>
              <a:defRPr>
                <a:solidFill>
                  <a:schemeClr val="tx1"/>
                </a:solidFill>
                <a:latin typeface="Arial" charset="0"/>
                <a:cs typeface="Arial" charset="0"/>
              </a:defRPr>
            </a:lvl8pPr>
            <a:lvl9pPr marL="3949545" indent="-232326" defTabSz="942212" eaLnBrk="0" fontAlgn="base" hangingPunct="0">
              <a:spcBef>
                <a:spcPct val="0"/>
              </a:spcBef>
              <a:spcAft>
                <a:spcPct val="0"/>
              </a:spcAft>
              <a:defRPr>
                <a:solidFill>
                  <a:schemeClr val="tx1"/>
                </a:solidFill>
                <a:latin typeface="Arial" charset="0"/>
                <a:cs typeface="Arial" charset="0"/>
              </a:defRPr>
            </a:lvl9pPr>
          </a:lstStyle>
          <a:p>
            <a:pPr eaLnBrk="1" hangingPunct="1"/>
            <a:fld id="{8F8215C1-6AB7-4182-9AF0-787FA099B4FB}" type="slidenum">
              <a:rPr lang="en-US">
                <a:solidFill>
                  <a:prstClr val="black"/>
                </a:solidFill>
              </a:rPr>
              <a:pPr eaLnBrk="1" hangingPunct="1"/>
              <a:t>8</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0" y="-30163"/>
            <a:ext cx="9067800" cy="6889751"/>
            <a:chOff x="0" y="-30477"/>
            <a:chExt cx="9067800" cy="6889273"/>
          </a:xfrm>
        </p:grpSpPr>
        <p:cxnSp>
          <p:nvCxnSpPr>
            <p:cNvPr id="5" name="Straight Connector 4"/>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grpSp>
        <p:nvGrpSpPr>
          <p:cNvPr id="89" name="Group 92"/>
          <p:cNvGrpSpPr>
            <a:grpSpLocks/>
          </p:cNvGrpSpPr>
          <p:nvPr/>
        </p:nvGrpSpPr>
        <p:grpSpPr bwMode="auto">
          <a:xfrm>
            <a:off x="0" y="2057400"/>
            <a:ext cx="4802188" cy="2820988"/>
            <a:chOff x="0" y="2057400"/>
            <a:chExt cx="4801394" cy="2820988"/>
          </a:xfrm>
        </p:grpSpPr>
        <p:cxnSp>
          <p:nvCxnSpPr>
            <p:cNvPr id="90" name="Straight Connector 89"/>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93"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94"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95" name="Slide Number Placeholder 5"/>
          <p:cNvSpPr>
            <a:spLocks noGrp="1"/>
          </p:cNvSpPr>
          <p:nvPr>
            <p:ph type="sldNum" sz="quarter" idx="12"/>
          </p:nvPr>
        </p:nvSpPr>
        <p:spPr/>
        <p:txBody>
          <a:bodyPr/>
          <a:lstStyle>
            <a:lvl1pPr>
              <a:defRPr/>
            </a:lvl1pPr>
          </a:lstStyle>
          <a:p>
            <a:pPr>
              <a:defRPr/>
            </a:pPr>
            <a:fld id="{5969DCFA-DB08-4A58-8315-B6EB14250026}"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3996167507"/>
      </p:ext>
    </p:extLst>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6" name="Slide Number Placeholder 5"/>
          <p:cNvSpPr>
            <a:spLocks noGrp="1"/>
          </p:cNvSpPr>
          <p:nvPr>
            <p:ph type="sldNum" sz="quarter" idx="12"/>
          </p:nvPr>
        </p:nvSpPr>
        <p:spPr/>
        <p:txBody>
          <a:bodyPr/>
          <a:lstStyle>
            <a:lvl1pPr>
              <a:defRPr/>
            </a:lvl1pPr>
          </a:lstStyle>
          <a:p>
            <a:pPr>
              <a:defRPr/>
            </a:pPr>
            <a:fld id="{D75342FF-EBD0-496A-841E-5ACBC7B8EA41}"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153044274"/>
      </p:ext>
    </p:extLst>
  </p:cSld>
  <p:clrMapOvr>
    <a:masterClrMapping/>
  </p:clrMapOvr>
  <p:transition spd="med">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9067800" cy="4846638"/>
            <a:chOff x="1" y="-30477"/>
            <a:chExt cx="9067799" cy="4526277"/>
          </a:xfrm>
        </p:grpSpPr>
        <p:cxnSp>
          <p:nvCxnSpPr>
            <p:cNvPr id="5" name="Straight Connector 4"/>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p:nvPr/>
        </p:nvSpPr>
        <p:spPr>
          <a:xfrm>
            <a:off x="0" y="4311650"/>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cxnSp>
        <p:nvCxnSpPr>
          <p:cNvPr id="89" name="Straight Connector 88"/>
          <p:cNvCxnSpPr/>
          <p:nvPr/>
        </p:nvCxnSpPr>
        <p:spPr>
          <a:xfrm>
            <a:off x="0" y="438785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0" y="6138863"/>
            <a:ext cx="9144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91" name="Date Placeholder 1"/>
          <p:cNvSpPr>
            <a:spLocks noGrp="1"/>
          </p:cNvSpPr>
          <p:nvPr>
            <p:ph type="dt" sz="half" idx="10"/>
          </p:nvPr>
        </p:nvSpPr>
        <p:spPr/>
        <p:txBody>
          <a:bodyPr/>
          <a:lstStyle>
            <a:lvl1pPr>
              <a:defRPr/>
            </a:lvl1pPr>
          </a:lstStyle>
          <a:p>
            <a:pPr>
              <a:defRPr/>
            </a:pPr>
            <a:endParaRPr lang="en-US">
              <a:solidFill>
                <a:srgbClr val="1D3641"/>
              </a:solidFill>
            </a:endParaRPr>
          </a:p>
        </p:txBody>
      </p:sp>
      <p:sp>
        <p:nvSpPr>
          <p:cNvPr id="92" name="Footer Placeholder 90"/>
          <p:cNvSpPr>
            <a:spLocks noGrp="1"/>
          </p:cNvSpPr>
          <p:nvPr>
            <p:ph type="ftr" sz="quarter" idx="11"/>
          </p:nvPr>
        </p:nvSpPr>
        <p:spPr/>
        <p:txBody>
          <a:bodyPr/>
          <a:lstStyle>
            <a:lvl1pPr>
              <a:defRPr/>
            </a:lvl1pPr>
          </a:lstStyle>
          <a:p>
            <a:pPr>
              <a:defRPr/>
            </a:pPr>
            <a:endParaRPr lang="en-US">
              <a:solidFill>
                <a:srgbClr val="1D3641"/>
              </a:solidFill>
            </a:endParaRPr>
          </a:p>
        </p:txBody>
      </p:sp>
      <p:sp>
        <p:nvSpPr>
          <p:cNvPr id="93" name="Slide Number Placeholder 91"/>
          <p:cNvSpPr>
            <a:spLocks noGrp="1"/>
          </p:cNvSpPr>
          <p:nvPr>
            <p:ph type="sldNum" sz="quarter" idx="12"/>
          </p:nvPr>
        </p:nvSpPr>
        <p:spPr/>
        <p:txBody>
          <a:bodyPr/>
          <a:lstStyle>
            <a:lvl1pPr>
              <a:defRPr/>
            </a:lvl1pPr>
          </a:lstStyle>
          <a:p>
            <a:pPr>
              <a:defRPr/>
            </a:pPr>
            <a:fld id="{B8DC2317-95D6-49F5-8ED5-1791710A733F}" type="slidenum">
              <a:rPr lang="en-US">
                <a:solidFill>
                  <a:srgbClr val="1D3641"/>
                </a:solidFill>
              </a:rPr>
              <a:pPr>
                <a:defRPr/>
              </a:pPr>
              <a:t>‹#›</a:t>
            </a:fld>
            <a:endParaRPr lang="en-US" dirty="0">
              <a:solidFill>
                <a:srgbClr val="1D3641"/>
              </a:solidFill>
            </a:endParaRPr>
          </a:p>
        </p:txBody>
      </p:sp>
    </p:spTree>
    <p:extLst>
      <p:ext uri="{BB962C8B-B14F-4D97-AF65-F5344CB8AC3E}">
        <p14:creationId xmlns:p14="http://schemas.microsoft.com/office/powerpoint/2010/main" val="3920292378"/>
      </p:ext>
    </p:extLst>
  </p:cSld>
  <p:clrMapOvr>
    <a:overrideClrMapping bg1="lt1" tx1="dk1" bg2="lt2" tx2="dk2" accent1="accent1" accent2="accent2" accent3="accent3" accent4="accent4" accent5="accent5" accent6="accent6" hlink="hlink" folHlink="folHlink"/>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7" name="Slide Number Placeholder 5"/>
          <p:cNvSpPr>
            <a:spLocks noGrp="1"/>
          </p:cNvSpPr>
          <p:nvPr>
            <p:ph type="sldNum" sz="quarter" idx="12"/>
          </p:nvPr>
        </p:nvSpPr>
        <p:spPr/>
        <p:txBody>
          <a:bodyPr/>
          <a:lstStyle>
            <a:lvl1pPr>
              <a:defRPr/>
            </a:lvl1pPr>
          </a:lstStyle>
          <a:p>
            <a:pPr>
              <a:defRPr/>
            </a:pPr>
            <a:fld id="{5F99C268-ECF3-473B-B5A2-5CAB4C0E6FB7}"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149345119"/>
      </p:ext>
    </p:extLst>
  </p:cSld>
  <p:clrMapOvr>
    <a:masterClrMapping/>
  </p:clrMapOvr>
  <p:transition spd="med">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9" name="Slide Number Placeholder 5"/>
          <p:cNvSpPr>
            <a:spLocks noGrp="1"/>
          </p:cNvSpPr>
          <p:nvPr>
            <p:ph type="sldNum" sz="quarter" idx="12"/>
          </p:nvPr>
        </p:nvSpPr>
        <p:spPr/>
        <p:txBody>
          <a:bodyPr/>
          <a:lstStyle>
            <a:lvl1pPr>
              <a:defRPr/>
            </a:lvl1pPr>
          </a:lstStyle>
          <a:p>
            <a:pPr>
              <a:defRPr/>
            </a:pPr>
            <a:fld id="{456CAEFF-BA41-4235-A94B-189D33D5F153}"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133140888"/>
      </p:ext>
    </p:extLst>
  </p:cSld>
  <p:clrMapOvr>
    <a:masterClrMapping/>
  </p:clrMapOvr>
  <p:transition spd="med">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5" name="Slide Number Placeholder 5"/>
          <p:cNvSpPr>
            <a:spLocks noGrp="1"/>
          </p:cNvSpPr>
          <p:nvPr>
            <p:ph type="sldNum" sz="quarter" idx="12"/>
          </p:nvPr>
        </p:nvSpPr>
        <p:spPr/>
        <p:txBody>
          <a:bodyPr/>
          <a:lstStyle>
            <a:lvl1pPr>
              <a:defRPr/>
            </a:lvl1pPr>
          </a:lstStyle>
          <a:p>
            <a:pPr>
              <a:defRPr/>
            </a:pPr>
            <a:fld id="{02642CB0-AE1E-4B6F-941F-499A531F8BB2}"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1480900955"/>
      </p:ext>
    </p:extLst>
  </p:cSld>
  <p:clrMapOvr>
    <a:masterClrMapping/>
  </p:clrMapOvr>
  <p:transition spd="med">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4" name="Slide Number Placeholder 5"/>
          <p:cNvSpPr>
            <a:spLocks noGrp="1"/>
          </p:cNvSpPr>
          <p:nvPr>
            <p:ph type="sldNum" sz="quarter" idx="12"/>
          </p:nvPr>
        </p:nvSpPr>
        <p:spPr/>
        <p:txBody>
          <a:bodyPr/>
          <a:lstStyle>
            <a:lvl1pPr>
              <a:defRPr/>
            </a:lvl1pPr>
          </a:lstStyle>
          <a:p>
            <a:pPr>
              <a:defRPr/>
            </a:pPr>
            <a:fld id="{FC2B6169-83A8-46C9-B2C0-EC8FE0F4D676}"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1252953600"/>
      </p:ext>
    </p:extLst>
  </p:cSld>
  <p:clrMapOvr>
    <a:masterClrMapping/>
  </p:clrMapOvr>
  <p:transition spd="med">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cxnSp>
        <p:nvCxnSpPr>
          <p:cNvPr id="6" name="Straight Connector 5"/>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152400" y="1901952"/>
            <a:ext cx="237744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endParaRPr lang="en-US">
              <a:solidFill>
                <a:srgbClr val="DFE6D0"/>
              </a:solidFill>
            </a:endParaRPr>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11" name="Slide Number Placeholder 6"/>
          <p:cNvSpPr>
            <a:spLocks noGrp="1"/>
          </p:cNvSpPr>
          <p:nvPr>
            <p:ph type="sldNum" sz="quarter" idx="12"/>
          </p:nvPr>
        </p:nvSpPr>
        <p:spPr/>
        <p:txBody>
          <a:bodyPr/>
          <a:lstStyle>
            <a:lvl1pPr>
              <a:defRPr/>
            </a:lvl1pPr>
          </a:lstStyle>
          <a:p>
            <a:pPr>
              <a:defRPr/>
            </a:pPr>
            <a:fld id="{4B834BD4-8B01-4C84-B4F7-58C9CF6A8AF1}"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279721435"/>
      </p:ext>
    </p:extLst>
  </p:cSld>
  <p:clrMapOvr>
    <a:masterClrMapping/>
  </p:clrMapOvr>
  <p:transition spd="med">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cxnSp>
        <p:nvCxnSpPr>
          <p:cNvPr id="6" name="Straight Connector 5"/>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2" name="Title 1"/>
          <p:cNvSpPr>
            <a:spLocks noGrp="1"/>
          </p:cNvSpPr>
          <p:nvPr>
            <p:ph type="title"/>
          </p:nvPr>
        </p:nvSpPr>
        <p:spPr>
          <a:xfrm>
            <a:off x="155448" y="1905000"/>
            <a:ext cx="237744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endParaRPr lang="en-US">
              <a:solidFill>
                <a:srgbClr val="DFE6D0"/>
              </a:solidFill>
            </a:endParaRPr>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11" name="Slide Number Placeholder 6"/>
          <p:cNvSpPr>
            <a:spLocks noGrp="1"/>
          </p:cNvSpPr>
          <p:nvPr>
            <p:ph type="sldNum" sz="quarter" idx="12"/>
          </p:nvPr>
        </p:nvSpPr>
        <p:spPr/>
        <p:txBody>
          <a:bodyPr/>
          <a:lstStyle>
            <a:lvl1pPr>
              <a:defRPr/>
            </a:lvl1pPr>
          </a:lstStyle>
          <a:p>
            <a:pPr>
              <a:defRPr/>
            </a:pPr>
            <a:fld id="{8054D800-FA1A-4B58-8E86-6A0E3788DE77}"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2509926517"/>
      </p:ext>
    </p:extLst>
  </p:cSld>
  <p:clrMapOvr>
    <a:masterClrMapping/>
  </p:clrMapOvr>
  <p:transition spd="med">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6" name="Slide Number Placeholder 5"/>
          <p:cNvSpPr>
            <a:spLocks noGrp="1"/>
          </p:cNvSpPr>
          <p:nvPr>
            <p:ph type="sldNum" sz="quarter" idx="12"/>
          </p:nvPr>
        </p:nvSpPr>
        <p:spPr/>
        <p:txBody>
          <a:bodyPr/>
          <a:lstStyle>
            <a:lvl1pPr>
              <a:defRPr/>
            </a:lvl1pPr>
          </a:lstStyle>
          <a:p>
            <a:pPr>
              <a:defRPr/>
            </a:pPr>
            <a:fld id="{8A298830-39A8-445D-8C40-B49ADEFD0020}"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1597076947"/>
      </p:ext>
    </p:extLst>
  </p:cSld>
  <p:clrMapOvr>
    <a:masterClrMapping/>
  </p:clrMapOvr>
  <p:transition spd="med">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DFE6D0"/>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DFE6D0"/>
              </a:solidFill>
            </a:endParaRPr>
          </a:p>
        </p:txBody>
      </p:sp>
      <p:sp>
        <p:nvSpPr>
          <p:cNvPr id="6" name="Slide Number Placeholder 5"/>
          <p:cNvSpPr>
            <a:spLocks noGrp="1"/>
          </p:cNvSpPr>
          <p:nvPr>
            <p:ph type="sldNum" sz="quarter" idx="12"/>
          </p:nvPr>
        </p:nvSpPr>
        <p:spPr/>
        <p:txBody>
          <a:bodyPr/>
          <a:lstStyle>
            <a:lvl1pPr>
              <a:defRPr/>
            </a:lvl1pPr>
          </a:lstStyle>
          <a:p>
            <a:pPr>
              <a:defRPr/>
            </a:pPr>
            <a:fld id="{AAAAA657-6B11-4C0A-A24F-E7461F377BFB}" type="slidenum">
              <a:rPr lang="en-US">
                <a:solidFill>
                  <a:srgbClr val="DFE6D0"/>
                </a:solidFill>
              </a:rPr>
              <a:pPr>
                <a:defRPr/>
              </a:pPr>
              <a:t>‹#›</a:t>
            </a:fld>
            <a:endParaRPr lang="en-US" dirty="0">
              <a:solidFill>
                <a:srgbClr val="DFE6D0"/>
              </a:solidFill>
            </a:endParaRPr>
          </a:p>
        </p:txBody>
      </p:sp>
    </p:spTree>
    <p:extLst>
      <p:ext uri="{BB962C8B-B14F-4D97-AF65-F5344CB8AC3E}">
        <p14:creationId xmlns:p14="http://schemas.microsoft.com/office/powerpoint/2010/main" val="3807283713"/>
      </p:ext>
    </p:extLst>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225" y="136525"/>
            <a:ext cx="8869363"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1028"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11900"/>
            <a:ext cx="2133600" cy="365125"/>
          </a:xfrm>
          <a:prstGeom prst="rect">
            <a:avLst/>
          </a:prstGeom>
        </p:spPr>
        <p:txBody>
          <a:bodyPr vert="horz" lIns="91440" tIns="45720" rIns="91440" bIns="45720" rtlCol="0" anchor="ctr"/>
          <a:lstStyle>
            <a:lvl1pPr algn="l">
              <a:defRPr sz="1200">
                <a:solidFill>
                  <a:schemeClr val="tx2"/>
                </a:solidFill>
              </a:defRPr>
            </a:lvl1pPr>
          </a:lstStyle>
          <a:p>
            <a:pPr fontAlgn="base">
              <a:spcBef>
                <a:spcPct val="0"/>
              </a:spcBef>
              <a:spcAft>
                <a:spcPct val="0"/>
              </a:spcAft>
              <a:defRPr/>
            </a:pPr>
            <a:endParaRPr lang="en-US">
              <a:solidFill>
                <a:srgbClr val="DFE6D0"/>
              </a:solidFill>
              <a:latin typeface="Arial" charset="0"/>
              <a:cs typeface="Arial" charset="0"/>
            </a:endParaRPr>
          </a:p>
        </p:txBody>
      </p:sp>
      <p:sp>
        <p:nvSpPr>
          <p:cNvPr id="5" name="Footer Placeholder 4"/>
          <p:cNvSpPr>
            <a:spLocks noGrp="1"/>
          </p:cNvSpPr>
          <p:nvPr>
            <p:ph type="ftr" sz="quarter" idx="3"/>
          </p:nvPr>
        </p:nvSpPr>
        <p:spPr>
          <a:xfrm>
            <a:off x="2830513" y="6311900"/>
            <a:ext cx="3482975" cy="365125"/>
          </a:xfrm>
          <a:prstGeom prst="rect">
            <a:avLst/>
          </a:prstGeom>
        </p:spPr>
        <p:txBody>
          <a:bodyPr vert="horz" lIns="91440" tIns="45720" rIns="91440" bIns="45720" rtlCol="0" anchor="ctr"/>
          <a:lstStyle>
            <a:lvl1pPr algn="ctr">
              <a:defRPr sz="1200">
                <a:solidFill>
                  <a:schemeClr val="tx2"/>
                </a:solidFill>
              </a:defRPr>
            </a:lvl1pPr>
          </a:lstStyle>
          <a:p>
            <a:pPr fontAlgn="base">
              <a:spcBef>
                <a:spcPct val="0"/>
              </a:spcBef>
              <a:spcAft>
                <a:spcPct val="0"/>
              </a:spcAft>
              <a:defRPr/>
            </a:pPr>
            <a:endParaRPr lang="en-US">
              <a:solidFill>
                <a:srgbClr val="DFE6D0"/>
              </a:solidFill>
              <a:latin typeface="Arial" charset="0"/>
              <a:cs typeface="Arial" charset="0"/>
            </a:endParaRPr>
          </a:p>
        </p:txBody>
      </p:sp>
      <p:sp>
        <p:nvSpPr>
          <p:cNvPr id="6" name="Slide Number Placeholder 5"/>
          <p:cNvSpPr>
            <a:spLocks noGrp="1"/>
          </p:cNvSpPr>
          <p:nvPr>
            <p:ph type="sldNum" sz="quarter" idx="4"/>
          </p:nvPr>
        </p:nvSpPr>
        <p:spPr>
          <a:xfrm>
            <a:off x="6553200" y="6311900"/>
            <a:ext cx="2133600" cy="365125"/>
          </a:xfrm>
          <a:prstGeom prst="rect">
            <a:avLst/>
          </a:prstGeom>
        </p:spPr>
        <p:txBody>
          <a:bodyPr vert="horz" lIns="91440" tIns="45720" rIns="91440" bIns="45720" rtlCol="0" anchor="ctr"/>
          <a:lstStyle>
            <a:lvl1pPr algn="r">
              <a:defRPr sz="1200" smtClean="0">
                <a:solidFill>
                  <a:schemeClr val="tx2"/>
                </a:solidFill>
              </a:defRPr>
            </a:lvl1pPr>
          </a:lstStyle>
          <a:p>
            <a:pPr fontAlgn="base">
              <a:spcBef>
                <a:spcPct val="0"/>
              </a:spcBef>
              <a:spcAft>
                <a:spcPct val="0"/>
              </a:spcAft>
              <a:defRPr/>
            </a:pPr>
            <a:fld id="{8BC127AC-CA2B-417F-BABA-28ECEE67D165}" type="slidenum">
              <a:rPr lang="en-US">
                <a:solidFill>
                  <a:srgbClr val="DFE6D0"/>
                </a:solidFill>
                <a:latin typeface="Arial" charset="0"/>
                <a:cs typeface="Arial" charset="0"/>
              </a:rPr>
              <a:pPr fontAlgn="base">
                <a:spcBef>
                  <a:spcPct val="0"/>
                </a:spcBef>
                <a:spcAft>
                  <a:spcPct val="0"/>
                </a:spcAft>
                <a:defRPr/>
              </a:pPr>
              <a:t>‹#›</a:t>
            </a:fld>
            <a:endParaRPr lang="en-US" dirty="0">
              <a:solidFill>
                <a:srgbClr val="DFE6D0"/>
              </a:solidFill>
              <a:latin typeface="Arial" charset="0"/>
              <a:cs typeface="Arial" charset="0"/>
            </a:endParaRPr>
          </a:p>
        </p:txBody>
      </p:sp>
    </p:spTree>
    <p:extLst>
      <p:ext uri="{BB962C8B-B14F-4D97-AF65-F5344CB8AC3E}">
        <p14:creationId xmlns:p14="http://schemas.microsoft.com/office/powerpoint/2010/main" val="35709231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random/>
  </p:transition>
  <p:timing>
    <p:tnLst>
      <p:par>
        <p:cTn id="1" dur="indefinite" restart="never" nodeType="tmRoot"/>
      </p:par>
    </p:tnLst>
  </p:timing>
  <p:txStyles>
    <p:titleStyle>
      <a:lvl1pPr algn="l" rtl="0" fontAlgn="base">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fontAlgn="base">
        <a:spcBef>
          <a:spcPct val="0"/>
        </a:spcBef>
        <a:spcAft>
          <a:spcPct val="0"/>
        </a:spcAft>
        <a:tabLst>
          <a:tab pos="3830638" algn="l"/>
        </a:tabLst>
        <a:defRPr sz="3600" b="1">
          <a:solidFill>
            <a:srgbClr val="FEFEFE"/>
          </a:solidFill>
          <a:latin typeface="Tw Cen MT" pitchFamily="34" charset="0"/>
        </a:defRPr>
      </a:lvl2pPr>
      <a:lvl3pPr algn="l" rtl="0" fontAlgn="base">
        <a:spcBef>
          <a:spcPct val="0"/>
        </a:spcBef>
        <a:spcAft>
          <a:spcPct val="0"/>
        </a:spcAft>
        <a:tabLst>
          <a:tab pos="3830638" algn="l"/>
        </a:tabLst>
        <a:defRPr sz="3600" b="1">
          <a:solidFill>
            <a:srgbClr val="FEFEFE"/>
          </a:solidFill>
          <a:latin typeface="Tw Cen MT" pitchFamily="34" charset="0"/>
        </a:defRPr>
      </a:lvl3pPr>
      <a:lvl4pPr algn="l" rtl="0" fontAlgn="base">
        <a:spcBef>
          <a:spcPct val="0"/>
        </a:spcBef>
        <a:spcAft>
          <a:spcPct val="0"/>
        </a:spcAft>
        <a:tabLst>
          <a:tab pos="3830638" algn="l"/>
        </a:tabLst>
        <a:defRPr sz="3600" b="1">
          <a:solidFill>
            <a:srgbClr val="FEFEFE"/>
          </a:solidFill>
          <a:latin typeface="Tw Cen MT" pitchFamily="34" charset="0"/>
        </a:defRPr>
      </a:lvl4pPr>
      <a:lvl5pPr algn="l" rtl="0" fontAlgn="base">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p:titleStyle>
    <p:bodyStyle>
      <a:lvl1pPr marL="273050" indent="-273050" algn="l" rtl="0" fontAlgn="base">
        <a:spcBef>
          <a:spcPct val="20000"/>
        </a:spcBef>
        <a:spcAft>
          <a:spcPct val="0"/>
        </a:spcAft>
        <a:buClr>
          <a:srgbClr val="ACC2C9"/>
        </a:buClr>
        <a:buFont typeface="Arial" charset="0"/>
        <a:buChar char="•"/>
        <a:defRPr sz="2400" kern="1200">
          <a:solidFill>
            <a:schemeClr val="tx2"/>
          </a:solidFill>
          <a:latin typeface="+mn-lt"/>
          <a:ea typeface="+mn-ea"/>
          <a:cs typeface="+mn-cs"/>
        </a:defRPr>
      </a:lvl1pPr>
      <a:lvl2pPr marL="547688" indent="-182563" algn="l" rtl="0" fontAlgn="base">
        <a:spcBef>
          <a:spcPct val="20000"/>
        </a:spcBef>
        <a:spcAft>
          <a:spcPct val="0"/>
        </a:spcAft>
        <a:buClr>
          <a:srgbClr val="ACC2C9"/>
        </a:buClr>
        <a:buFont typeface="Arial" charset="0"/>
        <a:buChar char="•"/>
        <a:defRPr sz="2000" kern="1200">
          <a:solidFill>
            <a:schemeClr val="tx1"/>
          </a:solidFill>
          <a:latin typeface="+mn-lt"/>
          <a:ea typeface="+mn-ea"/>
          <a:cs typeface="+mn-cs"/>
        </a:defRPr>
      </a:lvl2pPr>
      <a:lvl3pPr marL="914400" indent="-228600" algn="l" rtl="0" fontAlgn="base">
        <a:spcBef>
          <a:spcPct val="20000"/>
        </a:spcBef>
        <a:spcAft>
          <a:spcPct val="0"/>
        </a:spcAft>
        <a:buClr>
          <a:schemeClr val="accent2"/>
        </a:buClr>
        <a:buFont typeface="Arial" charset="0"/>
        <a:buChar char="•"/>
        <a:defRPr sz="2000" kern="1200">
          <a:solidFill>
            <a:schemeClr val="tx2"/>
          </a:solidFill>
          <a:latin typeface="+mn-lt"/>
          <a:ea typeface="+mn-ea"/>
          <a:cs typeface="+mn-cs"/>
        </a:defRPr>
      </a:lvl3pPr>
      <a:lvl4pPr marL="1187450" indent="-228600" algn="l" rtl="0" fontAlgn="base">
        <a:spcBef>
          <a:spcPct val="20000"/>
        </a:spcBef>
        <a:spcAft>
          <a:spcPct val="0"/>
        </a:spcAft>
        <a:buClr>
          <a:srgbClr val="99987F"/>
        </a:buClr>
        <a:buFont typeface="Arial" charset="0"/>
        <a:buChar char="•"/>
        <a:defRPr kern="1200">
          <a:solidFill>
            <a:schemeClr val="tx1"/>
          </a:solidFill>
          <a:latin typeface="+mn-lt"/>
          <a:ea typeface="+mn-ea"/>
          <a:cs typeface="+mn-cs"/>
        </a:defRPr>
      </a:lvl4pPr>
      <a:lvl5pPr marL="1462088" indent="-228600" algn="l" rtl="0" fontAlgn="base">
        <a:spcBef>
          <a:spcPct val="20000"/>
        </a:spcBef>
        <a:spcAft>
          <a:spcPct val="0"/>
        </a:spcAft>
        <a:buClr>
          <a:srgbClr val="90AC97"/>
        </a:buClr>
        <a:buFont typeface="Arial"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274638"/>
            <a:ext cx="8229600" cy="639762"/>
          </a:xfrm>
        </p:spPr>
        <p:txBody>
          <a:bodyPr>
            <a:normAutofit fontScale="90000"/>
          </a:bodyPr>
          <a:lstStyle/>
          <a:p>
            <a:pPr fontAlgn="auto">
              <a:spcAft>
                <a:spcPts val="0"/>
              </a:spcAft>
              <a:defRPr/>
            </a:pPr>
            <a:r>
              <a:rPr lang="en-US" smtClean="0">
                <a:solidFill>
                  <a:schemeClr val="accent6">
                    <a:tint val="1000"/>
                  </a:schemeClr>
                </a:solidFill>
              </a:rPr>
              <a:t>Sample Calculations</a:t>
            </a:r>
          </a:p>
        </p:txBody>
      </p:sp>
      <p:sp>
        <p:nvSpPr>
          <p:cNvPr id="31747" name="Content Placeholder 2"/>
          <p:cNvSpPr>
            <a:spLocks noGrp="1"/>
          </p:cNvSpPr>
          <p:nvPr>
            <p:ph idx="1"/>
          </p:nvPr>
        </p:nvSpPr>
        <p:spPr>
          <a:xfrm>
            <a:off x="457200" y="1066800"/>
            <a:ext cx="8229600" cy="5486400"/>
          </a:xfrm>
        </p:spPr>
        <p:txBody>
          <a:bodyPr/>
          <a:lstStyle/>
          <a:p>
            <a:r>
              <a:rPr lang="en-US" dirty="0" smtClean="0"/>
              <a:t>Group Term Life:</a:t>
            </a:r>
          </a:p>
          <a:p>
            <a:r>
              <a:rPr lang="en-US" dirty="0" smtClean="0"/>
              <a:t>Sid</a:t>
            </a:r>
          </a:p>
          <a:p>
            <a:pPr lvl="1"/>
            <a:r>
              <a:rPr lang="en-US" dirty="0" smtClean="0"/>
              <a:t>Born March 25, 1953</a:t>
            </a:r>
          </a:p>
          <a:p>
            <a:pPr lvl="1"/>
            <a:r>
              <a:rPr lang="en-US" dirty="0" smtClean="0"/>
              <a:t>Age 55 – 59: $.43 per $1,000 of excess coverage per month</a:t>
            </a:r>
          </a:p>
          <a:p>
            <a:pPr lvl="1"/>
            <a:r>
              <a:rPr lang="en-US" dirty="0" smtClean="0"/>
              <a:t>Annual Salary = $80,000</a:t>
            </a:r>
          </a:p>
          <a:p>
            <a:pPr lvl="1"/>
            <a:r>
              <a:rPr lang="en-US" dirty="0" smtClean="0"/>
              <a:t>Employer provided life insurance coverage = $40,000</a:t>
            </a:r>
          </a:p>
          <a:p>
            <a:pPr lvl="1">
              <a:buFontTx/>
              <a:buNone/>
            </a:pPr>
            <a:endParaRPr lang="en-US" dirty="0" smtClean="0"/>
          </a:p>
          <a:p>
            <a:r>
              <a:rPr lang="en-US" dirty="0" smtClean="0"/>
              <a:t>Taxable Income = ?</a:t>
            </a:r>
          </a:p>
        </p:txBody>
      </p:sp>
    </p:spTree>
    <p:extLst>
      <p:ext uri="{BB962C8B-B14F-4D97-AF65-F5344CB8AC3E}">
        <p14:creationId xmlns:p14="http://schemas.microsoft.com/office/powerpoint/2010/main" val="2687677485"/>
      </p:ext>
    </p:extLst>
  </p:cSld>
  <p:clrMapOvr>
    <a:masterClrMapping/>
  </p:clrMapOvr>
  <p:transition spd="med">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74638"/>
            <a:ext cx="8229600" cy="639762"/>
          </a:xfrm>
        </p:spPr>
        <p:txBody>
          <a:bodyPr>
            <a:normAutofit fontScale="90000"/>
          </a:bodyPr>
          <a:lstStyle/>
          <a:p>
            <a:pPr fontAlgn="auto">
              <a:spcAft>
                <a:spcPts val="0"/>
              </a:spcAft>
              <a:defRPr/>
            </a:pPr>
            <a:r>
              <a:rPr lang="en-US" smtClean="0">
                <a:solidFill>
                  <a:schemeClr val="accent6">
                    <a:tint val="1000"/>
                  </a:schemeClr>
                </a:solidFill>
              </a:rPr>
              <a:t>Sample Calculations</a:t>
            </a:r>
          </a:p>
        </p:txBody>
      </p:sp>
      <p:sp>
        <p:nvSpPr>
          <p:cNvPr id="32771" name="Content Placeholder 2"/>
          <p:cNvSpPr>
            <a:spLocks noGrp="1"/>
          </p:cNvSpPr>
          <p:nvPr>
            <p:ph idx="1"/>
          </p:nvPr>
        </p:nvSpPr>
        <p:spPr>
          <a:xfrm>
            <a:off x="457200" y="1066800"/>
            <a:ext cx="8229600" cy="5486400"/>
          </a:xfrm>
        </p:spPr>
        <p:txBody>
          <a:bodyPr/>
          <a:lstStyle/>
          <a:p>
            <a:r>
              <a:rPr lang="en-US" smtClean="0"/>
              <a:t>Group Term Life:</a:t>
            </a:r>
          </a:p>
          <a:p>
            <a:r>
              <a:rPr lang="en-US" smtClean="0"/>
              <a:t>Sam</a:t>
            </a:r>
          </a:p>
          <a:p>
            <a:pPr lvl="1"/>
            <a:r>
              <a:rPr lang="en-US" smtClean="0"/>
              <a:t>Born March 25, 1953</a:t>
            </a:r>
          </a:p>
          <a:p>
            <a:pPr lvl="1"/>
            <a:r>
              <a:rPr lang="en-US" smtClean="0"/>
              <a:t>Age 55 – 59: $.43 per $1,000 of excess coverage per month</a:t>
            </a:r>
          </a:p>
          <a:p>
            <a:pPr lvl="1"/>
            <a:r>
              <a:rPr lang="en-US" smtClean="0"/>
              <a:t>Annual Salary = $80,000</a:t>
            </a:r>
          </a:p>
          <a:p>
            <a:pPr lvl="1"/>
            <a:r>
              <a:rPr lang="en-US" smtClean="0"/>
              <a:t>Employer provided life insurance coverage = 2 x Annual</a:t>
            </a:r>
          </a:p>
          <a:p>
            <a:pPr lvl="1">
              <a:buFontTx/>
              <a:buNone/>
            </a:pPr>
            <a:endParaRPr lang="en-US" smtClean="0"/>
          </a:p>
          <a:p>
            <a:r>
              <a:rPr lang="en-US" smtClean="0"/>
              <a:t>Taxable Income Per Month = ?</a:t>
            </a:r>
          </a:p>
          <a:p>
            <a:r>
              <a:rPr lang="en-US" smtClean="0"/>
              <a:t>Taxable Income reported on W-2 = ?</a:t>
            </a:r>
          </a:p>
          <a:p>
            <a:r>
              <a:rPr lang="en-US" smtClean="0"/>
              <a:t>Reported in W-2 Box _?_ Using Code _?_ </a:t>
            </a:r>
          </a:p>
        </p:txBody>
      </p:sp>
    </p:spTree>
    <p:extLst>
      <p:ext uri="{BB962C8B-B14F-4D97-AF65-F5344CB8AC3E}">
        <p14:creationId xmlns:p14="http://schemas.microsoft.com/office/powerpoint/2010/main" val="466108177"/>
      </p:ext>
    </p:extLst>
  </p:cSld>
  <p:clrMapOvr>
    <a:masterClrMapping/>
  </p:clrMapOvr>
  <p:transition spd="med">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274638"/>
            <a:ext cx="8229600" cy="639762"/>
          </a:xfrm>
        </p:spPr>
        <p:txBody>
          <a:bodyPr/>
          <a:lstStyle/>
          <a:p>
            <a:pPr fontAlgn="auto">
              <a:spcAft>
                <a:spcPts val="0"/>
              </a:spcAft>
              <a:defRPr/>
            </a:pPr>
            <a:r>
              <a:rPr lang="en-US" sz="3200" smtClean="0">
                <a:solidFill>
                  <a:schemeClr val="accent6">
                    <a:tint val="1000"/>
                  </a:schemeClr>
                </a:solidFill>
              </a:rPr>
              <a:t>Sample Calculations</a:t>
            </a:r>
          </a:p>
        </p:txBody>
      </p:sp>
      <p:sp>
        <p:nvSpPr>
          <p:cNvPr id="33795" name="Content Placeholder 2"/>
          <p:cNvSpPr>
            <a:spLocks noGrp="1"/>
          </p:cNvSpPr>
          <p:nvPr>
            <p:ph idx="1"/>
          </p:nvPr>
        </p:nvSpPr>
        <p:spPr>
          <a:xfrm>
            <a:off x="457200" y="1066800"/>
            <a:ext cx="8229600" cy="5486400"/>
          </a:xfrm>
        </p:spPr>
        <p:txBody>
          <a:bodyPr/>
          <a:lstStyle/>
          <a:p>
            <a:r>
              <a:rPr lang="en-US" smtClean="0"/>
              <a:t>Personal Use of Auto:</a:t>
            </a:r>
          </a:p>
          <a:p>
            <a:r>
              <a:rPr lang="en-US" smtClean="0"/>
              <a:t>Annual Lease Valuation</a:t>
            </a:r>
          </a:p>
          <a:p>
            <a:pPr lvl="1"/>
            <a:r>
              <a:rPr lang="en-US" smtClean="0"/>
              <a:t>Total miles = 25,000</a:t>
            </a:r>
          </a:p>
          <a:p>
            <a:pPr lvl="1"/>
            <a:r>
              <a:rPr lang="en-US" smtClean="0"/>
              <a:t>Business miles = 20,000</a:t>
            </a:r>
          </a:p>
          <a:p>
            <a:pPr lvl="1"/>
            <a:r>
              <a:rPr lang="en-US" smtClean="0"/>
              <a:t>Personal miles = 5,000</a:t>
            </a:r>
          </a:p>
          <a:p>
            <a:pPr lvl="1"/>
            <a:r>
              <a:rPr lang="en-US" smtClean="0"/>
              <a:t>Annual Lease Value from table = $8,250</a:t>
            </a:r>
          </a:p>
          <a:p>
            <a:pPr lvl="1"/>
            <a:r>
              <a:rPr lang="en-US" smtClean="0"/>
              <a:t>Employer provides fuel</a:t>
            </a:r>
          </a:p>
          <a:p>
            <a:endParaRPr lang="en-US" smtClean="0"/>
          </a:p>
          <a:p>
            <a:r>
              <a:rPr lang="en-US" smtClean="0"/>
              <a:t>Taxable amount included on W-2 = ?</a:t>
            </a:r>
          </a:p>
          <a:p>
            <a:r>
              <a:rPr lang="en-US" smtClean="0"/>
              <a:t>Additional amount for Employer provided fuel = ?</a:t>
            </a:r>
          </a:p>
          <a:p>
            <a:r>
              <a:rPr lang="en-US" smtClean="0"/>
              <a:t>Reported in Boxes ___, ___, ___ on W-2</a:t>
            </a:r>
          </a:p>
        </p:txBody>
      </p:sp>
    </p:spTree>
    <p:extLst>
      <p:ext uri="{BB962C8B-B14F-4D97-AF65-F5344CB8AC3E}">
        <p14:creationId xmlns:p14="http://schemas.microsoft.com/office/powerpoint/2010/main" val="3957746946"/>
      </p:ext>
    </p:extLst>
  </p:cSld>
  <p:clrMapOvr>
    <a:masterClrMapping/>
  </p:clrMapOvr>
  <p:transition spd="med">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274638"/>
            <a:ext cx="8229600" cy="639762"/>
          </a:xfrm>
        </p:spPr>
        <p:txBody>
          <a:bodyPr/>
          <a:lstStyle/>
          <a:p>
            <a:pPr fontAlgn="auto">
              <a:spcAft>
                <a:spcPts val="0"/>
              </a:spcAft>
              <a:defRPr/>
            </a:pPr>
            <a:r>
              <a:rPr lang="en-US" sz="3200" smtClean="0">
                <a:solidFill>
                  <a:schemeClr val="accent6">
                    <a:tint val="1000"/>
                  </a:schemeClr>
                </a:solidFill>
              </a:rPr>
              <a:t>Sample Calculations</a:t>
            </a:r>
          </a:p>
        </p:txBody>
      </p:sp>
      <p:sp>
        <p:nvSpPr>
          <p:cNvPr id="34819" name="Content Placeholder 2"/>
          <p:cNvSpPr>
            <a:spLocks noGrp="1"/>
          </p:cNvSpPr>
          <p:nvPr>
            <p:ph idx="1"/>
          </p:nvPr>
        </p:nvSpPr>
        <p:spPr>
          <a:xfrm>
            <a:off x="457200" y="914400"/>
            <a:ext cx="8229600" cy="5334000"/>
          </a:xfrm>
        </p:spPr>
        <p:txBody>
          <a:bodyPr/>
          <a:lstStyle/>
          <a:p>
            <a:r>
              <a:rPr lang="en-US" sz="2000" smtClean="0"/>
              <a:t>An employer provides educational assistance to its employees through a qualified educational assistance program. Employees are reimbursed for tuition costs after successfully completing their course work.</a:t>
            </a:r>
          </a:p>
          <a:p>
            <a:r>
              <a:rPr lang="en-US" sz="2000" smtClean="0"/>
              <a:t>A member of the payroll staff has enrolled in extension courses to complete her undergraduate degree in accounting. Based upon the following reimbursement information, calculate the amount of income that is subject to withholding and must be reported on the employee's Form W-2 for 2014. If no income should be reported, enter 0.</a:t>
            </a:r>
          </a:p>
          <a:p>
            <a:r>
              <a:rPr lang="en-US" sz="2000" smtClean="0"/>
              <a:t>  </a:t>
            </a:r>
            <a:r>
              <a:rPr lang="en-US" sz="2000" b="1" smtClean="0"/>
              <a:t>Tuition</a:t>
            </a:r>
            <a:r>
              <a:rPr lang="en-US" sz="2000" smtClean="0"/>
              <a:t>       </a:t>
            </a:r>
            <a:r>
              <a:rPr lang="en-US" sz="2000" b="1" smtClean="0"/>
              <a:t>Date Reimbursed</a:t>
            </a:r>
          </a:p>
          <a:p>
            <a:pPr lvl="1"/>
            <a:r>
              <a:rPr lang="en-US" sz="1600" smtClean="0"/>
              <a:t> Class 1  $1,500.00       04/15/2014</a:t>
            </a:r>
          </a:p>
          <a:p>
            <a:pPr lvl="1"/>
            <a:r>
              <a:rPr lang="en-US" sz="1600" smtClean="0"/>
              <a:t> Class 2  $2,800.00       07/31/2014</a:t>
            </a:r>
          </a:p>
          <a:p>
            <a:pPr lvl="1"/>
            <a:r>
              <a:rPr lang="en-US" sz="1600" smtClean="0"/>
              <a:t> Class 3  $1,350.00       11/30/2014 </a:t>
            </a:r>
          </a:p>
          <a:p>
            <a:pPr lvl="1">
              <a:buFontTx/>
              <a:buNone/>
            </a:pPr>
            <a:endParaRPr lang="en-US" sz="1600" smtClean="0"/>
          </a:p>
          <a:p>
            <a:r>
              <a:rPr lang="en-US" sz="2000" smtClean="0"/>
              <a:t>Taxable income = </a:t>
            </a:r>
          </a:p>
          <a:p>
            <a:endParaRPr lang="en-US" smtClean="0"/>
          </a:p>
        </p:txBody>
      </p:sp>
    </p:spTree>
    <p:extLst>
      <p:ext uri="{BB962C8B-B14F-4D97-AF65-F5344CB8AC3E}">
        <p14:creationId xmlns:p14="http://schemas.microsoft.com/office/powerpoint/2010/main" val="1234865801"/>
      </p:ext>
    </p:extLst>
  </p:cSld>
  <p:clrMapOvr>
    <a:masterClrMapping/>
  </p:clrMapOvr>
  <p:transition spd="med">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274638"/>
            <a:ext cx="8229600" cy="639762"/>
          </a:xfrm>
        </p:spPr>
        <p:txBody>
          <a:bodyPr/>
          <a:lstStyle/>
          <a:p>
            <a:pPr fontAlgn="auto">
              <a:spcAft>
                <a:spcPts val="0"/>
              </a:spcAft>
              <a:defRPr/>
            </a:pPr>
            <a:r>
              <a:rPr lang="en-US" sz="3200" smtClean="0">
                <a:solidFill>
                  <a:schemeClr val="accent6">
                    <a:tint val="1000"/>
                  </a:schemeClr>
                </a:solidFill>
              </a:rPr>
              <a:t>Sample Calculations</a:t>
            </a:r>
          </a:p>
        </p:txBody>
      </p:sp>
      <p:sp>
        <p:nvSpPr>
          <p:cNvPr id="35843" name="Content Placeholder 2"/>
          <p:cNvSpPr>
            <a:spLocks noGrp="1"/>
          </p:cNvSpPr>
          <p:nvPr>
            <p:ph idx="1"/>
          </p:nvPr>
        </p:nvSpPr>
        <p:spPr>
          <a:xfrm>
            <a:off x="457200" y="1066800"/>
            <a:ext cx="8229600" cy="5486400"/>
          </a:xfrm>
        </p:spPr>
        <p:txBody>
          <a:bodyPr/>
          <a:lstStyle/>
          <a:p>
            <a:r>
              <a:rPr lang="en-US" dirty="0" smtClean="0"/>
              <a:t>Stormy Inc. rewards its employees with awards for length of service. The award program is described in Stormy Inc.'s Employee Handbook and does not discriminate in favor of highly compensated employees.</a:t>
            </a:r>
          </a:p>
          <a:p>
            <a:r>
              <a:rPr lang="en-US" dirty="0" smtClean="0"/>
              <a:t>A member of the payroll team has been employed by Stormy Inc. for 10 years and during 2014 received his first award, a gold watch valued at $475.00. Calculate the amount of the award that will be included in the employee's income. If the award is not taxable, enter 0.</a:t>
            </a:r>
          </a:p>
          <a:p>
            <a:endParaRPr lang="en-US" dirty="0" smtClean="0"/>
          </a:p>
          <a:p>
            <a:r>
              <a:rPr lang="en-US" dirty="0" smtClean="0"/>
              <a:t>Taxable Amount of Award = </a:t>
            </a:r>
          </a:p>
          <a:p>
            <a:endParaRPr lang="en-US" dirty="0" smtClean="0"/>
          </a:p>
        </p:txBody>
      </p:sp>
    </p:spTree>
    <p:extLst>
      <p:ext uri="{BB962C8B-B14F-4D97-AF65-F5344CB8AC3E}">
        <p14:creationId xmlns:p14="http://schemas.microsoft.com/office/powerpoint/2010/main" val="928406001"/>
      </p:ext>
    </p:extLst>
  </p:cSld>
  <p:clrMapOvr>
    <a:masterClrMapping/>
  </p:clrMapOvr>
  <p:transition spd="med">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274638"/>
            <a:ext cx="8229600" cy="868362"/>
          </a:xfrm>
        </p:spPr>
        <p:txBody>
          <a:bodyPr/>
          <a:lstStyle/>
          <a:p>
            <a:pPr fontAlgn="auto">
              <a:spcAft>
                <a:spcPts val="0"/>
              </a:spcAft>
              <a:defRPr/>
            </a:pPr>
            <a:r>
              <a:rPr lang="en-US" sz="3200" smtClean="0">
                <a:solidFill>
                  <a:schemeClr val="accent6">
                    <a:tint val="1000"/>
                  </a:schemeClr>
                </a:solidFill>
              </a:rPr>
              <a:t>Sample Calculations</a:t>
            </a:r>
          </a:p>
        </p:txBody>
      </p:sp>
      <p:sp>
        <p:nvSpPr>
          <p:cNvPr id="36867" name="Content Placeholder 2"/>
          <p:cNvSpPr>
            <a:spLocks noGrp="1"/>
          </p:cNvSpPr>
          <p:nvPr>
            <p:ph idx="1"/>
          </p:nvPr>
        </p:nvSpPr>
        <p:spPr/>
        <p:txBody>
          <a:bodyPr/>
          <a:lstStyle/>
          <a:p>
            <a:r>
              <a:rPr lang="en-US" smtClean="0"/>
              <a:t>An employee is injured in a non-job-related accident. Her employer has a short-term disability plan to which employees contribute through an after-tax payroll deduction. Over the past three years, the company contributed $28,000.00 in premiums to the policy. Total premiums for the same period are $80,000.00.</a:t>
            </a:r>
          </a:p>
          <a:p>
            <a:r>
              <a:rPr lang="en-US" smtClean="0"/>
              <a:t>The injured employee is paid biweekly and receives $1,200.00 in disability pay each pay period. Calculate the amount of disability pay that is subject to federal income tax.</a:t>
            </a:r>
          </a:p>
          <a:p>
            <a:r>
              <a:rPr lang="en-US" smtClean="0"/>
              <a:t>Taxable income = </a:t>
            </a:r>
          </a:p>
          <a:p>
            <a:endParaRPr lang="en-US" sz="1800" smtClean="0"/>
          </a:p>
        </p:txBody>
      </p:sp>
    </p:spTree>
    <p:extLst>
      <p:ext uri="{BB962C8B-B14F-4D97-AF65-F5344CB8AC3E}">
        <p14:creationId xmlns:p14="http://schemas.microsoft.com/office/powerpoint/2010/main" val="3728456987"/>
      </p:ext>
    </p:extLst>
  </p:cSld>
  <p:clrMapOvr>
    <a:masterClrMapping/>
  </p:clrMapOvr>
  <p:transition spd="med">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274638"/>
            <a:ext cx="8229600" cy="868362"/>
          </a:xfrm>
        </p:spPr>
        <p:txBody>
          <a:bodyPr/>
          <a:lstStyle/>
          <a:p>
            <a:pPr fontAlgn="auto">
              <a:spcAft>
                <a:spcPts val="0"/>
              </a:spcAft>
              <a:defRPr/>
            </a:pPr>
            <a:r>
              <a:rPr lang="en-US" sz="3200" smtClean="0">
                <a:solidFill>
                  <a:schemeClr val="accent6">
                    <a:tint val="1000"/>
                  </a:schemeClr>
                </a:solidFill>
              </a:rPr>
              <a:t>Sample Calculations</a:t>
            </a:r>
          </a:p>
        </p:txBody>
      </p:sp>
      <p:sp>
        <p:nvSpPr>
          <p:cNvPr id="37891" name="Content Placeholder 2"/>
          <p:cNvSpPr>
            <a:spLocks noGrp="1"/>
          </p:cNvSpPr>
          <p:nvPr>
            <p:ph idx="1"/>
          </p:nvPr>
        </p:nvSpPr>
        <p:spPr>
          <a:xfrm>
            <a:off x="304800" y="990600"/>
            <a:ext cx="8610600" cy="5562600"/>
          </a:xfrm>
        </p:spPr>
        <p:txBody>
          <a:bodyPr/>
          <a:lstStyle/>
          <a:p>
            <a:r>
              <a:rPr lang="en-US" dirty="0" smtClean="0"/>
              <a:t>During the holiday season, Stormy Inc. provides all employees gift cards with a face value of $25.00 that can only be used in selected grocery stores for purchases of non-alcohol and non-tobacco products. Determine the value of the gift card that must be included in all of Stormy Inc.'s employees' income. If the gift card is not taxable, enter 0.</a:t>
            </a:r>
          </a:p>
          <a:p>
            <a:r>
              <a:rPr lang="en-US" dirty="0" smtClean="0"/>
              <a:t>Value of gift card to include in income = </a:t>
            </a:r>
          </a:p>
          <a:p>
            <a:endParaRPr lang="en-US" dirty="0" smtClean="0"/>
          </a:p>
        </p:txBody>
      </p:sp>
    </p:spTree>
    <p:extLst>
      <p:ext uri="{BB962C8B-B14F-4D97-AF65-F5344CB8AC3E}">
        <p14:creationId xmlns:p14="http://schemas.microsoft.com/office/powerpoint/2010/main" val="1001452913"/>
      </p:ext>
    </p:extLst>
  </p:cSld>
  <p:clrMapOvr>
    <a:masterClrMapping/>
  </p:clrMapOvr>
  <p:transition spd="med">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57200" y="274638"/>
            <a:ext cx="8229600" cy="944562"/>
          </a:xfrm>
        </p:spPr>
        <p:txBody>
          <a:bodyPr/>
          <a:lstStyle/>
          <a:p>
            <a:pPr fontAlgn="auto">
              <a:spcAft>
                <a:spcPts val="0"/>
              </a:spcAft>
              <a:defRPr/>
            </a:pPr>
            <a:r>
              <a:rPr lang="en-US" sz="3200" smtClean="0">
                <a:solidFill>
                  <a:schemeClr val="accent6">
                    <a:tint val="1000"/>
                  </a:schemeClr>
                </a:solidFill>
              </a:rPr>
              <a:t>Sample Calculations</a:t>
            </a:r>
          </a:p>
        </p:txBody>
      </p:sp>
      <p:sp>
        <p:nvSpPr>
          <p:cNvPr id="38915" name="Content Placeholder 2"/>
          <p:cNvSpPr>
            <a:spLocks noGrp="1"/>
          </p:cNvSpPr>
          <p:nvPr>
            <p:ph idx="1"/>
          </p:nvPr>
        </p:nvSpPr>
        <p:spPr/>
        <p:txBody>
          <a:bodyPr/>
          <a:lstStyle/>
          <a:p>
            <a:r>
              <a:rPr lang="en-US" smtClean="0"/>
              <a:t>As the result of a non-job-related injury on February 15, 2014, an employee receives $1,100.00 per week in sick leave benefits for which the employer has paid the entire premium. Assume that the employee has not reached the social security wage base.</a:t>
            </a:r>
          </a:p>
          <a:p>
            <a:r>
              <a:rPr lang="en-US" smtClean="0"/>
              <a:t>Calculate the social security tax withholding on the sick leave payment for July 15, 2014. If no tax applies, enter 0.</a:t>
            </a:r>
          </a:p>
          <a:p>
            <a:r>
              <a:rPr lang="en-US" smtClean="0"/>
              <a:t>Social security tax = </a:t>
            </a:r>
          </a:p>
          <a:p>
            <a:endParaRPr lang="en-US" smtClean="0"/>
          </a:p>
        </p:txBody>
      </p:sp>
    </p:spTree>
    <p:extLst>
      <p:ext uri="{BB962C8B-B14F-4D97-AF65-F5344CB8AC3E}">
        <p14:creationId xmlns:p14="http://schemas.microsoft.com/office/powerpoint/2010/main" val="2052626993"/>
      </p:ext>
    </p:extLst>
  </p:cSld>
  <p:clrMapOvr>
    <a:masterClrMapping/>
  </p:clrMapOvr>
  <p:transition spd="med">
    <p:random/>
  </p:transition>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docProps/app.xml><?xml version="1.0" encoding="utf-8"?>
<Properties xmlns="http://schemas.openxmlformats.org/officeDocument/2006/extended-properties" xmlns:vt="http://schemas.openxmlformats.org/officeDocument/2006/docPropsVTypes">
  <TotalTime>51</TotalTime>
  <Words>891</Words>
  <Application>Microsoft Office PowerPoint</Application>
  <PresentationFormat>On-screen Show (4:3)</PresentationFormat>
  <Paragraphs>95</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Thatch</vt:lpstr>
      <vt:lpstr>Sample Calculations</vt:lpstr>
      <vt:lpstr>Sample Calculations</vt:lpstr>
      <vt:lpstr>Sample Calculations</vt:lpstr>
      <vt:lpstr>Sample Calculations</vt:lpstr>
      <vt:lpstr>Sample Calculations</vt:lpstr>
      <vt:lpstr>Sample Calculations</vt:lpstr>
      <vt:lpstr>Sample Calculations</vt:lpstr>
      <vt:lpstr>Sample Calculations</vt:lpstr>
    </vt:vector>
  </TitlesOfParts>
  <Company>GVSU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Sample Calculations</dc:title>
  <dc:creator>Luanne Brown</dc:creator>
  <cp:lastModifiedBy>Stephans, Dawn</cp:lastModifiedBy>
  <cp:revision>4</cp:revision>
  <cp:lastPrinted>2014-06-19T18:21:58Z</cp:lastPrinted>
  <dcterms:created xsi:type="dcterms:W3CDTF">2014-06-19T13:47:06Z</dcterms:created>
  <dcterms:modified xsi:type="dcterms:W3CDTF">2014-06-23T16:55:02Z</dcterms:modified>
</cp:coreProperties>
</file>