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358" r:id="rId2"/>
    <p:sldId id="364" r:id="rId3"/>
    <p:sldId id="365" r:id="rId4"/>
    <p:sldId id="367" r:id="rId5"/>
    <p:sldId id="345" r:id="rId6"/>
    <p:sldId id="346" r:id="rId7"/>
    <p:sldId id="347" r:id="rId8"/>
    <p:sldId id="348" r:id="rId9"/>
    <p:sldId id="350" r:id="rId10"/>
    <p:sldId id="351" r:id="rId11"/>
    <p:sldId id="352" r:id="rId12"/>
    <p:sldId id="353" r:id="rId13"/>
    <p:sldId id="354" r:id="rId14"/>
    <p:sldId id="355" r:id="rId15"/>
    <p:sldId id="405" r:id="rId16"/>
    <p:sldId id="370" r:id="rId17"/>
    <p:sldId id="371" r:id="rId18"/>
    <p:sldId id="372" r:id="rId19"/>
    <p:sldId id="373" r:id="rId20"/>
    <p:sldId id="374" r:id="rId21"/>
    <p:sldId id="375" r:id="rId22"/>
    <p:sldId id="376" r:id="rId23"/>
    <p:sldId id="377" r:id="rId24"/>
    <p:sldId id="378" r:id="rId25"/>
    <p:sldId id="379" r:id="rId26"/>
    <p:sldId id="380" r:id="rId27"/>
    <p:sldId id="381" r:id="rId28"/>
    <p:sldId id="382" r:id="rId29"/>
    <p:sldId id="383" r:id="rId30"/>
    <p:sldId id="385" r:id="rId31"/>
    <p:sldId id="386" r:id="rId32"/>
    <p:sldId id="387" r:id="rId33"/>
    <p:sldId id="388" r:id="rId34"/>
    <p:sldId id="389" r:id="rId35"/>
    <p:sldId id="390" r:id="rId36"/>
    <p:sldId id="391" r:id="rId37"/>
    <p:sldId id="392" r:id="rId38"/>
    <p:sldId id="393" r:id="rId39"/>
    <p:sldId id="394" r:id="rId40"/>
    <p:sldId id="395" r:id="rId41"/>
    <p:sldId id="396" r:id="rId42"/>
    <p:sldId id="397" r:id="rId43"/>
    <p:sldId id="398" r:id="rId44"/>
    <p:sldId id="399" r:id="rId45"/>
    <p:sldId id="357" r:id="rId46"/>
    <p:sldId id="403" r:id="rId47"/>
    <p:sldId id="340" r:id="rId48"/>
    <p:sldId id="402" r:id="rId49"/>
    <p:sldId id="400" r:id="rId50"/>
    <p:sldId id="369" r:id="rId51"/>
    <p:sldId id="404"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71833" autoAdjust="0"/>
  </p:normalViewPr>
  <p:slideViewPr>
    <p:cSldViewPr>
      <p:cViewPr>
        <p:scale>
          <a:sx n="57" d="100"/>
          <a:sy n="57" d="100"/>
        </p:scale>
        <p:origin x="-2194" y="-2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3" d="100"/>
          <a:sy n="93" d="100"/>
        </p:scale>
        <p:origin x="-178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0137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0138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0138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F1DE576-A856-4872-9E0A-ABD75DC884B8}" type="slidenum">
              <a:rPr lang="en-US"/>
              <a:pPr>
                <a:defRPr/>
              </a:pPr>
              <a:t>‹#›</a:t>
            </a:fld>
            <a:endParaRPr lang="en-US"/>
          </a:p>
        </p:txBody>
      </p:sp>
    </p:spTree>
    <p:extLst>
      <p:ext uri="{BB962C8B-B14F-4D97-AF65-F5344CB8AC3E}">
        <p14:creationId xmlns:p14="http://schemas.microsoft.com/office/powerpoint/2010/main" val="1935940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32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40C8ED6-14E2-456C-98B6-BE6957BE2003}" type="slidenum">
              <a:rPr lang="en-US"/>
              <a:pPr>
                <a:defRPr/>
              </a:pPr>
              <a:t>‹#›</a:t>
            </a:fld>
            <a:endParaRPr lang="en-US"/>
          </a:p>
        </p:txBody>
      </p:sp>
    </p:spTree>
    <p:extLst>
      <p:ext uri="{BB962C8B-B14F-4D97-AF65-F5344CB8AC3E}">
        <p14:creationId xmlns:p14="http://schemas.microsoft.com/office/powerpoint/2010/main" val="15704384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7F835EC-60C5-4A0D-B0B4-0088D344F321}" type="slidenum">
              <a:rPr lang="en-US" smtClean="0"/>
              <a:pPr eaLnBrk="1" hangingPunct="1"/>
              <a:t>1</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A9D9351-BA44-49B2-B141-C968FC4D8C27}" type="slidenum">
              <a:rPr lang="en-US" smtClean="0"/>
              <a:pPr eaLnBrk="1" hangingPunct="1"/>
              <a:t>10</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smtClean="0"/>
              <a:t>Preparing the RFP – what is an RFP?  Request for Proposal</a:t>
            </a:r>
          </a:p>
          <a:p>
            <a:pPr eaLnBrk="1" hangingPunct="1">
              <a:lnSpc>
                <a:spcPct val="80000"/>
              </a:lnSpc>
            </a:pPr>
            <a:endParaRPr lang="en-US" sz="800" smtClean="0"/>
          </a:p>
          <a:p>
            <a:pPr eaLnBrk="1" hangingPunct="1">
              <a:lnSpc>
                <a:spcPct val="80000"/>
              </a:lnSpc>
            </a:pPr>
            <a:r>
              <a:rPr lang="en-US" sz="800" smtClean="0"/>
              <a:t>What is the purpose of an RFP?</a:t>
            </a:r>
          </a:p>
          <a:p>
            <a:pPr eaLnBrk="1" hangingPunct="1">
              <a:lnSpc>
                <a:spcPct val="80000"/>
              </a:lnSpc>
            </a:pPr>
            <a:r>
              <a:rPr lang="en-US" sz="800" smtClean="0"/>
              <a:t>Standardizes request for vendors – allows them to be on same playing field</a:t>
            </a:r>
          </a:p>
          <a:p>
            <a:pPr eaLnBrk="1" hangingPunct="1">
              <a:lnSpc>
                <a:spcPct val="80000"/>
              </a:lnSpc>
            </a:pPr>
            <a:r>
              <a:rPr lang="en-US" sz="800" smtClean="0"/>
              <a:t>Be very specific</a:t>
            </a:r>
          </a:p>
          <a:p>
            <a:pPr eaLnBrk="1" hangingPunct="1">
              <a:lnSpc>
                <a:spcPct val="80000"/>
              </a:lnSpc>
            </a:pPr>
            <a:r>
              <a:rPr lang="en-US" sz="800" smtClean="0"/>
              <a:t>Should include the following information:</a:t>
            </a:r>
          </a:p>
          <a:p>
            <a:pPr eaLnBrk="1" hangingPunct="1">
              <a:lnSpc>
                <a:spcPct val="80000"/>
              </a:lnSpc>
            </a:pPr>
            <a:r>
              <a:rPr lang="en-US" sz="800" smtClean="0"/>
              <a:t>Purpose for issuing the RFP</a:t>
            </a:r>
          </a:p>
          <a:p>
            <a:pPr eaLnBrk="1" hangingPunct="1">
              <a:lnSpc>
                <a:spcPct val="80000"/>
              </a:lnSpc>
            </a:pPr>
            <a:r>
              <a:rPr lang="en-US" sz="800" smtClean="0"/>
              <a:t>Why the system is needed</a:t>
            </a:r>
          </a:p>
          <a:p>
            <a:pPr eaLnBrk="1" hangingPunct="1">
              <a:lnSpc>
                <a:spcPct val="80000"/>
              </a:lnSpc>
            </a:pPr>
            <a:r>
              <a:rPr lang="en-US" sz="800" smtClean="0"/>
              <a:t>Specific payroll information – size, frequency, etc.</a:t>
            </a:r>
          </a:p>
          <a:p>
            <a:pPr eaLnBrk="1" hangingPunct="1">
              <a:lnSpc>
                <a:spcPct val="80000"/>
              </a:lnSpc>
            </a:pPr>
            <a:r>
              <a:rPr lang="en-US" sz="800" smtClean="0"/>
              <a:t>Number of fields required for earnings and deductions, number of tax ids, locals</a:t>
            </a:r>
          </a:p>
          <a:p>
            <a:pPr eaLnBrk="1" hangingPunct="1">
              <a:lnSpc>
                <a:spcPct val="80000"/>
              </a:lnSpc>
            </a:pPr>
            <a:r>
              <a:rPr lang="en-US" sz="800" smtClean="0"/>
              <a:t>Functional requirements now and future</a:t>
            </a:r>
          </a:p>
          <a:p>
            <a:pPr eaLnBrk="1" hangingPunct="1">
              <a:lnSpc>
                <a:spcPct val="80000"/>
              </a:lnSpc>
            </a:pPr>
            <a:r>
              <a:rPr lang="en-US" sz="800" smtClean="0"/>
              <a:t>Integration with HR?  Benefits?  TA?</a:t>
            </a:r>
          </a:p>
          <a:p>
            <a:pPr eaLnBrk="1" hangingPunct="1">
              <a:lnSpc>
                <a:spcPct val="80000"/>
              </a:lnSpc>
            </a:pPr>
            <a:r>
              <a:rPr lang="en-US" sz="800" smtClean="0"/>
              <a:t>What is the cost of training?  Is any included?</a:t>
            </a:r>
          </a:p>
          <a:p>
            <a:pPr eaLnBrk="1" hangingPunct="1">
              <a:lnSpc>
                <a:spcPct val="80000"/>
              </a:lnSpc>
            </a:pPr>
            <a:r>
              <a:rPr lang="en-US" sz="800" smtClean="0"/>
              <a:t>Level of support expected</a:t>
            </a:r>
          </a:p>
          <a:p>
            <a:pPr eaLnBrk="1" hangingPunct="1">
              <a:lnSpc>
                <a:spcPct val="80000"/>
              </a:lnSpc>
            </a:pPr>
            <a:r>
              <a:rPr lang="en-US" sz="800" smtClean="0"/>
              <a:t>Contract terms and conditions</a:t>
            </a:r>
          </a:p>
          <a:p>
            <a:pPr eaLnBrk="1" hangingPunct="1">
              <a:lnSpc>
                <a:spcPct val="80000"/>
              </a:lnSpc>
            </a:pPr>
            <a:r>
              <a:rPr lang="en-US" sz="800" smtClean="0"/>
              <a:t>How project will be resourced from company side</a:t>
            </a:r>
          </a:p>
          <a:p>
            <a:pPr eaLnBrk="1" hangingPunct="1">
              <a:lnSpc>
                <a:spcPct val="80000"/>
              </a:lnSpc>
            </a:pPr>
            <a:r>
              <a:rPr lang="en-US" sz="800" smtClean="0"/>
              <a:t>Instructions on how to submit proposal and when it’s due</a:t>
            </a:r>
          </a:p>
          <a:p>
            <a:pPr eaLnBrk="1" hangingPunct="1">
              <a:lnSpc>
                <a:spcPct val="80000"/>
              </a:lnSpc>
            </a:pPr>
            <a:endParaRPr lang="en-US" sz="800" smtClean="0"/>
          </a:p>
          <a:p>
            <a:pPr eaLnBrk="1" hangingPunct="1">
              <a:lnSpc>
                <a:spcPct val="80000"/>
              </a:lnSpc>
            </a:pPr>
            <a:r>
              <a:rPr lang="en-US" sz="800" smtClean="0"/>
              <a:t>Demo the system – always, always always</a:t>
            </a:r>
          </a:p>
          <a:p>
            <a:pPr eaLnBrk="1" hangingPunct="1">
              <a:lnSpc>
                <a:spcPct val="80000"/>
              </a:lnSpc>
            </a:pPr>
            <a:r>
              <a:rPr lang="en-US" sz="800" smtClean="0"/>
              <a:t>Request a demo at the vendor’s site</a:t>
            </a:r>
          </a:p>
          <a:p>
            <a:pPr eaLnBrk="1" hangingPunct="1">
              <a:lnSpc>
                <a:spcPct val="80000"/>
              </a:lnSpc>
            </a:pPr>
            <a:r>
              <a:rPr lang="en-US" sz="800" smtClean="0"/>
              <a:t>Ask to visit others who use the system (especially those in a similar environment)</a:t>
            </a:r>
          </a:p>
          <a:p>
            <a:pPr eaLnBrk="1" hangingPunct="1">
              <a:lnSpc>
                <a:spcPct val="80000"/>
              </a:lnSpc>
            </a:pPr>
            <a:r>
              <a:rPr lang="en-US" sz="800" smtClean="0"/>
              <a:t>Check promises of ‘take care of it’ with demo of how</a:t>
            </a:r>
          </a:p>
          <a:p>
            <a:pPr eaLnBrk="1" hangingPunct="1">
              <a:lnSpc>
                <a:spcPct val="80000"/>
              </a:lnSpc>
            </a:pPr>
            <a:r>
              <a:rPr lang="en-US" sz="800" smtClean="0"/>
              <a:t>Ensure governmental reporting exists</a:t>
            </a:r>
          </a:p>
          <a:p>
            <a:pPr eaLnBrk="1" hangingPunct="1">
              <a:lnSpc>
                <a:spcPct val="80000"/>
              </a:lnSpc>
            </a:pPr>
            <a:r>
              <a:rPr lang="en-US" sz="800" smtClean="0"/>
              <a:t>Ask for a demo on existing platform (your company’s)</a:t>
            </a:r>
          </a:p>
          <a:p>
            <a:pPr eaLnBrk="1" hangingPunct="1">
              <a:lnSpc>
                <a:spcPct val="80000"/>
              </a:lnSpc>
            </a:pPr>
            <a:r>
              <a:rPr lang="en-US" sz="800" smtClean="0"/>
              <a:t>Proposal should detail service and training</a:t>
            </a:r>
          </a:p>
          <a:p>
            <a:pPr eaLnBrk="1" hangingPunct="1">
              <a:lnSpc>
                <a:spcPct val="80000"/>
              </a:lnSpc>
            </a:pPr>
            <a:r>
              <a:rPr lang="en-US" sz="800" smtClean="0"/>
              <a:t>Are all costs included? What about training?  Maintenance?</a:t>
            </a:r>
          </a:p>
          <a:p>
            <a:pPr eaLnBrk="1" hangingPunct="1">
              <a:lnSpc>
                <a:spcPct val="80000"/>
              </a:lnSpc>
            </a:pPr>
            <a:r>
              <a:rPr lang="en-US" sz="800" smtClean="0"/>
              <a:t>Is product flexible enough to handle new earnings, deductions, companies, taxes?</a:t>
            </a:r>
          </a:p>
          <a:p>
            <a:pPr eaLnBrk="1" hangingPunct="1">
              <a:lnSpc>
                <a:spcPct val="80000"/>
              </a:lnSpc>
            </a:pPr>
            <a:r>
              <a:rPr lang="en-US" sz="800" smtClean="0"/>
              <a:t>Interfaces available?  What is the cost?</a:t>
            </a:r>
          </a:p>
          <a:p>
            <a:pPr eaLnBrk="1" hangingPunct="1">
              <a:lnSpc>
                <a:spcPct val="80000"/>
              </a:lnSpc>
            </a:pPr>
            <a:r>
              <a:rPr lang="en-US" sz="800" smtClean="0"/>
              <a:t>How is payroll processed?  Is it batch or real time?</a:t>
            </a:r>
          </a:p>
          <a:p>
            <a:pPr eaLnBrk="1" hangingPunct="1">
              <a:lnSpc>
                <a:spcPct val="80000"/>
              </a:lnSpc>
            </a:pPr>
            <a:r>
              <a:rPr lang="en-US" sz="800" smtClean="0"/>
              <a:t>Look for a flexible, easy to use report writer.</a:t>
            </a:r>
          </a:p>
          <a:p>
            <a:pPr eaLnBrk="1" hangingPunct="1">
              <a:lnSpc>
                <a:spcPct val="80000"/>
              </a:lnSpc>
            </a:pPr>
            <a:r>
              <a:rPr lang="en-US" sz="800" smtClean="0"/>
              <a:t>Are documentation and manuals available?</a:t>
            </a:r>
          </a:p>
          <a:p>
            <a:pPr eaLnBrk="1" hangingPunct="1">
              <a:lnSpc>
                <a:spcPct val="80000"/>
              </a:lnSpc>
            </a:pPr>
            <a:r>
              <a:rPr lang="en-US" sz="800" smtClean="0"/>
              <a:t>Ask for a demo of the security features.  Will it meet your needs?</a:t>
            </a:r>
          </a:p>
          <a:p>
            <a:pPr eaLnBrk="1" hangingPunct="1">
              <a:lnSpc>
                <a:spcPct val="80000"/>
              </a:lnSpc>
            </a:pPr>
            <a:r>
              <a:rPr lang="en-US" sz="800" smtClean="0"/>
              <a:t>Do they have a well established user group?</a:t>
            </a:r>
          </a:p>
          <a:p>
            <a:pPr eaLnBrk="1" hangingPunct="1">
              <a:lnSpc>
                <a:spcPct val="80000"/>
              </a:lnSpc>
            </a:pPr>
            <a:r>
              <a:rPr lang="en-US" sz="800" smtClean="0"/>
              <a:t>BE THOROUGH!!</a:t>
            </a:r>
          </a:p>
          <a:p>
            <a:pPr eaLnBrk="1" hangingPunct="1">
              <a:lnSpc>
                <a:spcPct val="80000"/>
              </a:lnSpc>
            </a:pPr>
            <a:endParaRPr lang="en-US" sz="800" smtClean="0"/>
          </a:p>
          <a:p>
            <a:pPr eaLnBrk="1" hangingPunct="1">
              <a:lnSpc>
                <a:spcPct val="80000"/>
              </a:lnSpc>
            </a:pPr>
            <a:r>
              <a:rPr lang="en-US" sz="800" smtClean="0"/>
              <a:t>Things to Avoid – Project Killers</a:t>
            </a:r>
          </a:p>
          <a:p>
            <a:pPr eaLnBrk="1" hangingPunct="1">
              <a:lnSpc>
                <a:spcPct val="80000"/>
              </a:lnSpc>
            </a:pPr>
            <a:r>
              <a:rPr lang="en-US" sz="800" smtClean="0"/>
              <a:t>Failure to provide team enough time to get the job done</a:t>
            </a:r>
          </a:p>
          <a:p>
            <a:pPr eaLnBrk="1" hangingPunct="1">
              <a:lnSpc>
                <a:spcPct val="80000"/>
              </a:lnSpc>
            </a:pPr>
            <a:r>
              <a:rPr lang="en-US" sz="800" smtClean="0"/>
              <a:t>Failure to include all pertinent departments in project</a:t>
            </a:r>
          </a:p>
          <a:p>
            <a:pPr eaLnBrk="1" hangingPunct="1">
              <a:lnSpc>
                <a:spcPct val="80000"/>
              </a:lnSpc>
            </a:pPr>
            <a:r>
              <a:rPr lang="en-US" sz="800" smtClean="0"/>
              <a:t>Failure to prioritize needs and desires</a:t>
            </a:r>
          </a:p>
          <a:p>
            <a:pPr eaLnBrk="1" hangingPunct="1">
              <a:lnSpc>
                <a:spcPct val="80000"/>
              </a:lnSpc>
            </a:pPr>
            <a:r>
              <a:rPr lang="en-US" sz="800" smtClean="0"/>
              <a:t>Failure to consider future needs</a:t>
            </a:r>
          </a:p>
          <a:p>
            <a:pPr eaLnBrk="1" hangingPunct="1">
              <a:lnSpc>
                <a:spcPct val="80000"/>
              </a:lnSpc>
            </a:pPr>
            <a:r>
              <a:rPr lang="en-US" sz="800" smtClean="0"/>
              <a:t>Making decisions without proper input</a:t>
            </a:r>
          </a:p>
          <a:p>
            <a:pPr eaLnBrk="1" hangingPunct="1">
              <a:lnSpc>
                <a:spcPct val="80000"/>
              </a:lnSpc>
            </a:pPr>
            <a:r>
              <a:rPr lang="en-US" sz="800" smtClean="0"/>
              <a:t>Failure to consider all costs (training, upgrades, reports, interfaces)</a:t>
            </a:r>
          </a:p>
          <a:p>
            <a:pPr eaLnBrk="1" hangingPunct="1">
              <a:lnSpc>
                <a:spcPct val="80000"/>
              </a:lnSpc>
            </a:pPr>
            <a:r>
              <a:rPr lang="en-US" sz="800" smtClean="0"/>
              <a:t>Seeing software demonstrated on hardware – not yours</a:t>
            </a:r>
          </a:p>
          <a:p>
            <a:pPr eaLnBrk="1" hangingPunct="1">
              <a:lnSpc>
                <a:spcPct val="80000"/>
              </a:lnSpc>
            </a:pPr>
            <a:r>
              <a:rPr lang="en-US" sz="800" smtClean="0"/>
              <a:t>Making reference calls only to companies provided by vendor</a:t>
            </a:r>
          </a:p>
          <a:p>
            <a:pPr eaLnBrk="1" hangingPunct="1">
              <a:lnSpc>
                <a:spcPct val="80000"/>
              </a:lnSpc>
            </a:pPr>
            <a:r>
              <a:rPr lang="en-US" sz="800" smtClean="0"/>
              <a:t>Failing to negotiate performance guarantees – very common these days</a:t>
            </a:r>
          </a:p>
          <a:p>
            <a:pPr eaLnBrk="1" hangingPunct="1">
              <a:lnSpc>
                <a:spcPct val="80000"/>
              </a:lnSpc>
            </a:pPr>
            <a:r>
              <a:rPr lang="en-US" sz="800" smtClean="0"/>
              <a:t>Failure to check for system obsolescence</a:t>
            </a:r>
          </a:p>
          <a:p>
            <a:pPr eaLnBrk="1" hangingPunct="1">
              <a:lnSpc>
                <a:spcPct val="80000"/>
              </a:lnSpc>
            </a:pPr>
            <a:r>
              <a:rPr lang="en-US" sz="800" smtClean="0"/>
              <a:t>Failure to check vendor’s financial background</a:t>
            </a:r>
          </a:p>
          <a:p>
            <a:pPr eaLnBrk="1" hangingPunct="1">
              <a:lnSpc>
                <a:spcPct val="80000"/>
              </a:lnSpc>
            </a:pPr>
            <a:r>
              <a:rPr lang="en-US" sz="800" smtClean="0"/>
              <a:t>Use scorecard to compare vendors</a:t>
            </a:r>
          </a:p>
          <a:p>
            <a:pPr eaLnBrk="1" hangingPunct="1">
              <a:lnSpc>
                <a:spcPct val="80000"/>
              </a:lnSpc>
            </a:pPr>
            <a:endParaRPr lang="en-US" sz="800" smtClean="0"/>
          </a:p>
          <a:p>
            <a:pPr eaLnBrk="1" hangingPunct="1">
              <a:lnSpc>
                <a:spcPct val="80000"/>
              </a:lnSpc>
            </a:pPr>
            <a:endParaRPr lang="en-US" sz="800" smtClean="0"/>
          </a:p>
          <a:p>
            <a:pPr eaLnBrk="1" hangingPunct="1">
              <a:lnSpc>
                <a:spcPct val="80000"/>
              </a:lnSpc>
            </a:pPr>
            <a:endParaRPr lang="en-US" sz="800" smtClean="0"/>
          </a:p>
          <a:p>
            <a:pPr eaLnBrk="1" hangingPunct="1">
              <a:lnSpc>
                <a:spcPct val="80000"/>
              </a:lnSpc>
            </a:pPr>
            <a:endParaRPr lang="en-US" sz="800" smtClean="0"/>
          </a:p>
          <a:p>
            <a:pPr eaLnBrk="1" hangingPunct="1">
              <a:lnSpc>
                <a:spcPct val="80000"/>
              </a:lnSpc>
            </a:pPr>
            <a:endParaRPr lang="en-US" sz="800" smtClean="0"/>
          </a:p>
          <a:p>
            <a:pPr eaLnBrk="1" hangingPunct="1">
              <a:lnSpc>
                <a:spcPct val="80000"/>
              </a:lnSpc>
            </a:pPr>
            <a:endParaRPr lang="en-US" sz="800" smtClean="0"/>
          </a:p>
          <a:p>
            <a:pPr eaLnBrk="1" hangingPunct="1">
              <a:lnSpc>
                <a:spcPct val="80000"/>
              </a:lnSpc>
            </a:pPr>
            <a:endParaRPr lang="en-US" sz="800" smtClean="0"/>
          </a:p>
          <a:p>
            <a:pPr eaLnBrk="1" hangingPunct="1">
              <a:lnSpc>
                <a:spcPct val="80000"/>
              </a:lnSpc>
            </a:pPr>
            <a:endParaRPr lang="en-US" sz="8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33A1C02-5BF0-4E49-8C1B-CF6D8C1B766D}" type="slidenum">
              <a:rPr lang="en-US" smtClean="0"/>
              <a:pPr eaLnBrk="1" hangingPunct="1"/>
              <a:t>11</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smtClean="0"/>
              <a:t>It’s time to implement – what should you do?</a:t>
            </a:r>
          </a:p>
          <a:p>
            <a:pPr eaLnBrk="1" hangingPunct="1">
              <a:lnSpc>
                <a:spcPct val="80000"/>
              </a:lnSpc>
            </a:pPr>
            <a:endParaRPr lang="en-US" sz="800" smtClean="0"/>
          </a:p>
          <a:p>
            <a:pPr eaLnBrk="1" hangingPunct="1">
              <a:lnSpc>
                <a:spcPct val="80000"/>
              </a:lnSpc>
            </a:pPr>
            <a:r>
              <a:rPr lang="en-US" sz="800" smtClean="0"/>
              <a:t>Preparations must be made</a:t>
            </a:r>
          </a:p>
          <a:p>
            <a:pPr eaLnBrk="1" hangingPunct="1">
              <a:lnSpc>
                <a:spcPct val="80000"/>
              </a:lnSpc>
            </a:pPr>
            <a:r>
              <a:rPr lang="en-US" sz="800" smtClean="0"/>
              <a:t>Clearly define your goals – this will help to ensure you don’t experience scope creep</a:t>
            </a:r>
          </a:p>
          <a:p>
            <a:pPr eaLnBrk="1" hangingPunct="1">
              <a:lnSpc>
                <a:spcPct val="80000"/>
              </a:lnSpc>
            </a:pPr>
            <a:r>
              <a:rPr lang="en-US" sz="800" smtClean="0"/>
              <a:t>Ensure team members have time to devote to the project</a:t>
            </a:r>
          </a:p>
          <a:p>
            <a:pPr eaLnBrk="1" hangingPunct="1">
              <a:lnSpc>
                <a:spcPct val="80000"/>
              </a:lnSpc>
            </a:pPr>
            <a:r>
              <a:rPr lang="en-US" sz="800" smtClean="0"/>
              <a:t>If using consultants, use them to </a:t>
            </a:r>
            <a:r>
              <a:rPr lang="en-US" sz="800" b="1" smtClean="0"/>
              <a:t>facilitate</a:t>
            </a:r>
            <a:r>
              <a:rPr lang="en-US" sz="800" smtClean="0"/>
              <a:t> not to lead</a:t>
            </a:r>
          </a:p>
          <a:p>
            <a:pPr eaLnBrk="1" hangingPunct="1">
              <a:lnSpc>
                <a:spcPct val="80000"/>
              </a:lnSpc>
            </a:pPr>
            <a:r>
              <a:rPr lang="en-US" sz="800" smtClean="0"/>
              <a:t>Allow sufficient time to complete tasks</a:t>
            </a:r>
          </a:p>
          <a:p>
            <a:pPr eaLnBrk="1" hangingPunct="1">
              <a:lnSpc>
                <a:spcPct val="80000"/>
              </a:lnSpc>
            </a:pPr>
            <a:r>
              <a:rPr lang="en-US" sz="800" smtClean="0"/>
              <a:t>Project manager must have support and cooperation from everyone on the team</a:t>
            </a:r>
          </a:p>
          <a:p>
            <a:pPr eaLnBrk="1" hangingPunct="1">
              <a:lnSpc>
                <a:spcPct val="80000"/>
              </a:lnSpc>
            </a:pPr>
            <a:endParaRPr lang="en-US" sz="800" smtClean="0"/>
          </a:p>
          <a:p>
            <a:pPr eaLnBrk="1" hangingPunct="1">
              <a:lnSpc>
                <a:spcPct val="80000"/>
              </a:lnSpc>
            </a:pPr>
            <a:r>
              <a:rPr lang="en-US" sz="800" smtClean="0"/>
              <a:t>Training – it is critical to train end users thoroughly, be consistent</a:t>
            </a:r>
          </a:p>
          <a:p>
            <a:pPr eaLnBrk="1" hangingPunct="1">
              <a:lnSpc>
                <a:spcPct val="80000"/>
              </a:lnSpc>
            </a:pPr>
            <a:endParaRPr lang="en-US" sz="800" smtClean="0"/>
          </a:p>
          <a:p>
            <a:pPr eaLnBrk="1" hangingPunct="1">
              <a:lnSpc>
                <a:spcPct val="80000"/>
              </a:lnSpc>
            </a:pPr>
            <a:r>
              <a:rPr lang="en-US" sz="800" smtClean="0"/>
              <a:t>Perform a gap analysis – what is different from one system to the other?  </a:t>
            </a:r>
          </a:p>
          <a:p>
            <a:pPr eaLnBrk="1" hangingPunct="1">
              <a:lnSpc>
                <a:spcPct val="80000"/>
              </a:lnSpc>
            </a:pPr>
            <a:r>
              <a:rPr lang="en-US" sz="800" smtClean="0"/>
              <a:t>Be ready for the differences</a:t>
            </a:r>
          </a:p>
          <a:p>
            <a:pPr eaLnBrk="1" hangingPunct="1">
              <a:lnSpc>
                <a:spcPct val="80000"/>
              </a:lnSpc>
            </a:pPr>
            <a:r>
              <a:rPr lang="en-US" sz="800" smtClean="0"/>
              <a:t>Converting old data to new – map date from old fields to new fields</a:t>
            </a:r>
          </a:p>
          <a:p>
            <a:pPr eaLnBrk="1" hangingPunct="1">
              <a:lnSpc>
                <a:spcPct val="80000"/>
              </a:lnSpc>
            </a:pPr>
            <a:r>
              <a:rPr lang="en-US" sz="800" smtClean="0"/>
              <a:t>Create a workbook of requirements</a:t>
            </a:r>
          </a:p>
          <a:p>
            <a:pPr eaLnBrk="1" hangingPunct="1">
              <a:lnSpc>
                <a:spcPct val="80000"/>
              </a:lnSpc>
            </a:pPr>
            <a:r>
              <a:rPr lang="en-US" sz="800" smtClean="0"/>
              <a:t>May be new data to enter – now is the perfect time</a:t>
            </a:r>
          </a:p>
          <a:p>
            <a:pPr eaLnBrk="1" hangingPunct="1">
              <a:lnSpc>
                <a:spcPct val="80000"/>
              </a:lnSpc>
            </a:pPr>
            <a:endParaRPr lang="en-US" sz="800" smtClean="0"/>
          </a:p>
          <a:p>
            <a:pPr eaLnBrk="1" hangingPunct="1">
              <a:lnSpc>
                <a:spcPct val="80000"/>
              </a:lnSpc>
            </a:pPr>
            <a:r>
              <a:rPr lang="en-US" sz="800" smtClean="0"/>
              <a:t>Testing the system</a:t>
            </a:r>
          </a:p>
          <a:p>
            <a:pPr eaLnBrk="1" hangingPunct="1">
              <a:lnSpc>
                <a:spcPct val="80000"/>
              </a:lnSpc>
            </a:pPr>
            <a:r>
              <a:rPr lang="en-US" sz="800" smtClean="0"/>
              <a:t>Perform unit testing – this is a single transaction</a:t>
            </a:r>
          </a:p>
          <a:p>
            <a:pPr eaLnBrk="1" hangingPunct="1">
              <a:lnSpc>
                <a:spcPct val="80000"/>
              </a:lnSpc>
            </a:pPr>
            <a:r>
              <a:rPr lang="en-US" sz="800" smtClean="0"/>
              <a:t>Perform system training – this is running multiple transactions through full cycles</a:t>
            </a:r>
          </a:p>
          <a:p>
            <a:pPr eaLnBrk="1" hangingPunct="1">
              <a:lnSpc>
                <a:spcPct val="80000"/>
              </a:lnSpc>
            </a:pPr>
            <a:r>
              <a:rPr lang="en-US" sz="800" smtClean="0"/>
              <a:t>Parallel testing – is this practical?  Make an early decision as to the benefits and the needs</a:t>
            </a:r>
          </a:p>
          <a:p>
            <a:pPr eaLnBrk="1" hangingPunct="1">
              <a:lnSpc>
                <a:spcPct val="80000"/>
              </a:lnSpc>
            </a:pPr>
            <a:r>
              <a:rPr lang="en-US" sz="800" smtClean="0"/>
              <a:t>Recommended if possible to ensure payroll processes the same</a:t>
            </a:r>
          </a:p>
          <a:p>
            <a:pPr eaLnBrk="1" hangingPunct="1">
              <a:lnSpc>
                <a:spcPct val="80000"/>
              </a:lnSpc>
            </a:pPr>
            <a:endParaRPr lang="en-US" sz="800" smtClean="0"/>
          </a:p>
          <a:p>
            <a:pPr eaLnBrk="1" hangingPunct="1">
              <a:lnSpc>
                <a:spcPct val="80000"/>
              </a:lnSpc>
            </a:pPr>
            <a:r>
              <a:rPr lang="en-US" sz="800" smtClean="0"/>
              <a:t>System Conversion – now you are ready to flip the switch</a:t>
            </a:r>
          </a:p>
          <a:p>
            <a:pPr eaLnBrk="1" hangingPunct="1">
              <a:lnSpc>
                <a:spcPct val="80000"/>
              </a:lnSpc>
            </a:pPr>
            <a:r>
              <a:rPr lang="en-US" sz="800" smtClean="0"/>
              <a:t>Coordinate with other departments</a:t>
            </a:r>
          </a:p>
          <a:p>
            <a:pPr eaLnBrk="1" hangingPunct="1">
              <a:lnSpc>
                <a:spcPct val="80000"/>
              </a:lnSpc>
            </a:pPr>
            <a:r>
              <a:rPr lang="en-US" sz="800" smtClean="0"/>
              <a:t>Create an action plan</a:t>
            </a:r>
          </a:p>
          <a:p>
            <a:pPr eaLnBrk="1" hangingPunct="1">
              <a:lnSpc>
                <a:spcPct val="80000"/>
              </a:lnSpc>
            </a:pPr>
            <a:r>
              <a:rPr lang="en-US" sz="800" smtClean="0"/>
              <a:t>Have a contingency plan</a:t>
            </a:r>
          </a:p>
          <a:p>
            <a:pPr eaLnBrk="1" hangingPunct="1">
              <a:lnSpc>
                <a:spcPct val="80000"/>
              </a:lnSpc>
            </a:pPr>
            <a:r>
              <a:rPr lang="en-US" sz="800" smtClean="0"/>
              <a:t>Communicate, communicate, communicate</a:t>
            </a:r>
          </a:p>
          <a:p>
            <a:pPr eaLnBrk="1" hangingPunct="1">
              <a:lnSpc>
                <a:spcPct val="80000"/>
              </a:lnSpc>
            </a:pPr>
            <a:endParaRPr lang="en-US" sz="8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438173A-D7BB-4162-9976-D2995FC50D2E}" type="slidenum">
              <a:rPr lang="en-US" smtClean="0"/>
              <a:pPr eaLnBrk="1" hangingPunct="1"/>
              <a:t>12</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smtClean="0"/>
              <a:t>Evaluating Performance – this is an ongoing process that should be done on a regular basis</a:t>
            </a:r>
          </a:p>
          <a:p>
            <a:pPr eaLnBrk="1" hangingPunct="1">
              <a:lnSpc>
                <a:spcPct val="80000"/>
              </a:lnSpc>
            </a:pPr>
            <a:r>
              <a:rPr lang="en-US" sz="800" smtClean="0"/>
              <a:t>Are there missed requirements?  New requirements?</a:t>
            </a:r>
          </a:p>
          <a:p>
            <a:pPr eaLnBrk="1" hangingPunct="1">
              <a:lnSpc>
                <a:spcPct val="80000"/>
              </a:lnSpc>
            </a:pPr>
            <a:r>
              <a:rPr lang="en-US" sz="800" smtClean="0"/>
              <a:t>Have there been any changes in compliance?</a:t>
            </a:r>
          </a:p>
          <a:p>
            <a:pPr eaLnBrk="1" hangingPunct="1">
              <a:lnSpc>
                <a:spcPct val="80000"/>
              </a:lnSpc>
            </a:pPr>
            <a:r>
              <a:rPr lang="en-US" sz="800" smtClean="0"/>
              <a:t>What about changes to company policies or procedures?</a:t>
            </a:r>
          </a:p>
          <a:p>
            <a:pPr eaLnBrk="1" hangingPunct="1">
              <a:lnSpc>
                <a:spcPct val="80000"/>
              </a:lnSpc>
            </a:pPr>
            <a:r>
              <a:rPr lang="en-US" sz="800" smtClean="0"/>
              <a:t>Do you have any acquisitions, new unions, changes in your line of business coming?</a:t>
            </a:r>
          </a:p>
          <a:p>
            <a:pPr eaLnBrk="1" hangingPunct="1">
              <a:lnSpc>
                <a:spcPct val="80000"/>
              </a:lnSpc>
            </a:pPr>
            <a:r>
              <a:rPr lang="en-US" sz="800" smtClean="0"/>
              <a:t>How is it working?</a:t>
            </a:r>
          </a:p>
          <a:p>
            <a:pPr eaLnBrk="1" hangingPunct="1">
              <a:lnSpc>
                <a:spcPct val="80000"/>
              </a:lnSpc>
            </a:pPr>
            <a:r>
              <a:rPr lang="en-US" sz="800" smtClean="0"/>
              <a:t>Will you really be able to expand the system?</a:t>
            </a:r>
          </a:p>
          <a:p>
            <a:pPr eaLnBrk="1" hangingPunct="1">
              <a:lnSpc>
                <a:spcPct val="80000"/>
              </a:lnSpc>
            </a:pPr>
            <a:endParaRPr lang="en-US" sz="800" smtClean="0"/>
          </a:p>
          <a:p>
            <a:pPr eaLnBrk="1" hangingPunct="1">
              <a:lnSpc>
                <a:spcPct val="80000"/>
              </a:lnSpc>
            </a:pPr>
            <a:r>
              <a:rPr lang="en-US" sz="800" smtClean="0"/>
              <a:t>Controls – check that controls are in place</a:t>
            </a:r>
          </a:p>
          <a:p>
            <a:pPr eaLnBrk="1" hangingPunct="1">
              <a:lnSpc>
                <a:spcPct val="80000"/>
              </a:lnSpc>
            </a:pPr>
            <a:r>
              <a:rPr lang="en-US" sz="800" smtClean="0"/>
              <a:t>Create checks and balances to confirm data is okay</a:t>
            </a:r>
          </a:p>
          <a:p>
            <a:pPr eaLnBrk="1" hangingPunct="1">
              <a:lnSpc>
                <a:spcPct val="80000"/>
              </a:lnSpc>
            </a:pPr>
            <a:r>
              <a:rPr lang="en-US" sz="800" smtClean="0"/>
              <a:t>Create reports to identify errors, missing pay, etc.</a:t>
            </a:r>
          </a:p>
          <a:p>
            <a:pPr eaLnBrk="1" hangingPunct="1">
              <a:lnSpc>
                <a:spcPct val="80000"/>
              </a:lnSpc>
            </a:pPr>
            <a:r>
              <a:rPr lang="en-US" sz="800" smtClean="0"/>
              <a:t>Warnings for high or low pay are helpful, changes to pay, etc.</a:t>
            </a:r>
          </a:p>
          <a:p>
            <a:pPr eaLnBrk="1" hangingPunct="1">
              <a:lnSpc>
                <a:spcPct val="80000"/>
              </a:lnSpc>
            </a:pPr>
            <a:r>
              <a:rPr lang="en-US" sz="800" smtClean="0"/>
              <a:t>Periodic data auditing and sampling should be done</a:t>
            </a:r>
          </a:p>
          <a:p>
            <a:pPr eaLnBrk="1" hangingPunct="1">
              <a:lnSpc>
                <a:spcPct val="80000"/>
              </a:lnSpc>
            </a:pPr>
            <a:r>
              <a:rPr lang="en-US" sz="800" smtClean="0"/>
              <a:t>Batch controls – do you have batch totals to compare?</a:t>
            </a:r>
          </a:p>
          <a:p>
            <a:pPr eaLnBrk="1" hangingPunct="1">
              <a:lnSpc>
                <a:spcPct val="80000"/>
              </a:lnSpc>
            </a:pPr>
            <a:r>
              <a:rPr lang="en-US" sz="800" smtClean="0"/>
              <a:t>Implement procedures to correct problems, should they arise</a:t>
            </a:r>
          </a:p>
          <a:p>
            <a:pPr eaLnBrk="1" hangingPunct="1">
              <a:lnSpc>
                <a:spcPct val="80000"/>
              </a:lnSpc>
            </a:pPr>
            <a:r>
              <a:rPr lang="en-US" sz="800" smtClean="0"/>
              <a:t>Have balancing and reconciling procedures</a:t>
            </a:r>
          </a:p>
          <a:p>
            <a:pPr eaLnBrk="1" hangingPunct="1">
              <a:lnSpc>
                <a:spcPct val="80000"/>
              </a:lnSpc>
            </a:pPr>
            <a:endParaRPr lang="en-US" sz="800" smtClean="0"/>
          </a:p>
          <a:p>
            <a:pPr eaLnBrk="1" hangingPunct="1">
              <a:lnSpc>
                <a:spcPct val="80000"/>
              </a:lnSpc>
            </a:pPr>
            <a:r>
              <a:rPr lang="en-US" sz="800" smtClean="0"/>
              <a:t>Documentation – promotes control</a:t>
            </a:r>
          </a:p>
          <a:p>
            <a:pPr eaLnBrk="1" hangingPunct="1">
              <a:lnSpc>
                <a:spcPct val="80000"/>
              </a:lnSpc>
            </a:pPr>
            <a:r>
              <a:rPr lang="en-US" sz="800" smtClean="0"/>
              <a:t>Have employees sign a confidentiality statement</a:t>
            </a:r>
          </a:p>
          <a:p>
            <a:pPr eaLnBrk="1" hangingPunct="1">
              <a:lnSpc>
                <a:spcPct val="80000"/>
              </a:lnSpc>
            </a:pPr>
            <a:r>
              <a:rPr lang="en-US" sz="800" smtClean="0"/>
              <a:t>Provide step by step instructions on how to do transactions</a:t>
            </a:r>
          </a:p>
          <a:p>
            <a:pPr eaLnBrk="1" hangingPunct="1">
              <a:lnSpc>
                <a:spcPct val="80000"/>
              </a:lnSpc>
            </a:pPr>
            <a:r>
              <a:rPr lang="en-US" sz="800" smtClean="0"/>
              <a:t>Special functions and keys</a:t>
            </a:r>
          </a:p>
          <a:p>
            <a:pPr eaLnBrk="1" hangingPunct="1">
              <a:lnSpc>
                <a:spcPct val="80000"/>
              </a:lnSpc>
            </a:pPr>
            <a:r>
              <a:rPr lang="en-US" sz="800" smtClean="0"/>
              <a:t>Processing schedules – make sure they are documented</a:t>
            </a:r>
          </a:p>
          <a:p>
            <a:pPr eaLnBrk="1" hangingPunct="1">
              <a:lnSpc>
                <a:spcPct val="80000"/>
              </a:lnSpc>
            </a:pPr>
            <a:r>
              <a:rPr lang="en-US" sz="800" smtClean="0"/>
              <a:t>Keep the documentation up to date</a:t>
            </a:r>
          </a:p>
          <a:p>
            <a:pPr eaLnBrk="1" hangingPunct="1">
              <a:lnSpc>
                <a:spcPct val="80000"/>
              </a:lnSpc>
            </a:pPr>
            <a:r>
              <a:rPr lang="en-US" sz="800" smtClean="0"/>
              <a:t>Save it electronically</a:t>
            </a:r>
          </a:p>
          <a:p>
            <a:pPr eaLnBrk="1" hangingPunct="1">
              <a:lnSpc>
                <a:spcPct val="80000"/>
              </a:lnSpc>
            </a:pPr>
            <a:r>
              <a:rPr lang="en-US" sz="800" smtClean="0"/>
              <a:t>Exclude company policies from system documentation – it does not belong</a:t>
            </a:r>
          </a:p>
          <a:p>
            <a:pPr eaLnBrk="1" hangingPunct="1">
              <a:lnSpc>
                <a:spcPct val="80000"/>
              </a:lnSpc>
            </a:pPr>
            <a:r>
              <a:rPr lang="en-US" sz="800" smtClean="0"/>
              <a:t>Use loose leaf – why?</a:t>
            </a:r>
          </a:p>
          <a:p>
            <a:pPr eaLnBrk="1" hangingPunct="1">
              <a:lnSpc>
                <a:spcPct val="80000"/>
              </a:lnSpc>
            </a:pPr>
            <a:endParaRPr lang="en-US" sz="800" smtClean="0"/>
          </a:p>
          <a:p>
            <a:pPr eaLnBrk="1" hangingPunct="1">
              <a:lnSpc>
                <a:spcPct val="80000"/>
              </a:lnSpc>
            </a:pPr>
            <a:r>
              <a:rPr lang="en-US" sz="800" smtClean="0"/>
              <a:t>Security</a:t>
            </a:r>
          </a:p>
          <a:p>
            <a:pPr eaLnBrk="1" hangingPunct="1">
              <a:lnSpc>
                <a:spcPct val="80000"/>
              </a:lnSpc>
            </a:pPr>
            <a:r>
              <a:rPr lang="en-US" sz="800" smtClean="0"/>
              <a:t>Always segregate job duties</a:t>
            </a:r>
          </a:p>
          <a:p>
            <a:pPr eaLnBrk="1" hangingPunct="1">
              <a:lnSpc>
                <a:spcPct val="80000"/>
              </a:lnSpc>
            </a:pPr>
            <a:r>
              <a:rPr lang="en-US" sz="800" smtClean="0"/>
              <a:t>Rotate job assignments if possible</a:t>
            </a:r>
          </a:p>
          <a:p>
            <a:pPr eaLnBrk="1" hangingPunct="1">
              <a:lnSpc>
                <a:spcPct val="80000"/>
              </a:lnSpc>
            </a:pPr>
            <a:r>
              <a:rPr lang="en-US" sz="800" smtClean="0"/>
              <a:t>Paychecks directly to employees</a:t>
            </a:r>
          </a:p>
          <a:p>
            <a:pPr eaLnBrk="1" hangingPunct="1">
              <a:lnSpc>
                <a:spcPct val="80000"/>
              </a:lnSpc>
            </a:pPr>
            <a:r>
              <a:rPr lang="en-US" sz="800" smtClean="0"/>
              <a:t>Conduct physical payouts – show id</a:t>
            </a:r>
          </a:p>
          <a:p>
            <a:pPr eaLnBrk="1" hangingPunct="1">
              <a:lnSpc>
                <a:spcPct val="80000"/>
              </a:lnSpc>
            </a:pPr>
            <a:r>
              <a:rPr lang="en-US" sz="800" smtClean="0"/>
              <a:t>Do background checks on employees</a:t>
            </a:r>
          </a:p>
          <a:p>
            <a:pPr eaLnBrk="1" hangingPunct="1">
              <a:lnSpc>
                <a:spcPct val="80000"/>
              </a:lnSpc>
            </a:pPr>
            <a:r>
              <a:rPr lang="en-US" sz="800" smtClean="0"/>
              <a:t>Limit system access</a:t>
            </a:r>
          </a:p>
          <a:p>
            <a:pPr eaLnBrk="1" hangingPunct="1">
              <a:lnSpc>
                <a:spcPct val="80000"/>
              </a:lnSpc>
            </a:pPr>
            <a:r>
              <a:rPr lang="en-US" sz="800" smtClean="0"/>
              <a:t>Secure files</a:t>
            </a:r>
          </a:p>
          <a:p>
            <a:pPr eaLnBrk="1" hangingPunct="1">
              <a:lnSpc>
                <a:spcPct val="80000"/>
              </a:lnSpc>
            </a:pPr>
            <a:r>
              <a:rPr lang="en-US" sz="800" smtClean="0"/>
              <a:t>Develop audit trails</a:t>
            </a:r>
          </a:p>
          <a:p>
            <a:pPr eaLnBrk="1" hangingPunct="1">
              <a:lnSpc>
                <a:spcPct val="80000"/>
              </a:lnSpc>
            </a:pPr>
            <a:r>
              <a:rPr lang="en-US" sz="800" smtClean="0"/>
              <a:t>Protect against viruses</a:t>
            </a:r>
          </a:p>
          <a:p>
            <a:pPr eaLnBrk="1" hangingPunct="1">
              <a:lnSpc>
                <a:spcPct val="80000"/>
              </a:lnSpc>
            </a:pPr>
            <a:r>
              <a:rPr lang="en-US" sz="800" smtClean="0"/>
              <a:t>Perform back ups</a:t>
            </a:r>
          </a:p>
          <a:p>
            <a:pPr eaLnBrk="1" hangingPunct="1">
              <a:lnSpc>
                <a:spcPct val="80000"/>
              </a:lnSpc>
            </a:pPr>
            <a:r>
              <a:rPr lang="en-US" sz="800" smtClean="0"/>
              <a:t>Climate controlled area</a:t>
            </a:r>
          </a:p>
          <a:p>
            <a:pPr eaLnBrk="1" hangingPunct="1">
              <a:lnSpc>
                <a:spcPct val="80000"/>
              </a:lnSpc>
            </a:pPr>
            <a:r>
              <a:rPr lang="en-US" sz="800" smtClean="0"/>
              <a:t>Protect against power surges</a:t>
            </a:r>
          </a:p>
          <a:p>
            <a:pPr eaLnBrk="1" hangingPunct="1">
              <a:lnSpc>
                <a:spcPct val="80000"/>
              </a:lnSpc>
            </a:pPr>
            <a:r>
              <a:rPr lang="en-US" sz="800" smtClean="0"/>
              <a:t>Clean and dirt-free environment</a:t>
            </a:r>
          </a:p>
          <a:p>
            <a:pPr eaLnBrk="1" hangingPunct="1">
              <a:lnSpc>
                <a:spcPct val="80000"/>
              </a:lnSpc>
            </a:pPr>
            <a:r>
              <a:rPr lang="en-US" sz="800" smtClean="0"/>
              <a:t>Low humidity</a:t>
            </a:r>
          </a:p>
          <a:p>
            <a:pPr eaLnBrk="1" hangingPunct="1">
              <a:lnSpc>
                <a:spcPct val="80000"/>
              </a:lnSpc>
            </a:pPr>
            <a:r>
              <a:rPr lang="en-US" sz="800" smtClean="0"/>
              <a:t>Adequate power supply</a:t>
            </a:r>
          </a:p>
          <a:p>
            <a:pPr eaLnBrk="1" hangingPunct="1">
              <a:lnSpc>
                <a:spcPct val="80000"/>
              </a:lnSpc>
            </a:pPr>
            <a:endParaRPr lang="en-US" sz="800" smtClean="0"/>
          </a:p>
          <a:p>
            <a:pPr eaLnBrk="1" hangingPunct="1">
              <a:lnSpc>
                <a:spcPct val="80000"/>
              </a:lnSpc>
            </a:pPr>
            <a:r>
              <a:rPr lang="en-US" sz="800" smtClean="0"/>
              <a:t>Disaster Recovery Plan</a:t>
            </a:r>
          </a:p>
          <a:p>
            <a:pPr eaLnBrk="1" hangingPunct="1">
              <a:lnSpc>
                <a:spcPct val="80000"/>
              </a:lnSpc>
            </a:pPr>
            <a:r>
              <a:rPr lang="en-US" sz="800" smtClean="0"/>
              <a:t>Find a secure interim office space</a:t>
            </a:r>
          </a:p>
          <a:p>
            <a:pPr eaLnBrk="1" hangingPunct="1">
              <a:lnSpc>
                <a:spcPct val="80000"/>
              </a:lnSpc>
            </a:pPr>
            <a:r>
              <a:rPr lang="en-US" sz="800" smtClean="0"/>
              <a:t>Arrange for equipment rental</a:t>
            </a:r>
          </a:p>
          <a:p>
            <a:pPr eaLnBrk="1" hangingPunct="1">
              <a:lnSpc>
                <a:spcPct val="80000"/>
              </a:lnSpc>
            </a:pPr>
            <a:r>
              <a:rPr lang="en-US" sz="800" smtClean="0"/>
              <a:t>Find suitable temporary housing if needed</a:t>
            </a:r>
          </a:p>
          <a:p>
            <a:pPr eaLnBrk="1" hangingPunct="1">
              <a:lnSpc>
                <a:spcPct val="80000"/>
              </a:lnSpc>
            </a:pPr>
            <a:r>
              <a:rPr lang="en-US" sz="800" smtClean="0"/>
              <a:t>Keep back up files off premise</a:t>
            </a:r>
          </a:p>
          <a:p>
            <a:pPr eaLnBrk="1" hangingPunct="1">
              <a:lnSpc>
                <a:spcPct val="80000"/>
              </a:lnSpc>
            </a:pPr>
            <a:r>
              <a:rPr lang="en-US" sz="800" smtClean="0"/>
              <a:t>Communicate plan</a:t>
            </a:r>
          </a:p>
          <a:p>
            <a:pPr eaLnBrk="1" hangingPunct="1">
              <a:lnSpc>
                <a:spcPct val="80000"/>
              </a:lnSpc>
            </a:pPr>
            <a:endParaRPr lang="en-US" sz="8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EF64DB0-18F9-4666-B8A1-F9F0C655E74A}" type="slidenum">
              <a:rPr lang="en-US" smtClean="0"/>
              <a:pPr eaLnBrk="1" hangingPunct="1"/>
              <a:t>13</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smtClean="0"/>
              <a:t>Automated time and attendance – how many of you currently have a system?</a:t>
            </a:r>
          </a:p>
          <a:p>
            <a:pPr eaLnBrk="1" hangingPunct="1">
              <a:lnSpc>
                <a:spcPct val="80000"/>
              </a:lnSpc>
            </a:pPr>
            <a:endParaRPr lang="en-US" sz="800" smtClean="0"/>
          </a:p>
          <a:p>
            <a:pPr eaLnBrk="1" hangingPunct="1">
              <a:lnSpc>
                <a:spcPct val="80000"/>
              </a:lnSpc>
            </a:pPr>
            <a:r>
              <a:rPr lang="en-US" sz="800" smtClean="0"/>
              <a:t>Benefits – labor cost reduction as labor is constantly monitored and managers can change shifts based on hours worked to date</a:t>
            </a:r>
          </a:p>
          <a:p>
            <a:pPr eaLnBrk="1" hangingPunct="1">
              <a:lnSpc>
                <a:spcPct val="80000"/>
              </a:lnSpc>
            </a:pPr>
            <a:r>
              <a:rPr lang="en-US" sz="800" smtClean="0"/>
              <a:t>Accurate time keeping records</a:t>
            </a:r>
          </a:p>
          <a:p>
            <a:pPr eaLnBrk="1" hangingPunct="1">
              <a:lnSpc>
                <a:spcPct val="80000"/>
              </a:lnSpc>
            </a:pPr>
            <a:r>
              <a:rPr lang="en-US" sz="800" smtClean="0"/>
              <a:t>Increased flexibility</a:t>
            </a:r>
          </a:p>
          <a:p>
            <a:pPr eaLnBrk="1" hangingPunct="1">
              <a:lnSpc>
                <a:spcPct val="80000"/>
              </a:lnSpc>
            </a:pPr>
            <a:r>
              <a:rPr lang="en-US" sz="800" smtClean="0"/>
              <a:t>Managers can manage instead of spending their time on time tracking </a:t>
            </a:r>
          </a:p>
          <a:p>
            <a:pPr eaLnBrk="1" hangingPunct="1">
              <a:lnSpc>
                <a:spcPct val="80000"/>
              </a:lnSpc>
            </a:pPr>
            <a:endParaRPr lang="en-US" sz="800" smtClean="0"/>
          </a:p>
          <a:p>
            <a:pPr eaLnBrk="1" hangingPunct="1">
              <a:lnSpc>
                <a:spcPct val="80000"/>
              </a:lnSpc>
            </a:pPr>
            <a:r>
              <a:rPr lang="en-US" sz="800" smtClean="0"/>
              <a:t>Provides Tracking FLSA, FMLA, and SOX compliance, overtime compliance in various states.</a:t>
            </a:r>
          </a:p>
          <a:p>
            <a:pPr eaLnBrk="1" hangingPunct="1">
              <a:lnSpc>
                <a:spcPct val="80000"/>
              </a:lnSpc>
            </a:pPr>
            <a:endParaRPr lang="en-US" sz="800" smtClean="0"/>
          </a:p>
          <a:p>
            <a:pPr eaLnBrk="1" hangingPunct="1">
              <a:lnSpc>
                <a:spcPct val="80000"/>
              </a:lnSpc>
            </a:pPr>
            <a:r>
              <a:rPr lang="en-US" sz="800" smtClean="0"/>
              <a:t>The New Wave – ESS and MSS</a:t>
            </a:r>
          </a:p>
          <a:p>
            <a:pPr eaLnBrk="1" hangingPunct="1">
              <a:lnSpc>
                <a:spcPct val="80000"/>
              </a:lnSpc>
            </a:pPr>
            <a:endParaRPr lang="en-US" sz="800" smtClean="0"/>
          </a:p>
          <a:p>
            <a:pPr eaLnBrk="1" hangingPunct="1">
              <a:lnSpc>
                <a:spcPct val="80000"/>
              </a:lnSpc>
            </a:pPr>
            <a:r>
              <a:rPr lang="en-US" sz="800" smtClean="0"/>
              <a:t>ESS/MSS – what are they? ESS = Employee Self Service, MSS = Manager Self Service</a:t>
            </a:r>
          </a:p>
          <a:p>
            <a:pPr eaLnBrk="1" hangingPunct="1">
              <a:lnSpc>
                <a:spcPct val="80000"/>
              </a:lnSpc>
            </a:pPr>
            <a:r>
              <a:rPr lang="en-US" sz="800" smtClean="0"/>
              <a:t>When implementing ESS or MSS follow the same plan</a:t>
            </a:r>
          </a:p>
          <a:p>
            <a:pPr eaLnBrk="1" hangingPunct="1">
              <a:lnSpc>
                <a:spcPct val="80000"/>
              </a:lnSpc>
            </a:pPr>
            <a:r>
              <a:rPr lang="en-US" sz="800" smtClean="0"/>
              <a:t>Select a system</a:t>
            </a:r>
          </a:p>
          <a:p>
            <a:pPr eaLnBrk="1" hangingPunct="1">
              <a:lnSpc>
                <a:spcPct val="80000"/>
              </a:lnSpc>
            </a:pPr>
            <a:r>
              <a:rPr lang="en-US" sz="800" smtClean="0"/>
              <a:t>Select hardware</a:t>
            </a:r>
          </a:p>
          <a:p>
            <a:pPr eaLnBrk="1" hangingPunct="1">
              <a:lnSpc>
                <a:spcPct val="80000"/>
              </a:lnSpc>
            </a:pPr>
            <a:r>
              <a:rPr lang="en-US" sz="800" smtClean="0"/>
              <a:t>Build a project team</a:t>
            </a:r>
          </a:p>
          <a:p>
            <a:pPr eaLnBrk="1" hangingPunct="1">
              <a:lnSpc>
                <a:spcPct val="80000"/>
              </a:lnSpc>
            </a:pPr>
            <a:r>
              <a:rPr lang="en-US" sz="800" smtClean="0"/>
              <a:t>Address security concerns</a:t>
            </a:r>
          </a:p>
          <a:p>
            <a:pPr eaLnBrk="1" hangingPunct="1">
              <a:lnSpc>
                <a:spcPct val="80000"/>
              </a:lnSpc>
            </a:pPr>
            <a:r>
              <a:rPr lang="en-US" sz="800" smtClean="0"/>
              <a:t>Change management – need a plan</a:t>
            </a:r>
          </a:p>
          <a:p>
            <a:pPr eaLnBrk="1" hangingPunct="1">
              <a:lnSpc>
                <a:spcPct val="80000"/>
              </a:lnSpc>
            </a:pPr>
            <a:r>
              <a:rPr lang="en-US" sz="800" smtClean="0"/>
              <a:t>Develop codes of conduct</a:t>
            </a:r>
          </a:p>
          <a:p>
            <a:pPr eaLnBrk="1" hangingPunct="1">
              <a:lnSpc>
                <a:spcPct val="80000"/>
              </a:lnSpc>
            </a:pPr>
            <a:endParaRPr lang="en-US" sz="800" smtClean="0"/>
          </a:p>
          <a:p>
            <a:pPr eaLnBrk="1" hangingPunct="1">
              <a:lnSpc>
                <a:spcPct val="80000"/>
              </a:lnSpc>
            </a:pPr>
            <a:r>
              <a:rPr lang="en-US" sz="800" smtClean="0"/>
              <a:t>What can you offer with ESS? (how many use this)</a:t>
            </a:r>
          </a:p>
          <a:p>
            <a:pPr eaLnBrk="1" hangingPunct="1">
              <a:lnSpc>
                <a:spcPct val="80000"/>
              </a:lnSpc>
            </a:pPr>
            <a:r>
              <a:rPr lang="en-US" sz="800" smtClean="0"/>
              <a:t>Electronic pay stubs</a:t>
            </a:r>
          </a:p>
          <a:p>
            <a:pPr eaLnBrk="1" hangingPunct="1">
              <a:lnSpc>
                <a:spcPct val="80000"/>
              </a:lnSpc>
            </a:pPr>
            <a:r>
              <a:rPr lang="en-US" sz="800" smtClean="0"/>
              <a:t>Tax changes</a:t>
            </a:r>
          </a:p>
          <a:p>
            <a:pPr eaLnBrk="1" hangingPunct="1">
              <a:lnSpc>
                <a:spcPct val="80000"/>
              </a:lnSpc>
            </a:pPr>
            <a:r>
              <a:rPr lang="en-US" sz="800" smtClean="0"/>
              <a:t>Updating voluntary deductions</a:t>
            </a:r>
          </a:p>
          <a:p>
            <a:pPr eaLnBrk="1" hangingPunct="1">
              <a:lnSpc>
                <a:spcPct val="80000"/>
              </a:lnSpc>
            </a:pPr>
            <a:r>
              <a:rPr lang="en-US" sz="800" smtClean="0"/>
              <a:t>Open enrollment for benefits</a:t>
            </a:r>
          </a:p>
          <a:p>
            <a:pPr eaLnBrk="1" hangingPunct="1">
              <a:lnSpc>
                <a:spcPct val="80000"/>
              </a:lnSpc>
            </a:pPr>
            <a:r>
              <a:rPr lang="en-US" sz="800" smtClean="0"/>
              <a:t>Updating direct deposit elections</a:t>
            </a:r>
          </a:p>
          <a:p>
            <a:pPr eaLnBrk="1" hangingPunct="1">
              <a:lnSpc>
                <a:spcPct val="80000"/>
              </a:lnSpc>
            </a:pPr>
            <a:r>
              <a:rPr lang="en-US" sz="800" smtClean="0"/>
              <a:t>Processing requests for duplicate W-2s/Having W-2s online</a:t>
            </a:r>
          </a:p>
          <a:p>
            <a:pPr eaLnBrk="1" hangingPunct="1">
              <a:lnSpc>
                <a:spcPct val="80000"/>
              </a:lnSpc>
            </a:pPr>
            <a:r>
              <a:rPr lang="en-US" sz="800" smtClean="0"/>
              <a:t>Time and attendance</a:t>
            </a:r>
          </a:p>
          <a:p>
            <a:pPr eaLnBrk="1" hangingPunct="1">
              <a:lnSpc>
                <a:spcPct val="80000"/>
              </a:lnSpc>
            </a:pPr>
            <a:r>
              <a:rPr lang="en-US" sz="800" smtClean="0"/>
              <a:t>Travel and entertainment – expense tracking and reporting</a:t>
            </a:r>
          </a:p>
          <a:p>
            <a:pPr eaLnBrk="1" hangingPunct="1">
              <a:lnSpc>
                <a:spcPct val="80000"/>
              </a:lnSpc>
            </a:pPr>
            <a:r>
              <a:rPr lang="en-US" sz="800" smtClean="0"/>
              <a:t>Access to company policies</a:t>
            </a:r>
          </a:p>
          <a:p>
            <a:pPr eaLnBrk="1" hangingPunct="1">
              <a:lnSpc>
                <a:spcPct val="80000"/>
              </a:lnSpc>
            </a:pPr>
            <a:r>
              <a:rPr lang="en-US" sz="800" smtClean="0"/>
              <a:t>Reporting</a:t>
            </a:r>
          </a:p>
          <a:p>
            <a:pPr eaLnBrk="1" hangingPunct="1">
              <a:lnSpc>
                <a:spcPct val="80000"/>
              </a:lnSpc>
            </a:pPr>
            <a:r>
              <a:rPr lang="en-US" sz="800" smtClean="0"/>
              <a:t>Requesting time off</a:t>
            </a:r>
          </a:p>
          <a:p>
            <a:pPr eaLnBrk="1" hangingPunct="1">
              <a:lnSpc>
                <a:spcPct val="80000"/>
              </a:lnSpc>
            </a:pPr>
            <a:r>
              <a:rPr lang="en-US" sz="800" smtClean="0"/>
              <a:t>Address and emergency contacts</a:t>
            </a:r>
          </a:p>
          <a:p>
            <a:pPr eaLnBrk="1" hangingPunct="1">
              <a:lnSpc>
                <a:spcPct val="80000"/>
              </a:lnSpc>
            </a:pPr>
            <a:endParaRPr lang="en-US" sz="800" smtClean="0"/>
          </a:p>
          <a:p>
            <a:pPr eaLnBrk="1" hangingPunct="1">
              <a:lnSpc>
                <a:spcPct val="80000"/>
              </a:lnSpc>
            </a:pPr>
            <a:r>
              <a:rPr lang="en-US" sz="800" smtClean="0"/>
              <a:t>What can you offer with MSS? (how many use this?)</a:t>
            </a:r>
          </a:p>
          <a:p>
            <a:pPr eaLnBrk="1" hangingPunct="1">
              <a:lnSpc>
                <a:spcPct val="80000"/>
              </a:lnSpc>
            </a:pPr>
            <a:r>
              <a:rPr lang="en-US" sz="800" smtClean="0"/>
              <a:t>Employee rate changes</a:t>
            </a:r>
          </a:p>
          <a:p>
            <a:pPr eaLnBrk="1" hangingPunct="1">
              <a:lnSpc>
                <a:spcPct val="80000"/>
              </a:lnSpc>
            </a:pPr>
            <a:r>
              <a:rPr lang="en-US" sz="800" smtClean="0"/>
              <a:t>Promotions</a:t>
            </a:r>
          </a:p>
          <a:p>
            <a:pPr eaLnBrk="1" hangingPunct="1">
              <a:lnSpc>
                <a:spcPct val="80000"/>
              </a:lnSpc>
            </a:pPr>
            <a:r>
              <a:rPr lang="en-US" sz="800" smtClean="0"/>
              <a:t>Company or department transfers</a:t>
            </a:r>
          </a:p>
          <a:p>
            <a:pPr eaLnBrk="1" hangingPunct="1">
              <a:lnSpc>
                <a:spcPct val="80000"/>
              </a:lnSpc>
            </a:pPr>
            <a:r>
              <a:rPr lang="en-US" sz="800" smtClean="0"/>
              <a:t>Supervisor changes</a:t>
            </a:r>
          </a:p>
          <a:p>
            <a:pPr eaLnBrk="1" hangingPunct="1">
              <a:lnSpc>
                <a:spcPct val="80000"/>
              </a:lnSpc>
            </a:pPr>
            <a:r>
              <a:rPr lang="en-US" sz="800" smtClean="0"/>
              <a:t>New hires and terminations</a:t>
            </a:r>
          </a:p>
          <a:p>
            <a:pPr eaLnBrk="1" hangingPunct="1">
              <a:lnSpc>
                <a:spcPct val="80000"/>
              </a:lnSpc>
            </a:pPr>
            <a:endParaRPr lang="en-US" sz="800" smtClean="0"/>
          </a:p>
          <a:p>
            <a:pPr eaLnBrk="1" hangingPunct="1">
              <a:lnSpc>
                <a:spcPct val="80000"/>
              </a:lnSpc>
            </a:pPr>
            <a:endParaRPr lang="en-US" sz="8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5864D3E-2489-40FB-B3D4-2A74124814AF}" type="slidenum">
              <a:rPr lang="en-US" smtClean="0"/>
              <a:pPr eaLnBrk="1" hangingPunct="1"/>
              <a:t>14</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smtClean="0"/>
              <a:t>Client software -  which web browser it use – Netscape Navigator, Microsoft Internet Explorer</a:t>
            </a:r>
          </a:p>
          <a:p>
            <a:pPr eaLnBrk="1" hangingPunct="1">
              <a:lnSpc>
                <a:spcPct val="80000"/>
              </a:lnSpc>
            </a:pPr>
            <a:endParaRPr lang="en-US" sz="800" smtClean="0"/>
          </a:p>
          <a:p>
            <a:pPr eaLnBrk="1" hangingPunct="1">
              <a:lnSpc>
                <a:spcPct val="80000"/>
              </a:lnSpc>
            </a:pPr>
            <a:r>
              <a:rPr lang="en-US" sz="800" smtClean="0"/>
              <a:t>Server software – which web server to use</a:t>
            </a:r>
          </a:p>
          <a:p>
            <a:pPr eaLnBrk="1" hangingPunct="1">
              <a:lnSpc>
                <a:spcPct val="80000"/>
              </a:lnSpc>
            </a:pPr>
            <a:endParaRPr lang="en-US" sz="800" smtClean="0"/>
          </a:p>
          <a:p>
            <a:pPr eaLnBrk="1" hangingPunct="1">
              <a:lnSpc>
                <a:spcPct val="80000"/>
              </a:lnSpc>
            </a:pPr>
            <a:r>
              <a:rPr lang="en-US" sz="800" smtClean="0"/>
              <a:t>Type of TCP/IP (Transmission  Control Protocol) connection – enables data to be transferred from one computer to another;</a:t>
            </a:r>
          </a:p>
          <a:p>
            <a:pPr eaLnBrk="1" hangingPunct="1">
              <a:lnSpc>
                <a:spcPct val="80000"/>
              </a:lnSpc>
            </a:pPr>
            <a:endParaRPr lang="en-US" sz="800" smtClean="0"/>
          </a:p>
          <a:p>
            <a:pPr eaLnBrk="1" hangingPunct="1">
              <a:lnSpc>
                <a:spcPct val="80000"/>
              </a:lnSpc>
            </a:pPr>
            <a:r>
              <a:rPr lang="en-US" sz="800" smtClean="0"/>
              <a:t>Modem speed – determines how fast information is transmitted ;and </a:t>
            </a:r>
          </a:p>
          <a:p>
            <a:pPr eaLnBrk="1" hangingPunct="1">
              <a:lnSpc>
                <a:spcPct val="80000"/>
              </a:lnSpc>
            </a:pPr>
            <a:endParaRPr lang="en-US" sz="800" smtClean="0"/>
          </a:p>
          <a:p>
            <a:pPr eaLnBrk="1" hangingPunct="1">
              <a:lnSpc>
                <a:spcPct val="80000"/>
              </a:lnSpc>
            </a:pPr>
            <a:r>
              <a:rPr lang="en-US" sz="800" smtClean="0"/>
              <a:t>How to coordinate the use of the Internet with the payroll/HRMS database.</a:t>
            </a:r>
          </a:p>
          <a:p>
            <a:pPr eaLnBrk="1" hangingPunct="1">
              <a:lnSpc>
                <a:spcPct val="80000"/>
              </a:lnSpc>
            </a:pPr>
            <a:endParaRPr lang="en-US" sz="800" smtClean="0"/>
          </a:p>
          <a:p>
            <a:pPr eaLnBrk="1" hangingPunct="1">
              <a:lnSpc>
                <a:spcPct val="80000"/>
              </a:lnSpc>
            </a:pPr>
            <a:r>
              <a:rPr lang="en-US" sz="800" smtClean="0"/>
              <a:t>Encourage use of technology. Remember importance of training.</a:t>
            </a:r>
          </a:p>
          <a:p>
            <a:pPr eaLnBrk="1" hangingPunct="1">
              <a:lnSpc>
                <a:spcPct val="80000"/>
              </a:lnSpc>
            </a:pPr>
            <a:endParaRPr lang="en-US" sz="800" smtClean="0"/>
          </a:p>
          <a:p>
            <a:pPr eaLnBrk="1" hangingPunct="1">
              <a:lnSpc>
                <a:spcPct val="80000"/>
              </a:lnSpc>
            </a:pPr>
            <a:r>
              <a:rPr lang="en-US" sz="800" smtClean="0"/>
              <a:t>Remember to use a project management team – get input from managers and employees who would be using the system.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145436CA-E3FB-47E9-B769-DBBC2F198773}" type="slidenum">
              <a:rPr lang="en-US" smtClean="0"/>
              <a:pPr eaLnBrk="1" hangingPunct="1"/>
              <a:t>15</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D752F1AB-7351-47E4-8B85-915A50091A33}" type="slidenum">
              <a:rPr lang="en-US" smtClean="0"/>
              <a:pPr eaLnBrk="1" hangingPunct="1"/>
              <a:t>16</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6F1117F0-F17E-42D4-A066-D4257D4B9AD4}" type="slidenum">
              <a:rPr lang="en-US" smtClean="0"/>
              <a:pPr eaLnBrk="1" hangingPunct="1"/>
              <a:t>17</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8957E3B2-0902-4A2F-A0BA-60244FB7F62F}" type="slidenum">
              <a:rPr lang="en-US" smtClean="0"/>
              <a:pPr eaLnBrk="1" hangingPunct="1"/>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A3AAC062-EDCE-44DF-A0B0-E60B4A5B10AC}" type="slidenum">
              <a:rPr lang="en-US" smtClean="0"/>
              <a:pPr eaLnBrk="1" hangingPunct="1"/>
              <a:t>19</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According to Hersey, Blanchard and Johnson – writers of Management of Organizational Behavior: Leading Human Resources there a commonly recognized management theories.</a:t>
            </a:r>
          </a:p>
          <a:p>
            <a:pPr eaLnBrk="1" hangingPunct="1"/>
            <a:endParaRPr lang="en-US" smtClean="0"/>
          </a:p>
          <a:p>
            <a:pPr eaLnBrk="1" hangingPunct="1"/>
            <a:r>
              <a:rPr lang="en-US" smtClean="0"/>
              <a:t>Two main styles:  Task Behavior and Relationship Behavior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E780E1E-DA14-429F-BDDA-947DF019F45B}" type="slidenum">
              <a:rPr lang="en-US" smtClean="0"/>
              <a:pPr eaLnBrk="1" hangingPunct="1"/>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6F731F3E-7F87-4417-9A50-78BA3B6ECDE8}" type="slidenum">
              <a:rPr lang="en-US" smtClean="0"/>
              <a:pPr eaLnBrk="1" hangingPunct="1"/>
              <a:t>20</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Supporting – Low Task/High Relationship</a:t>
            </a:r>
          </a:p>
          <a:p>
            <a:pPr eaLnBrk="1" hangingPunct="1"/>
            <a:r>
              <a:rPr lang="en-US" smtClean="0"/>
              <a:t>	Little Control is sought by the Manager, high level of mutual trust and support</a:t>
            </a:r>
          </a:p>
          <a:p>
            <a:pPr eaLnBrk="1" hangingPunct="1"/>
            <a:endParaRPr lang="en-US" smtClean="0"/>
          </a:p>
          <a:p>
            <a:pPr eaLnBrk="1" hangingPunct="1"/>
            <a:r>
              <a:rPr lang="en-US" smtClean="0"/>
              <a:t>Delegating – Low Task/Low Relationship</a:t>
            </a:r>
          </a:p>
          <a:p>
            <a:pPr eaLnBrk="1" hangingPunct="1"/>
            <a:r>
              <a:rPr lang="en-US" smtClean="0"/>
              <a:t>	Manager controls the job and procedures; also relies on personal communications with employees to coach them in performing the job.</a:t>
            </a:r>
          </a:p>
          <a:p>
            <a:pPr eaLnBrk="1" hangingPunct="1"/>
            <a:endParaRPr lang="en-US" smtClean="0"/>
          </a:p>
          <a:p>
            <a:pPr eaLnBrk="1" hangingPunct="1"/>
            <a:r>
              <a:rPr lang="en-US" smtClean="0"/>
              <a:t>Coaching – High Task/High Relationship</a:t>
            </a:r>
          </a:p>
          <a:p>
            <a:pPr eaLnBrk="1" hangingPunct="1"/>
            <a:r>
              <a:rPr lang="en-US" smtClean="0"/>
              <a:t>	Most jobs delegated to staff; little personal contact desired by manager</a:t>
            </a:r>
          </a:p>
          <a:p>
            <a:pPr eaLnBrk="1" hangingPunct="1"/>
            <a:endParaRPr lang="en-US" smtClean="0"/>
          </a:p>
          <a:p>
            <a:pPr eaLnBrk="1" hangingPunct="1"/>
            <a:r>
              <a:rPr lang="en-US" smtClean="0"/>
              <a:t>Directing – High Task/Low Relationship</a:t>
            </a:r>
          </a:p>
          <a:p>
            <a:pPr eaLnBrk="1" hangingPunct="1"/>
            <a:r>
              <a:rPr lang="en-US" smtClean="0"/>
              <a:t>	Manager seeks to control staff and direct performance; but with little feedback or dialogue 	with employees.</a:t>
            </a:r>
          </a:p>
          <a:p>
            <a:pPr eaLnBrk="1" hangingPunct="1"/>
            <a:endParaRPr lang="en-US" smtClean="0"/>
          </a:p>
          <a:p>
            <a:pPr eaLnBrk="1" hangingPunct="1"/>
            <a:r>
              <a:rPr lang="en-US" smtClean="0"/>
              <a:t>Situational Leadership emphasizes is successful managers use not just the management style that comes naturally to them.  What does the situation call for?  Each of my current team members requires a different style of management.</a:t>
            </a:r>
          </a:p>
          <a:p>
            <a:pPr eaLnBrk="1" hangingPunct="1"/>
            <a:endParaRPr lang="en-US" smtClean="0"/>
          </a:p>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14791685-2377-4F03-8239-C639DEA36FB6}" type="slidenum">
              <a:rPr lang="en-US" smtClean="0"/>
              <a:pPr eaLnBrk="1" hangingPunct="1"/>
              <a:t>21</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This leadership style was developed by Stephen Covey – It deals with four fundamental dimensions which grow out of leadership centered on principles such as integrity, justice and the Golden Rule.</a:t>
            </a:r>
          </a:p>
          <a:p>
            <a:pPr eaLnBrk="1" hangingPunct="1"/>
            <a:endParaRPr lang="en-US" smtClean="0"/>
          </a:p>
          <a:p>
            <a:pPr eaLnBrk="1" hangingPunct="1"/>
            <a:r>
              <a:rPr lang="en-US" smtClean="0"/>
              <a:t>Golden Rule – Do unto others as you would have done unto you.</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33483EE2-4991-4FCF-8B98-792E3F67A1C8}" type="slidenum">
              <a:rPr lang="en-US" smtClean="0"/>
              <a:pPr eaLnBrk="1" hangingPunct="1"/>
              <a:t>22</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Security – Focuses on the Strengths of our contribution rather than the weaknesses of the individuals we are serving.</a:t>
            </a:r>
          </a:p>
          <a:p>
            <a:pPr eaLnBrk="1" hangingPunct="1"/>
            <a:endParaRPr lang="en-US" smtClean="0"/>
          </a:p>
          <a:p>
            <a:pPr eaLnBrk="1" hangingPunct="1"/>
            <a:r>
              <a:rPr lang="en-US" smtClean="0"/>
              <a:t>Guidance – A combination of influences from management and the customer</a:t>
            </a:r>
          </a:p>
          <a:p>
            <a:pPr eaLnBrk="1" hangingPunct="1"/>
            <a:r>
              <a:rPr lang="en-US" smtClean="0"/>
              <a:t>	Conflict – paycheck employee wants it as soon as possible – managements wants to hold</a:t>
            </a:r>
          </a:p>
          <a:p>
            <a:pPr eaLnBrk="1" hangingPunct="1"/>
            <a:r>
              <a:rPr lang="en-US" smtClean="0"/>
              <a:t>	off as long as possible.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1227C653-9725-419A-BDA6-91F12339BF91}" type="slidenum">
              <a:rPr lang="en-US" smtClean="0"/>
              <a:pPr eaLnBrk="1" hangingPunct="1"/>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08DBCEFC-D0B9-4EEA-8439-37BB6F04542D}" type="slidenum">
              <a:rPr lang="en-US" smtClean="0"/>
              <a:pPr eaLnBrk="1" hangingPunct="1"/>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2773C926-4DC3-419F-B992-B1612055BD14}" type="slidenum">
              <a:rPr lang="en-US" smtClean="0"/>
              <a:pPr eaLnBrk="1" hangingPunct="1"/>
              <a:t>25</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smtClean="0"/>
              <a:t>Empower Employees</a:t>
            </a:r>
          </a:p>
          <a:p>
            <a:pPr eaLnBrk="1" hangingPunct="1"/>
            <a:r>
              <a:rPr lang="en-US" sz="1000" smtClean="0"/>
              <a:t>	“Buzz Word”  Give employees the tools to accomplish an objective and allow them the space to develop the methods of attaining those objectives.</a:t>
            </a:r>
          </a:p>
          <a:p>
            <a:pPr eaLnBrk="1" hangingPunct="1"/>
            <a:endParaRPr lang="en-US" sz="1000" smtClean="0"/>
          </a:p>
          <a:p>
            <a:pPr eaLnBrk="1" hangingPunct="1"/>
            <a:r>
              <a:rPr lang="en-US" sz="1000" smtClean="0"/>
              <a:t>Situation – There is an error on the paycheck</a:t>
            </a:r>
          </a:p>
          <a:p>
            <a:pPr eaLnBrk="1" hangingPunct="1"/>
            <a:endParaRPr lang="en-US" sz="1000" smtClean="0"/>
          </a:p>
          <a:p>
            <a:pPr eaLnBrk="1" hangingPunct="1"/>
            <a:r>
              <a:rPr lang="en-US" sz="1000" smtClean="0"/>
              <a:t>#1 Establish the desired results – pay is corrected with manual check, or future paychecks will be adjusted properly and they will receive quality customer service</a:t>
            </a:r>
          </a:p>
          <a:p>
            <a:pPr eaLnBrk="1" hangingPunct="1"/>
            <a:endParaRPr lang="en-US" sz="1000" smtClean="0"/>
          </a:p>
          <a:p>
            <a:pPr eaLnBrk="1" hangingPunct="1"/>
            <a:r>
              <a:rPr lang="en-US" sz="1000" smtClean="0"/>
              <a:t>#2 Provide Guidelines – Manual checks must comply with all applicable federal, state and local requirements as well as company polices.</a:t>
            </a:r>
          </a:p>
          <a:p>
            <a:pPr eaLnBrk="1" hangingPunct="1"/>
            <a:endParaRPr lang="en-US" sz="1000" smtClean="0"/>
          </a:p>
          <a:p>
            <a:pPr eaLnBrk="1" hangingPunct="1"/>
            <a:r>
              <a:rPr lang="en-US" sz="1000" smtClean="0"/>
              <a:t>#3 Identify resources available to accomplish the task – information is provided – tax tables, company polices on manual checks, wage and hour guidelines and contacts who can handle questions. </a:t>
            </a:r>
          </a:p>
          <a:p>
            <a:pPr eaLnBrk="1" hangingPunct="1"/>
            <a:endParaRPr lang="en-US" sz="1000" smtClean="0"/>
          </a:p>
          <a:p>
            <a:pPr eaLnBrk="1" hangingPunct="1"/>
            <a:r>
              <a:rPr lang="en-US" sz="1000" smtClean="0"/>
              <a:t>#4 Hold People Accountable – The employee will be evaluated based on the satisfaction level of employees receiving the manual checks and the degree of compliance with the guidelines that have been provided. </a:t>
            </a:r>
          </a:p>
          <a:p>
            <a:pPr eaLnBrk="1" hangingPunct="1"/>
            <a:endParaRPr lang="en-US" sz="1000" smtClean="0"/>
          </a:p>
          <a:p>
            <a:pPr eaLnBrk="1" hangingPunct="1"/>
            <a:r>
              <a:rPr lang="en-US" sz="1000" smtClean="0"/>
              <a:t>#5  Identify Consequences – If employee fails to complete the task timely and accurately the company will be exposed to possible financial penalties, the reputation of the payroll department in the organization will suffer, and the failure will be noted on the employee’s performance record.  </a:t>
            </a:r>
          </a:p>
          <a:p>
            <a:pPr eaLnBrk="1" hangingPunct="1"/>
            <a:endParaRPr lang="en-US" sz="10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8CA05E59-0943-4A02-8D9B-77871B095980}" type="slidenum">
              <a:rPr lang="en-US" smtClean="0"/>
              <a:pPr eaLnBrk="1" hangingPunct="1"/>
              <a:t>26</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D4DE4385-E5A3-4244-9336-C2A427C7B287}" type="slidenum">
              <a:rPr lang="en-US" smtClean="0"/>
              <a:pPr eaLnBrk="1" hangingPunct="1"/>
              <a:t>27</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smtClean="0"/>
              <a:t>Define Goals and Objectives – must be defined at the beginning of the planning phase of a task.</a:t>
            </a:r>
          </a:p>
          <a:p>
            <a:pPr eaLnBrk="1" hangingPunct="1"/>
            <a:r>
              <a:rPr lang="en-US" sz="1000" smtClean="0"/>
              <a:t>	Task might be elimination of errors on employee checks</a:t>
            </a:r>
          </a:p>
          <a:p>
            <a:pPr eaLnBrk="1" hangingPunct="1"/>
            <a:r>
              <a:rPr lang="en-US" sz="1000" smtClean="0"/>
              <a:t>	Goal might be 75% reduction in benefit plan deduction errors</a:t>
            </a:r>
          </a:p>
          <a:p>
            <a:pPr eaLnBrk="1" hangingPunct="1"/>
            <a:r>
              <a:rPr lang="en-US" sz="1000" smtClean="0"/>
              <a:t>	Can be measured</a:t>
            </a:r>
          </a:p>
          <a:p>
            <a:pPr eaLnBrk="1" hangingPunct="1"/>
            <a:endParaRPr lang="en-US" sz="1000" smtClean="0"/>
          </a:p>
          <a:p>
            <a:pPr eaLnBrk="1" hangingPunct="1"/>
            <a:r>
              <a:rPr lang="en-US" sz="1000" smtClean="0"/>
              <a:t>Define Timeframe – without a time frame chances of goal being achieve is very small.</a:t>
            </a:r>
          </a:p>
          <a:p>
            <a:pPr eaLnBrk="1" hangingPunct="1"/>
            <a:r>
              <a:rPr lang="en-US" sz="1000" smtClean="0"/>
              <a:t>	Manager must take into account all the other factors that go into planning and organizing a 	task – the goal, available resources, cost constraints etc… What is realistic?</a:t>
            </a:r>
          </a:p>
          <a:p>
            <a:pPr eaLnBrk="1" hangingPunct="1"/>
            <a:endParaRPr lang="en-US" sz="1000" smtClean="0"/>
          </a:p>
          <a:p>
            <a:pPr eaLnBrk="1" hangingPunct="1"/>
            <a:r>
              <a:rPr lang="en-US" sz="1000" smtClean="0"/>
              <a:t>Define the subtasks – Timely completion of the subtasks should lead to attainment of the objective.</a:t>
            </a:r>
          </a:p>
          <a:p>
            <a:pPr eaLnBrk="1" hangingPunct="1"/>
            <a:r>
              <a:rPr lang="en-US" sz="1000" smtClean="0"/>
              <a:t>	New software system – what subtasks need to be completed – create earn codes, set up 	deductions codes etc…</a:t>
            </a:r>
          </a:p>
          <a:p>
            <a:pPr eaLnBrk="1" hangingPunct="1"/>
            <a:endParaRPr lang="en-US" sz="1000" smtClean="0"/>
          </a:p>
          <a:p>
            <a:pPr eaLnBrk="1" hangingPunct="1"/>
            <a:r>
              <a:rPr lang="en-US" sz="1000" smtClean="0"/>
              <a:t>Analyze Resources Available –</a:t>
            </a:r>
          </a:p>
          <a:p>
            <a:pPr eaLnBrk="1" hangingPunct="1"/>
            <a:r>
              <a:rPr lang="en-US" sz="1000" smtClean="0"/>
              <a:t>	Employees of payroll and other departments</a:t>
            </a:r>
          </a:p>
          <a:p>
            <a:pPr eaLnBrk="1" hangingPunct="1"/>
            <a:r>
              <a:rPr lang="en-US" sz="1000" smtClean="0"/>
              <a:t>	Company equipment (hardware and software)</a:t>
            </a:r>
          </a:p>
          <a:p>
            <a:pPr eaLnBrk="1" hangingPunct="1"/>
            <a:r>
              <a:rPr lang="en-US" sz="1000" smtClean="0"/>
              <a:t>	Company Funds – Budget</a:t>
            </a:r>
          </a:p>
          <a:p>
            <a:pPr eaLnBrk="1" hangingPunct="1"/>
            <a:r>
              <a:rPr lang="en-US" sz="1000" smtClean="0"/>
              <a:t>	Ideas from inside and outside the organization</a:t>
            </a:r>
          </a:p>
          <a:p>
            <a:pPr eaLnBrk="1" hangingPunct="1"/>
            <a:r>
              <a:rPr lang="en-US" sz="1000" smtClean="0"/>
              <a:t>	Information</a:t>
            </a:r>
          </a:p>
          <a:p>
            <a:pPr eaLnBrk="1" hangingPunct="1"/>
            <a:endParaRPr lang="en-US" sz="1000" smtClean="0"/>
          </a:p>
          <a:p>
            <a:pPr eaLnBrk="1" hangingPunct="1"/>
            <a:r>
              <a:rPr lang="en-US" sz="1000" smtClean="0"/>
              <a:t>Evaluate Costs – budget constraints can dictate the and time frames needed to achieve goal</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1A8D606C-A6CA-4F3D-BD53-8D88A5BDB6C1}" type="slidenum">
              <a:rPr lang="en-US" smtClean="0"/>
              <a:pPr eaLnBrk="1" hangingPunct="1"/>
              <a:t>28</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smtClean="0"/>
              <a:t>Hiring the right employee</a:t>
            </a:r>
          </a:p>
          <a:p>
            <a:pPr eaLnBrk="1" hangingPunct="1"/>
            <a:endParaRPr lang="en-US" sz="1000" smtClean="0"/>
          </a:p>
          <a:p>
            <a:pPr eaLnBrk="1" hangingPunct="1"/>
            <a:r>
              <a:rPr lang="en-US" sz="1000" smtClean="0"/>
              <a:t>Pre-hire analysis – decision to fill an open position or create a new one – what will be the tasks and duties of the position?</a:t>
            </a:r>
          </a:p>
          <a:p>
            <a:pPr eaLnBrk="1" hangingPunct="1"/>
            <a:endParaRPr lang="en-US" sz="1000" smtClean="0"/>
          </a:p>
          <a:p>
            <a:pPr eaLnBrk="1" hangingPunct="1"/>
            <a:r>
              <a:rPr lang="en-US" sz="1000" smtClean="0"/>
              <a:t>** Technical and performance skills – Excel, Word, Customer Service, Business Communication Special Skills – research, interpersonal skills… Use DPL as example</a:t>
            </a:r>
          </a:p>
          <a:p>
            <a:pPr eaLnBrk="1" hangingPunct="1"/>
            <a:endParaRPr lang="en-US" sz="1000" smtClean="0"/>
          </a:p>
          <a:p>
            <a:pPr marL="0" lvl="2" eaLnBrk="1" hangingPunct="1"/>
            <a:r>
              <a:rPr lang="en-US" sz="1000" smtClean="0"/>
              <a:t>***Educational/On Job Experience – do you want a degree or certification </a:t>
            </a:r>
          </a:p>
          <a:p>
            <a:pPr marL="0" lvl="2" eaLnBrk="1" hangingPunct="1"/>
            <a:endParaRPr lang="en-US" sz="1000" smtClean="0"/>
          </a:p>
          <a:p>
            <a:pPr marL="0" lvl="2" eaLnBrk="1" hangingPunct="1"/>
            <a:r>
              <a:rPr lang="en-US" sz="1000" smtClean="0"/>
              <a:t>What level of Supervision Required – is this someone you will need to be heavily supervised?</a:t>
            </a:r>
          </a:p>
          <a:p>
            <a:pPr eaLnBrk="1" hangingPunct="1"/>
            <a:endParaRPr lang="en-US" sz="1000" smtClean="0"/>
          </a:p>
          <a:p>
            <a:pPr eaLnBrk="1" hangingPunct="1"/>
            <a:r>
              <a:rPr lang="en-US" sz="1000" smtClean="0"/>
              <a:t>Recruiting – Inside the company – any candidates? Don’t Settle</a:t>
            </a:r>
          </a:p>
          <a:p>
            <a:pPr eaLnBrk="1" hangingPunct="1"/>
            <a:r>
              <a:rPr lang="en-US" sz="1000" smtClean="0"/>
              <a:t>                  Using a professional recruiter – headhunter</a:t>
            </a:r>
          </a:p>
          <a:p>
            <a:pPr eaLnBrk="1" hangingPunct="1"/>
            <a:r>
              <a:rPr lang="en-US" sz="1000" smtClean="0"/>
              <a:t>                  Does HR do the screening or you and a team?</a:t>
            </a:r>
          </a:p>
          <a:p>
            <a:pPr eaLnBrk="1" hangingPunct="1"/>
            <a:endParaRPr lang="en-US" sz="1000" smtClean="0"/>
          </a:p>
          <a:p>
            <a:pPr eaLnBrk="1" hangingPunct="1"/>
            <a:r>
              <a:rPr lang="en-US" sz="1000" smtClean="0"/>
              <a:t>Interviewing – Define a list of questions to ask each candidate to ensure no preference is shown	Ask questions that require the candidate to evaluate his or her skills</a:t>
            </a:r>
          </a:p>
          <a:p>
            <a:pPr eaLnBrk="1" hangingPunct="1"/>
            <a:r>
              <a:rPr lang="en-US" sz="1000" smtClean="0"/>
              <a:t>	Ask open ended questions	</a:t>
            </a:r>
          </a:p>
          <a:p>
            <a:pPr eaLnBrk="1" hangingPunct="1"/>
            <a:r>
              <a:rPr lang="en-US" sz="1000" smtClean="0"/>
              <a:t>                    If no one meets the criteria – start over – DON”T SETTLE</a:t>
            </a:r>
          </a:p>
          <a:p>
            <a:pPr eaLnBrk="1" hangingPunct="1"/>
            <a:r>
              <a:rPr lang="en-US" sz="1000" smtClean="0"/>
              <a:t>                  	</a:t>
            </a:r>
          </a:p>
          <a:p>
            <a:pPr eaLnBrk="1" hangingPunct="1"/>
            <a:r>
              <a:rPr lang="en-US" sz="1000" smtClean="0"/>
              <a:t>Testing as part of interview process – You can use the KAC (Knowledge Assessment Calculator)</a:t>
            </a:r>
          </a:p>
          <a:p>
            <a:pPr eaLnBrk="1" hangingPunct="1"/>
            <a:r>
              <a:rPr lang="en-US" sz="1000" smtClean="0"/>
              <a:t>         I will be either using the KAC or prepare my own test to evaluate</a:t>
            </a:r>
          </a:p>
          <a:p>
            <a:pPr marL="0" lvl="2" eaLnBrk="1" hangingPunct="1"/>
            <a:endParaRPr lang="en-US" sz="1000" smtClean="0"/>
          </a:p>
          <a:p>
            <a:pPr eaLnBrk="1" hangingPunct="1"/>
            <a:endParaRPr lang="en-US" sz="10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203C3FD5-0752-45EA-B366-058B173A5362}" type="slidenum">
              <a:rPr lang="en-US" smtClean="0"/>
              <a:pPr eaLnBrk="1" hangingPunct="1"/>
              <a:t>29</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smtClean="0"/>
              <a:t>Delegating…</a:t>
            </a:r>
          </a:p>
          <a:p>
            <a:pPr lvl="1" eaLnBrk="1" hangingPunct="1"/>
            <a:r>
              <a:rPr lang="en-US" sz="1000" smtClean="0"/>
              <a:t>Assign Responsibility – which employee gets which task?  Skills, resources etc..</a:t>
            </a:r>
          </a:p>
          <a:p>
            <a:pPr lvl="1" eaLnBrk="1" hangingPunct="1"/>
            <a:endParaRPr lang="en-US" sz="1000" smtClean="0"/>
          </a:p>
          <a:p>
            <a:pPr lvl="1" eaLnBrk="1" hangingPunct="1"/>
            <a:r>
              <a:rPr lang="en-US" sz="1000" smtClean="0"/>
              <a:t>Assign Authority – what level of authority will staff member have? Big project can staff member hire temporary employees, have control of budget?</a:t>
            </a:r>
          </a:p>
          <a:p>
            <a:pPr lvl="1" eaLnBrk="1" hangingPunct="1"/>
            <a:endParaRPr lang="en-US" sz="1000" smtClean="0"/>
          </a:p>
          <a:p>
            <a:pPr lvl="1" eaLnBrk="1" hangingPunct="1"/>
            <a:r>
              <a:rPr lang="en-US" sz="1000" smtClean="0"/>
              <a:t>Hold Staff Accountable – manager cannot delegate over all accountability for project or process if staff does not succeed – manager does not succeed – no throwing team under the bus!  Did manager communicate clearly, where their checkpoints along the way, was staff held accountable for their actions</a:t>
            </a:r>
          </a:p>
          <a:p>
            <a:pPr lvl="1" eaLnBrk="1" hangingPunct="1"/>
            <a:endParaRPr lang="en-US" sz="1000" smtClean="0"/>
          </a:p>
          <a:p>
            <a:pPr lvl="1" eaLnBrk="1" hangingPunct="1"/>
            <a:r>
              <a:rPr lang="en-US" sz="1000" smtClean="0"/>
              <a:t>Strike a Balance – New managers may hold on to and control too many task or they delegate everything.  It is important to find the balance – can staff handle tasks – do they need training, coaching etc…</a:t>
            </a:r>
          </a:p>
          <a:p>
            <a:pPr lvl="1" eaLnBrk="1" hangingPunct="1"/>
            <a:endParaRPr lang="en-US" sz="1000" smtClean="0"/>
          </a:p>
          <a:p>
            <a:pPr lvl="1" eaLnBrk="1" hangingPunct="1"/>
            <a:r>
              <a:rPr lang="en-US" sz="1000" smtClean="0"/>
              <a:t>Training</a:t>
            </a:r>
          </a:p>
          <a:p>
            <a:pPr lvl="1" eaLnBrk="1" hangingPunct="1"/>
            <a:r>
              <a:rPr lang="en-US" sz="1000" smtClean="0"/>
              <a:t>**A newly hired employee may have the technical skills but needs training in the company’s software, procedures, processes etc…. </a:t>
            </a:r>
          </a:p>
          <a:p>
            <a:pPr lvl="1" eaLnBrk="1" hangingPunct="1"/>
            <a:r>
              <a:rPr lang="en-US" sz="1000" smtClean="0"/>
              <a:t>**A current employee may need additional training in new software or raise their skill level.  For payroll training in new regulations and current events is critical</a:t>
            </a:r>
          </a:p>
          <a:p>
            <a:pPr lvl="1" eaLnBrk="1" hangingPunct="1"/>
            <a:endParaRPr lang="en-US" sz="1000" smtClean="0"/>
          </a:p>
          <a:p>
            <a:pPr lvl="1" eaLnBrk="1" hangingPunct="1"/>
            <a:r>
              <a:rPr lang="en-US" sz="1000" smtClean="0"/>
              <a:t>Manager must keep in mind what training can and cannot do – training can improve performance but is not a cure for all performance problems.  Training cannot improve poor attitude or work ethic!</a:t>
            </a:r>
          </a:p>
          <a:p>
            <a:pPr lvl="1" eaLnBrk="1" hangingPunct="1"/>
            <a:endParaRPr lang="en-US" sz="1000" smtClean="0"/>
          </a:p>
          <a:p>
            <a:pPr lvl="1" eaLnBrk="1" hangingPunct="1"/>
            <a:r>
              <a:rPr lang="en-US" sz="1000" smtClean="0"/>
              <a:t>Link training to payroll’s mission – look for training opportunities – study group, statewide conferences, webinars, chapter monthly meetings…</a:t>
            </a:r>
          </a:p>
          <a:p>
            <a:pPr lvl="1" eaLnBrk="1" hangingPunct="1"/>
            <a:endParaRPr lang="en-US" sz="1000" smtClean="0"/>
          </a:p>
          <a:p>
            <a:pPr lvl="1" eaLnBrk="1" hangingPunct="1"/>
            <a:endParaRPr lang="en-US" sz="10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D39B5B0-24EA-47B1-B17A-CC1CD86FDE63}" type="slidenum">
              <a:rPr lang="en-US" smtClean="0"/>
              <a:pPr eaLnBrk="1" hangingPunct="1"/>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316BAE56-AA52-4137-968E-9FE1A13518E0}" type="slidenum">
              <a:rPr lang="en-US" smtClean="0"/>
              <a:pPr eaLnBrk="1" hangingPunct="1"/>
              <a:t>30</a:t>
            </a:fld>
            <a:endParaRPr lang="en-US" smtClean="0"/>
          </a:p>
        </p:txBody>
      </p:sp>
      <p:sp>
        <p:nvSpPr>
          <p:cNvPr id="83971"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ln/>
        </p:spPr>
        <p:txBody>
          <a:bodyPr/>
          <a:lstStyle/>
          <a:p>
            <a:pPr eaLnBrk="1" hangingPunct="1">
              <a:defRPr/>
            </a:pPr>
            <a:r>
              <a:rPr lang="en-US" sz="800" dirty="0"/>
              <a:t>Manager must provide feedback and use clear communication skills</a:t>
            </a:r>
          </a:p>
          <a:p>
            <a:pPr eaLnBrk="1" hangingPunct="1">
              <a:defRPr/>
            </a:pPr>
            <a:endParaRPr lang="en-US" sz="800" dirty="0"/>
          </a:p>
          <a:p>
            <a:pPr eaLnBrk="1" hangingPunct="1">
              <a:defRPr/>
            </a:pPr>
            <a:r>
              <a:rPr lang="en-US" sz="800" dirty="0"/>
              <a:t>Feedback – information on performance that was expected – did the employee perform up to expectations</a:t>
            </a:r>
          </a:p>
          <a:p>
            <a:pPr eaLnBrk="1" hangingPunct="1">
              <a:defRPr/>
            </a:pPr>
            <a:r>
              <a:rPr lang="en-US" sz="800" dirty="0"/>
              <a:t>	Reward and reinforce and encourage positive behavior or a punishment to encourage </a:t>
            </a:r>
            <a:r>
              <a:rPr lang="en-US" sz="800" dirty="0" smtClean="0"/>
              <a:t>modified </a:t>
            </a:r>
            <a:r>
              <a:rPr lang="en-US" sz="800" dirty="0"/>
              <a:t>behavior</a:t>
            </a:r>
          </a:p>
          <a:p>
            <a:pPr eaLnBrk="1" hangingPunct="1">
              <a:defRPr/>
            </a:pPr>
            <a:endParaRPr lang="en-US" sz="800" dirty="0"/>
          </a:p>
          <a:p>
            <a:pPr eaLnBrk="1" hangingPunct="1">
              <a:defRPr/>
            </a:pPr>
            <a:r>
              <a:rPr lang="en-US" sz="800" dirty="0"/>
              <a:t>What is mission – providing customer service and accurate paychecks and staying in compliance?</a:t>
            </a:r>
          </a:p>
          <a:p>
            <a:pPr eaLnBrk="1" hangingPunct="1">
              <a:defRPr/>
            </a:pPr>
            <a:endParaRPr lang="en-US" sz="800" dirty="0"/>
          </a:p>
          <a:p>
            <a:pPr eaLnBrk="1" hangingPunct="1">
              <a:defRPr/>
            </a:pPr>
            <a:r>
              <a:rPr lang="en-US" sz="800" dirty="0"/>
              <a:t>Ignore Annoying Behavior – if the behavior doesn’t matter then ignore it – focus on business and the accomplishment of business related objectives.  Unless there is an adverse affect on the business or department ignore it.</a:t>
            </a:r>
          </a:p>
          <a:p>
            <a:pPr eaLnBrk="1" hangingPunct="1">
              <a:defRPr/>
            </a:pPr>
            <a:endParaRPr lang="en-US" sz="800" b="1" i="1" dirty="0">
              <a:effectLst>
                <a:outerShdw blurRad="38100" dist="38100" dir="2700000" algn="tl">
                  <a:srgbClr val="C0C0C0"/>
                </a:outerShdw>
              </a:effectLst>
            </a:endParaRPr>
          </a:p>
          <a:p>
            <a:pPr eaLnBrk="1" hangingPunct="1">
              <a:defRPr/>
            </a:pPr>
            <a:r>
              <a:rPr lang="en-US" sz="800" b="1" i="1" dirty="0">
                <a:effectLst>
                  <a:outerShdw blurRad="38100" dist="38100" dir="2700000" algn="tl">
                    <a:srgbClr val="C0C0C0"/>
                  </a:outerShdw>
                </a:effectLst>
              </a:rPr>
              <a:t>Do Not Personalize  - avoid using “YOU” – You have a lousy attitude… address the behavior </a:t>
            </a:r>
          </a:p>
          <a:p>
            <a:pPr eaLnBrk="1" hangingPunct="1">
              <a:defRPr/>
            </a:pPr>
            <a:endParaRPr lang="en-US" sz="800" b="1" i="1" dirty="0">
              <a:effectLst>
                <a:outerShdw blurRad="38100" dist="38100" dir="2700000" algn="tl">
                  <a:srgbClr val="C0C0C0"/>
                </a:outerShdw>
              </a:effectLst>
            </a:endParaRPr>
          </a:p>
          <a:p>
            <a:pPr eaLnBrk="1" hangingPunct="1">
              <a:defRPr/>
            </a:pPr>
            <a:r>
              <a:rPr lang="en-US" sz="800" dirty="0"/>
              <a:t>Keep Feedback Current – address situation as soon as possible – no </a:t>
            </a:r>
            <a:r>
              <a:rPr lang="en-US" sz="800" dirty="0" err="1"/>
              <a:t>surpises</a:t>
            </a:r>
            <a:endParaRPr lang="en-US" sz="800" dirty="0"/>
          </a:p>
          <a:p>
            <a:pPr eaLnBrk="1" hangingPunct="1">
              <a:defRPr/>
            </a:pPr>
            <a:endParaRPr lang="en-US" sz="800" dirty="0"/>
          </a:p>
          <a:p>
            <a:pPr eaLnBrk="1" hangingPunct="1">
              <a:defRPr/>
            </a:pPr>
            <a:r>
              <a:rPr lang="en-US" sz="800" dirty="0"/>
              <a:t>Base on observations not hearsay –  not what others have “told you”</a:t>
            </a:r>
          </a:p>
          <a:p>
            <a:pPr eaLnBrk="1" hangingPunct="1">
              <a:defRPr/>
            </a:pPr>
            <a:endParaRPr lang="en-US" sz="800" dirty="0"/>
          </a:p>
          <a:p>
            <a:pPr eaLnBrk="1" hangingPunct="1">
              <a:defRPr/>
            </a:pPr>
            <a:r>
              <a:rPr lang="en-US" sz="800" dirty="0"/>
              <a:t>Be Specific – don’t generalize – “you did great work on the </a:t>
            </a:r>
            <a:r>
              <a:rPr lang="en-US" sz="800" dirty="0" err="1"/>
              <a:t>timeclock</a:t>
            </a:r>
            <a:r>
              <a:rPr lang="en-US" sz="800" dirty="0"/>
              <a:t> implementation” not just “your doing a good job”</a:t>
            </a:r>
          </a:p>
          <a:p>
            <a:pPr eaLnBrk="1" hangingPunct="1">
              <a:defRPr/>
            </a:pPr>
            <a:endParaRPr lang="en-US" sz="800" dirty="0"/>
          </a:p>
          <a:p>
            <a:pPr eaLnBrk="1" hangingPunct="1">
              <a:defRPr/>
            </a:pPr>
            <a:r>
              <a:rPr lang="en-US" sz="800" dirty="0"/>
              <a:t>Praise – praise don’t punish.  Provide examples of how improvement can be made, rather just beating them down.  Help come up with solutions.  Feedback should be done in private</a:t>
            </a:r>
          </a:p>
          <a:p>
            <a:pPr eaLnBrk="1" hangingPunct="1">
              <a:defRPr/>
            </a:pPr>
            <a:endParaRPr lang="en-US" sz="800" dirty="0"/>
          </a:p>
          <a:p>
            <a:pPr eaLnBrk="1" hangingPunct="1">
              <a:defRPr/>
            </a:pPr>
            <a:r>
              <a:rPr lang="en-US" sz="800" dirty="0"/>
              <a:t>Listen – In recent years research has shown most people are not good listeners – retain only 25% of what we hear eight hours after we hear it.  Managers mush LISTEN  Page 13-12 barriers for listening and counter measures.</a:t>
            </a:r>
          </a:p>
          <a:p>
            <a:pPr eaLnBrk="1" hangingPunct="1">
              <a:defRPr/>
            </a:pPr>
            <a:endParaRPr lang="en-US" sz="8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800" smtClean="0"/>
              <a:t>Coaching</a:t>
            </a:r>
          </a:p>
          <a:p>
            <a:pPr lvl="1"/>
            <a:r>
              <a:rPr lang="en-US" sz="800" smtClean="0"/>
              <a:t>Helps improve knowledge and skills</a:t>
            </a:r>
          </a:p>
          <a:p>
            <a:pPr lvl="1"/>
            <a:r>
              <a:rPr lang="en-US" sz="800" smtClean="0"/>
              <a:t>One on One Meetings</a:t>
            </a:r>
          </a:p>
          <a:p>
            <a:pPr lvl="1"/>
            <a:r>
              <a:rPr lang="en-US" sz="800" smtClean="0"/>
              <a:t>Deals with Performance</a:t>
            </a:r>
          </a:p>
          <a:p>
            <a:r>
              <a:rPr lang="en-US" sz="800" smtClean="0"/>
              <a:t>Counseling</a:t>
            </a:r>
          </a:p>
          <a:p>
            <a:pPr lvl="1"/>
            <a:r>
              <a:rPr lang="en-US" sz="800" smtClean="0"/>
              <a:t>Personal or Attitude Problems affecting job</a:t>
            </a:r>
          </a:p>
          <a:p>
            <a:pPr lvl="1"/>
            <a:r>
              <a:rPr lang="en-US" sz="800" smtClean="0"/>
              <a:t>	Could be a reorganization, merger, layoffs, conflict between co-workers – refer to employee 	assistance plans if problem is of a personal nature.</a:t>
            </a:r>
          </a:p>
          <a:p>
            <a:r>
              <a:rPr lang="en-US" sz="800" smtClean="0"/>
              <a:t>Leadership</a:t>
            </a:r>
          </a:p>
          <a:p>
            <a:r>
              <a:rPr lang="en-US" sz="800" smtClean="0"/>
              <a:t>   Having a vision – where is the department headed what is the mission or vision – communicate that vision and acquire resources </a:t>
            </a:r>
          </a:p>
          <a:p>
            <a:endParaRPr lang="en-US" sz="800" smtClean="0"/>
          </a:p>
          <a:p>
            <a:r>
              <a:rPr lang="en-US" sz="800" smtClean="0"/>
              <a:t>Building Team Support – create an atmosphere where everyone is treated fairly, be approachable all ideas are thoughtfully considered.  </a:t>
            </a:r>
          </a:p>
          <a:p>
            <a:endParaRPr lang="en-US" sz="800" smtClean="0"/>
          </a:p>
          <a:p>
            <a:r>
              <a:rPr lang="en-US" sz="800" smtClean="0"/>
              <a:t>Seeking Partners – Partners within the company – HR, IT, Administration etc..</a:t>
            </a:r>
          </a:p>
          <a:p>
            <a:endParaRPr lang="en-US" sz="800" smtClean="0"/>
          </a:p>
          <a:p>
            <a:r>
              <a:rPr lang="en-US" sz="800" smtClean="0"/>
              <a:t>Accepting Responsibility – Own the outcome – good or bad.  Admit mistake – do not take credit for everything – give staff credit and praise </a:t>
            </a:r>
          </a:p>
          <a:p>
            <a:endParaRPr lang="en-US" sz="800" smtClean="0"/>
          </a:p>
          <a:p>
            <a:r>
              <a:rPr lang="en-US" sz="800" smtClean="0"/>
              <a:t>Making Decisions – be decisive and take action – don’t be wishy washy</a:t>
            </a:r>
          </a:p>
          <a:p>
            <a:endParaRPr lang="en-US" sz="800" smtClean="0"/>
          </a:p>
          <a:p>
            <a:r>
              <a:rPr lang="en-US" sz="800" smtClean="0"/>
              <a:t>Leading by Example – lead with integrity and follow your principles even when things get unpleasant.  </a:t>
            </a:r>
          </a:p>
          <a:p>
            <a:r>
              <a:rPr lang="en-US" sz="800" smtClean="0"/>
              <a:t>	</a:t>
            </a:r>
          </a:p>
          <a:p>
            <a:endParaRPr lang="en-US" sz="800"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CBB34461-B78D-4448-911E-E09BA2E918AD}" type="slidenum">
              <a:rPr lang="en-US" smtClean="0"/>
              <a:pPr eaLnBrk="1" hangingPunct="1"/>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1F49CC78-5601-4156-A3D4-E84C4D08A864}" type="slidenum">
              <a:rPr lang="en-US" smtClean="0"/>
              <a:pPr eaLnBrk="1" hangingPunct="1"/>
              <a:t>32</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smtClean="0"/>
              <a:t>CONTROLLING</a:t>
            </a:r>
          </a:p>
          <a:p>
            <a:pPr lvl="1" eaLnBrk="1" hangingPunct="1">
              <a:lnSpc>
                <a:spcPct val="80000"/>
              </a:lnSpc>
            </a:pPr>
            <a:r>
              <a:rPr lang="en-US" sz="800" smtClean="0"/>
              <a:t>Set Standards – for meting the goal must be specific and measurable</a:t>
            </a:r>
          </a:p>
          <a:p>
            <a:pPr lvl="1" eaLnBrk="1" hangingPunct="1">
              <a:lnSpc>
                <a:spcPct val="80000"/>
              </a:lnSpc>
            </a:pPr>
            <a:endParaRPr lang="en-US" sz="800" smtClean="0"/>
          </a:p>
          <a:p>
            <a:pPr lvl="1" eaLnBrk="1" hangingPunct="1">
              <a:lnSpc>
                <a:spcPct val="80000"/>
              </a:lnSpc>
            </a:pPr>
            <a:r>
              <a:rPr lang="en-US" sz="800" smtClean="0"/>
              <a:t>Monitoring Actual Progress – manager must monitor what is happening track the progress of “reducing time card errors” for example</a:t>
            </a:r>
          </a:p>
          <a:p>
            <a:pPr lvl="1" eaLnBrk="1" hangingPunct="1">
              <a:lnSpc>
                <a:spcPct val="80000"/>
              </a:lnSpc>
            </a:pPr>
            <a:endParaRPr lang="en-US" sz="800" smtClean="0"/>
          </a:p>
          <a:p>
            <a:pPr lvl="1" eaLnBrk="1" hangingPunct="1">
              <a:lnSpc>
                <a:spcPct val="80000"/>
              </a:lnSpc>
            </a:pPr>
            <a:r>
              <a:rPr lang="en-US" sz="800" smtClean="0"/>
              <a:t>Compare Progress with Standards – measure the progress being made against objective</a:t>
            </a:r>
          </a:p>
          <a:p>
            <a:pPr lvl="1" eaLnBrk="1" hangingPunct="1">
              <a:lnSpc>
                <a:spcPct val="80000"/>
              </a:lnSpc>
            </a:pPr>
            <a:endParaRPr lang="en-US" sz="800" smtClean="0"/>
          </a:p>
          <a:p>
            <a:pPr lvl="1" eaLnBrk="1" hangingPunct="1">
              <a:lnSpc>
                <a:spcPct val="80000"/>
              </a:lnSpc>
            </a:pPr>
            <a:r>
              <a:rPr lang="en-US" sz="800" smtClean="0"/>
              <a:t>Taking Corrective Actions – if progress is not sufficient make adjustments along the way.  </a:t>
            </a:r>
          </a:p>
          <a:p>
            <a:pPr lvl="1" eaLnBrk="1" hangingPunct="1">
              <a:lnSpc>
                <a:spcPct val="80000"/>
              </a:lnSpc>
            </a:pPr>
            <a:endParaRPr lang="en-US" sz="800" smtClean="0"/>
          </a:p>
          <a:p>
            <a:pPr eaLnBrk="1" hangingPunct="1">
              <a:lnSpc>
                <a:spcPct val="80000"/>
              </a:lnSpc>
            </a:pPr>
            <a:r>
              <a:rPr lang="en-US" sz="800" smtClean="0"/>
              <a:t>MOTIVATING – So NOT EASY – Each person is different</a:t>
            </a:r>
          </a:p>
          <a:p>
            <a:pPr lvl="1" eaLnBrk="1" hangingPunct="1">
              <a:lnSpc>
                <a:spcPct val="80000"/>
              </a:lnSpc>
            </a:pPr>
            <a:r>
              <a:rPr lang="en-US" sz="800" smtClean="0"/>
              <a:t>Money it is important but most respond more to  recognition, leadership, additional responsibility. </a:t>
            </a:r>
          </a:p>
          <a:p>
            <a:pPr lvl="1" eaLnBrk="1" hangingPunct="1">
              <a:lnSpc>
                <a:spcPct val="80000"/>
              </a:lnSpc>
            </a:pPr>
            <a:r>
              <a:rPr lang="en-US" sz="800" smtClean="0"/>
              <a:t>	usually is a short term motivator.</a:t>
            </a:r>
          </a:p>
          <a:p>
            <a:pPr lvl="1" eaLnBrk="1" hangingPunct="1">
              <a:lnSpc>
                <a:spcPct val="80000"/>
              </a:lnSpc>
            </a:pPr>
            <a:endParaRPr lang="en-US" sz="800" smtClean="0"/>
          </a:p>
          <a:p>
            <a:pPr lvl="1" eaLnBrk="1" hangingPunct="1">
              <a:lnSpc>
                <a:spcPct val="80000"/>
              </a:lnSpc>
            </a:pPr>
            <a:r>
              <a:rPr lang="en-US" sz="800" smtClean="0"/>
              <a:t>Achievement – personal need to succeed and grow, give them added responsibilities, recognition, challenge them, need less supervision</a:t>
            </a:r>
          </a:p>
          <a:p>
            <a:pPr lvl="1" eaLnBrk="1" hangingPunct="1">
              <a:lnSpc>
                <a:spcPct val="80000"/>
              </a:lnSpc>
            </a:pPr>
            <a:endParaRPr lang="en-US" sz="800" smtClean="0"/>
          </a:p>
          <a:p>
            <a:pPr lvl="1" eaLnBrk="1" hangingPunct="1">
              <a:lnSpc>
                <a:spcPct val="80000"/>
              </a:lnSpc>
            </a:pPr>
            <a:r>
              <a:rPr lang="en-US" sz="800" smtClean="0"/>
              <a:t>Leadership – leading and influencing the group – CONTROL, public recognition for leadership talents, supervisory position, leader of projects, asking input</a:t>
            </a:r>
          </a:p>
          <a:p>
            <a:pPr lvl="1" eaLnBrk="1" hangingPunct="1">
              <a:lnSpc>
                <a:spcPct val="80000"/>
              </a:lnSpc>
            </a:pPr>
            <a:endParaRPr lang="en-US" sz="800" smtClean="0"/>
          </a:p>
          <a:p>
            <a:pPr lvl="1" eaLnBrk="1" hangingPunct="1">
              <a:lnSpc>
                <a:spcPct val="80000"/>
              </a:lnSpc>
            </a:pPr>
            <a:r>
              <a:rPr lang="en-US" sz="800" smtClean="0"/>
              <a:t>Affiliation social aspect of the workplace – being liked and accepted – need to be friendly and include them, put on teams and task forces, networking opportunities, conferences, seminars, professional organizations</a:t>
            </a:r>
          </a:p>
          <a:p>
            <a:pPr lvl="1" eaLnBrk="1" hangingPunct="1">
              <a:lnSpc>
                <a:spcPct val="80000"/>
              </a:lnSpc>
            </a:pPr>
            <a:endParaRPr lang="en-US" sz="800" smtClean="0"/>
          </a:p>
          <a:p>
            <a:pPr lvl="1" eaLnBrk="1" hangingPunct="1">
              <a:lnSpc>
                <a:spcPct val="80000"/>
              </a:lnSpc>
            </a:pPr>
            <a:r>
              <a:rPr lang="en-US" sz="800" smtClean="0"/>
              <a:t>Recognition – motivated by receiving recognition of their efforts as evidence of their importance and prestige in the department – give them public credit, important sounding titles, award and or plaques, contest and competitions where they can compete.</a:t>
            </a:r>
          </a:p>
          <a:p>
            <a:pPr lvl="1" eaLnBrk="1" hangingPunct="1">
              <a:lnSpc>
                <a:spcPct val="80000"/>
              </a:lnSpc>
            </a:pPr>
            <a:endParaRPr lang="en-US" sz="800" smtClean="0"/>
          </a:p>
          <a:p>
            <a:pPr eaLnBrk="1" hangingPunct="1"/>
            <a:endParaRPr lang="en-US" sz="8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8BA5149E-8A24-4143-B01A-EC5E4FFA0ED4}" type="slidenum">
              <a:rPr lang="en-US" smtClean="0"/>
              <a:pPr eaLnBrk="1" hangingPunct="1"/>
              <a:t>33</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Types</a:t>
            </a:r>
          </a:p>
          <a:p>
            <a:pPr lvl="1" eaLnBrk="1" hangingPunct="1"/>
            <a:r>
              <a:rPr lang="en-US" smtClean="0"/>
              <a:t>Legislative, Labor Costs, Annual Wages</a:t>
            </a:r>
          </a:p>
          <a:p>
            <a:pPr lvl="1" eaLnBrk="1" hangingPunct="1"/>
            <a:r>
              <a:rPr lang="en-US" smtClean="0"/>
              <a:t>Variances, Departmental</a:t>
            </a:r>
          </a:p>
          <a:p>
            <a:pPr eaLnBrk="1" hangingPunct="1"/>
            <a:r>
              <a:rPr lang="en-US" smtClean="0"/>
              <a:t>Important Points in Reporting</a:t>
            </a:r>
          </a:p>
          <a:p>
            <a:pPr lvl="1" eaLnBrk="1" hangingPunct="1"/>
            <a:r>
              <a:rPr lang="en-US" smtClean="0"/>
              <a:t>Give information needed to make decision – summarize important points but don’t leave out key information to control outcome.  </a:t>
            </a:r>
          </a:p>
          <a:p>
            <a:pPr lvl="1" eaLnBrk="1" hangingPunct="1"/>
            <a:endParaRPr lang="en-US" smtClean="0"/>
          </a:p>
          <a:p>
            <a:pPr lvl="1" eaLnBrk="1" hangingPunct="1"/>
            <a:r>
              <a:rPr lang="en-US" smtClean="0"/>
              <a:t>Timely – don’t be late</a:t>
            </a:r>
          </a:p>
          <a:p>
            <a:pPr lvl="1" eaLnBrk="1" hangingPunct="1"/>
            <a:endParaRPr lang="en-US" smtClean="0"/>
          </a:p>
          <a:p>
            <a:pPr lvl="1" eaLnBrk="1" hangingPunct="1"/>
            <a:r>
              <a:rPr lang="en-US" smtClean="0"/>
              <a:t>Write Cleary and Brief – don’t use long convoluted sentences – not impressive</a:t>
            </a:r>
          </a:p>
          <a:p>
            <a:pPr lvl="1" eaLnBrk="1" hangingPunct="1"/>
            <a:endParaRPr lang="en-US" smtClean="0"/>
          </a:p>
          <a:p>
            <a:pPr lvl="1" eaLnBrk="1" hangingPunct="1"/>
            <a:r>
              <a:rPr lang="en-US" smtClean="0"/>
              <a:t>Leave out payroll jargon – if you are the only one who understands it, it is useless!</a:t>
            </a:r>
          </a:p>
          <a:p>
            <a:pPr lvl="1" eaLnBrk="1" hangingPunct="1"/>
            <a:endParaRPr lang="en-US" smtClean="0"/>
          </a:p>
          <a:p>
            <a:pPr lvl="1" eaLnBrk="1" hangingPunct="1"/>
            <a:r>
              <a:rPr lang="en-US" smtClean="0"/>
              <a:t>Tools- Technology </a:t>
            </a:r>
          </a:p>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0AF98E19-272F-4588-9AC9-009A8159BE6B}" type="slidenum">
              <a:rPr lang="en-US" smtClean="0"/>
              <a:pPr eaLnBrk="1" hangingPunct="1"/>
              <a:t>34</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Plan – what type – informational only, seeking opinions or information, making a group decision, brainstorming?</a:t>
            </a:r>
          </a:p>
          <a:p>
            <a:pPr eaLnBrk="1" hangingPunct="1"/>
            <a:endParaRPr lang="en-US" smtClean="0"/>
          </a:p>
          <a:p>
            <a:pPr eaLnBrk="1" hangingPunct="1"/>
            <a:r>
              <a:rPr lang="en-US" smtClean="0"/>
              <a:t>Prepare</a:t>
            </a:r>
          </a:p>
          <a:p>
            <a:pPr lvl="1" eaLnBrk="1" hangingPunct="1"/>
            <a:r>
              <a:rPr lang="en-US" smtClean="0"/>
              <a:t>Agenda – how long, items to be covered and decided on, distribute before the meeting</a:t>
            </a:r>
          </a:p>
          <a:p>
            <a:pPr lvl="1" eaLnBrk="1" hangingPunct="1"/>
            <a:r>
              <a:rPr lang="en-US" smtClean="0"/>
              <a:t>Consider Time – when do you hold – schedules of attendees</a:t>
            </a:r>
          </a:p>
          <a:p>
            <a:pPr lvl="1" eaLnBrk="1" hangingPunct="1"/>
            <a:endParaRPr lang="en-US" smtClean="0"/>
          </a:p>
          <a:p>
            <a:pPr eaLnBrk="1" hangingPunct="1"/>
            <a:r>
              <a:rPr lang="en-US" smtClean="0"/>
              <a:t>Keep On Track – keep control of the meeting, start on time and end on time, don’t let others take control of meeting with their own agenda.</a:t>
            </a:r>
          </a:p>
          <a:p>
            <a:pPr eaLnBrk="1" hangingPunct="1"/>
            <a:endParaRPr lang="en-US" smtClean="0"/>
          </a:p>
          <a:p>
            <a:pPr eaLnBrk="1" hangingPunct="1"/>
            <a:r>
              <a:rPr lang="en-US" smtClean="0"/>
              <a:t>Participation – make sure everyone participates – don’t let one or two people do all the talking</a:t>
            </a:r>
          </a:p>
          <a:p>
            <a:pPr eaLnBrk="1" hangingPunct="1"/>
            <a:endParaRPr lang="en-US" smtClean="0"/>
          </a:p>
          <a:p>
            <a:pPr eaLnBrk="1" hangingPunct="1"/>
            <a:r>
              <a:rPr lang="en-US" smtClean="0"/>
              <a:t>Record – keep notes and minutes from the meeting for documentation.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39145A0F-5DB5-4388-8AB4-B77F0CDEDAE1}" type="slidenum">
              <a:rPr lang="en-US" smtClean="0"/>
              <a:pPr eaLnBrk="1" hangingPunct="1"/>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Company policies</a:t>
            </a:r>
          </a:p>
          <a:p>
            <a:r>
              <a:rPr lang="en-US" smtClean="0"/>
              <a:t>Directions on processes – detailed</a:t>
            </a:r>
          </a:p>
          <a:p>
            <a:r>
              <a:rPr lang="en-US" smtClean="0"/>
              <a:t>Disaster recovery plans</a:t>
            </a:r>
          </a:p>
          <a:p>
            <a:r>
              <a:rPr lang="en-US" smtClean="0"/>
              <a:t>User manuals </a:t>
            </a:r>
          </a:p>
          <a:p>
            <a:r>
              <a:rPr lang="en-US" smtClean="0"/>
              <a:t>Job descriptions</a:t>
            </a:r>
          </a:p>
          <a:p>
            <a:r>
              <a:rPr lang="en-US" smtClean="0"/>
              <a:t>File location and descriptions (storage)</a:t>
            </a: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0F438ACD-2E1B-40E8-B6C4-D24343E2E5ED}" type="slidenum">
              <a:rPr lang="en-US" smtClean="0"/>
              <a:pPr eaLnBrk="1" hangingPunct="1"/>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1BDC0198-1AA4-44CA-A572-FBF58D8B3933}" type="slidenum">
              <a:rPr lang="en-US" smtClean="0"/>
              <a:pPr eaLnBrk="1" hangingPunct="1"/>
              <a:t>37</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1000" smtClean="0"/>
              <a:t>Crisis – long time employee suddenly quits, payroll conversion problems, mergers, acquisitions, disaster etc…</a:t>
            </a:r>
          </a:p>
          <a:p>
            <a:pPr eaLnBrk="1" hangingPunct="1">
              <a:lnSpc>
                <a:spcPct val="80000"/>
              </a:lnSpc>
            </a:pPr>
            <a:endParaRPr lang="en-US" sz="1000" smtClean="0"/>
          </a:p>
          <a:p>
            <a:pPr eaLnBrk="1" hangingPunct="1">
              <a:lnSpc>
                <a:spcPct val="80000"/>
              </a:lnSpc>
            </a:pPr>
            <a:r>
              <a:rPr lang="en-US" sz="1000" smtClean="0"/>
              <a:t>Prevent</a:t>
            </a:r>
          </a:p>
          <a:p>
            <a:pPr lvl="1" eaLnBrk="1" hangingPunct="1">
              <a:lnSpc>
                <a:spcPct val="80000"/>
              </a:lnSpc>
            </a:pPr>
            <a:r>
              <a:rPr lang="en-US" sz="1000" smtClean="0"/>
              <a:t>Proactive – have plans in place, documentation of duties and tasks, backup systems for files, communication, cross train, review the status of dept ongoing.</a:t>
            </a:r>
          </a:p>
          <a:p>
            <a:pPr lvl="1" eaLnBrk="1" hangingPunct="1">
              <a:lnSpc>
                <a:spcPct val="80000"/>
              </a:lnSpc>
            </a:pPr>
            <a:endParaRPr lang="en-US" sz="1000" smtClean="0"/>
          </a:p>
          <a:p>
            <a:pPr eaLnBrk="1" hangingPunct="1">
              <a:lnSpc>
                <a:spcPct val="80000"/>
              </a:lnSpc>
            </a:pPr>
            <a:r>
              <a:rPr lang="en-US" sz="1000" smtClean="0"/>
              <a:t>Manage</a:t>
            </a:r>
          </a:p>
          <a:p>
            <a:pPr lvl="1" eaLnBrk="1" hangingPunct="1">
              <a:lnSpc>
                <a:spcPct val="80000"/>
              </a:lnSpc>
            </a:pPr>
            <a:r>
              <a:rPr lang="en-US" sz="1000" smtClean="0"/>
              <a:t>Remain Calm – Manager keeps their behavior under control, identify and isolate crisis,  Communicate with those involved, analyze for solutions, document problem process and solutions</a:t>
            </a:r>
          </a:p>
          <a:p>
            <a:pPr lvl="1" eaLnBrk="1" hangingPunct="1">
              <a:lnSpc>
                <a:spcPct val="80000"/>
              </a:lnSpc>
            </a:pPr>
            <a:endParaRPr lang="en-US" sz="1000" smtClean="0"/>
          </a:p>
          <a:p>
            <a:pPr eaLnBrk="1" hangingPunct="1">
              <a:lnSpc>
                <a:spcPct val="80000"/>
              </a:lnSpc>
            </a:pPr>
            <a:r>
              <a:rPr lang="en-US" sz="1000" smtClean="0"/>
              <a:t>Lessons Learned</a:t>
            </a:r>
          </a:p>
          <a:p>
            <a:pPr lvl="1" eaLnBrk="1" hangingPunct="1">
              <a:lnSpc>
                <a:spcPct val="80000"/>
              </a:lnSpc>
            </a:pPr>
            <a:r>
              <a:rPr lang="en-US" sz="1000" smtClean="0"/>
              <a:t>Successful/ Not Successful Results – call meeting to discuss what happened what was successful and not so successful in dealing with the situation</a:t>
            </a:r>
          </a:p>
          <a:p>
            <a:pPr lvl="1" eaLnBrk="1" hangingPunct="1">
              <a:lnSpc>
                <a:spcPct val="80000"/>
              </a:lnSpc>
            </a:pPr>
            <a:endParaRPr lang="en-US" sz="1000" smtClean="0"/>
          </a:p>
          <a:p>
            <a:pPr lvl="1" eaLnBrk="1" hangingPunct="1">
              <a:lnSpc>
                <a:spcPct val="80000"/>
              </a:lnSpc>
            </a:pPr>
            <a:r>
              <a:rPr lang="en-US" sz="1000" smtClean="0"/>
              <a:t>Prevention for Future – what can be put in place so it doesn’t happen again</a:t>
            </a:r>
          </a:p>
          <a:p>
            <a:pPr lvl="1" eaLnBrk="1" hangingPunct="1">
              <a:lnSpc>
                <a:spcPct val="80000"/>
              </a:lnSpc>
            </a:pPr>
            <a:endParaRPr lang="en-US" sz="1000" smtClean="0"/>
          </a:p>
          <a:p>
            <a:pPr lvl="1" eaLnBrk="1" hangingPunct="1">
              <a:lnSpc>
                <a:spcPct val="80000"/>
              </a:lnSpc>
            </a:pPr>
            <a:r>
              <a:rPr lang="en-US" sz="1000" smtClean="0"/>
              <a:t>Expresss appreciation to your staff.</a:t>
            </a:r>
          </a:p>
          <a:p>
            <a:pPr eaLnBrk="1" hangingPunct="1">
              <a:lnSpc>
                <a:spcPct val="80000"/>
              </a:lnSpc>
            </a:pPr>
            <a:endParaRPr lang="en-US" sz="1000" smtClean="0"/>
          </a:p>
          <a:p>
            <a:pPr eaLnBrk="1" hangingPunct="1">
              <a:lnSpc>
                <a:spcPct val="80000"/>
              </a:lnSpc>
            </a:pPr>
            <a:r>
              <a:rPr lang="en-US" sz="1000" smtClean="0"/>
              <a:t>Positives From Crisis</a:t>
            </a:r>
          </a:p>
          <a:p>
            <a:pPr lvl="1" eaLnBrk="1" hangingPunct="1">
              <a:lnSpc>
                <a:spcPct val="80000"/>
              </a:lnSpc>
            </a:pPr>
            <a:r>
              <a:rPr lang="en-US" sz="1000" smtClean="0"/>
              <a:t>Share with your supervisor</a:t>
            </a:r>
          </a:p>
          <a:p>
            <a:pPr lvl="1" eaLnBrk="1" hangingPunct="1">
              <a:lnSpc>
                <a:spcPct val="80000"/>
              </a:lnSpc>
            </a:pPr>
            <a:r>
              <a:rPr lang="en-US" sz="1000" smtClean="0"/>
              <a:t>Assess your staff under pressure</a:t>
            </a:r>
          </a:p>
          <a:p>
            <a:pPr lvl="1" eaLnBrk="1" hangingPunct="1">
              <a:lnSpc>
                <a:spcPct val="80000"/>
              </a:lnSpc>
            </a:pPr>
            <a:r>
              <a:rPr lang="en-US" sz="1000" smtClean="0"/>
              <a:t>Use to build team spirit</a:t>
            </a:r>
          </a:p>
          <a:p>
            <a:pPr lvl="1" eaLnBrk="1" hangingPunct="1">
              <a:lnSpc>
                <a:spcPct val="80000"/>
              </a:lnSpc>
            </a:pPr>
            <a:r>
              <a:rPr lang="en-US" sz="1000" smtClean="0"/>
              <a:t>Put plans in place for the future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A01C1DD6-4A93-49E6-811C-B8307435D952}" type="slidenum">
              <a:rPr lang="en-US" smtClean="0"/>
              <a:pPr eaLnBrk="1" hangingPunct="1"/>
              <a:t>38</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Manager has important or not important tasks…</a:t>
            </a:r>
          </a:p>
          <a:p>
            <a:pPr eaLnBrk="1" hangingPunct="1"/>
            <a:endParaRPr lang="en-US" smtClean="0"/>
          </a:p>
          <a:p>
            <a:pPr eaLnBrk="1" hangingPunct="1"/>
            <a:r>
              <a:rPr lang="en-US" smtClean="0"/>
              <a:t>A Manager must be able to schedule and delegate tasks to be efficient.</a:t>
            </a:r>
          </a:p>
          <a:p>
            <a:pPr eaLnBrk="1" hangingPunct="1"/>
            <a:endParaRPr lang="en-US" smtClean="0"/>
          </a:p>
          <a:p>
            <a:pPr eaLnBrk="1" hangingPunct="1"/>
            <a:r>
              <a:rPr lang="en-US" smtClean="0"/>
              <a:t>CONTROLL EMAIL – you do not have to respond immediately – set time limits.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A1D96A8F-9E0D-4005-8CDA-4280EE878BDF}" type="slidenum">
              <a:rPr lang="en-US" smtClean="0"/>
              <a:pPr eaLnBrk="1" hangingPunct="1"/>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DA07C76-C31D-4A37-B889-E2C0424DFAF0}" type="slidenum">
              <a:rPr lang="en-US" smtClean="0"/>
              <a:pPr eaLnBrk="1" hangingPunct="1"/>
              <a:t>4</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609600" y="44958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sz="100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28544BFE-AE19-4DFB-A1AA-E0D122E058F3}" type="slidenum">
              <a:rPr lang="en-US" smtClean="0"/>
              <a:pPr eaLnBrk="1" hangingPunct="1"/>
              <a:t>40</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z="1000" smtClean="0"/>
              <a:t>4 STAGES OF DEVELOPMENT </a:t>
            </a:r>
          </a:p>
          <a:p>
            <a:pPr lvl="1" eaLnBrk="1" hangingPunct="1">
              <a:lnSpc>
                <a:spcPct val="90000"/>
              </a:lnSpc>
            </a:pPr>
            <a:r>
              <a:rPr lang="en-US" sz="1000" smtClean="0"/>
              <a:t>FORMING – Start Up – No Trust</a:t>
            </a:r>
          </a:p>
          <a:p>
            <a:pPr lvl="1" eaLnBrk="1" hangingPunct="1">
              <a:lnSpc>
                <a:spcPct val="90000"/>
              </a:lnSpc>
            </a:pPr>
            <a:r>
              <a:rPr lang="en-US" sz="1000" smtClean="0"/>
              <a:t>STORMING – Responsibilities, Agendas, Splinter, Anxiety</a:t>
            </a:r>
          </a:p>
          <a:p>
            <a:pPr lvl="1" eaLnBrk="1" hangingPunct="1">
              <a:lnSpc>
                <a:spcPct val="90000"/>
              </a:lnSpc>
            </a:pPr>
            <a:r>
              <a:rPr lang="en-US" sz="1000" smtClean="0"/>
              <a:t>NORMING – Working teams, success starts to occur</a:t>
            </a:r>
          </a:p>
          <a:p>
            <a:pPr lvl="1" eaLnBrk="1" hangingPunct="1">
              <a:lnSpc>
                <a:spcPct val="90000"/>
              </a:lnSpc>
            </a:pPr>
            <a:r>
              <a:rPr lang="en-US" sz="1000" smtClean="0"/>
              <a:t>PERFORMING – members are motivated, no surprises, efficient</a:t>
            </a:r>
          </a:p>
          <a:p>
            <a:pPr eaLnBrk="1" hangingPunct="1">
              <a:lnSpc>
                <a:spcPct val="90000"/>
              </a:lnSpc>
            </a:pPr>
            <a:r>
              <a:rPr lang="en-US" sz="1000" smtClean="0"/>
              <a:t>NEEDED DIVERSITY</a:t>
            </a:r>
          </a:p>
          <a:p>
            <a:pPr lvl="1" eaLnBrk="1" hangingPunct="1">
              <a:lnSpc>
                <a:spcPct val="90000"/>
              </a:lnSpc>
            </a:pPr>
            <a:r>
              <a:rPr lang="en-US" sz="1000" smtClean="0"/>
              <a:t>CONTIBUTORS – task and result oriented value professionalism and efficiency – willing to share expertise – organized and dependable</a:t>
            </a:r>
          </a:p>
          <a:p>
            <a:pPr lvl="1" eaLnBrk="1" hangingPunct="1">
              <a:lnSpc>
                <a:spcPct val="90000"/>
              </a:lnSpc>
            </a:pPr>
            <a:endParaRPr lang="en-US" sz="1000" smtClean="0"/>
          </a:p>
          <a:p>
            <a:pPr lvl="1" eaLnBrk="1" hangingPunct="1">
              <a:lnSpc>
                <a:spcPct val="90000"/>
              </a:lnSpc>
            </a:pPr>
            <a:r>
              <a:rPr lang="en-US" sz="1000" smtClean="0"/>
              <a:t>COLLBORATORS – Cooperation among team members and commitment to team goals – flexible and open</a:t>
            </a:r>
          </a:p>
          <a:p>
            <a:pPr lvl="1" eaLnBrk="1" hangingPunct="1">
              <a:lnSpc>
                <a:spcPct val="90000"/>
              </a:lnSpc>
            </a:pPr>
            <a:endParaRPr lang="en-US" sz="1000" smtClean="0"/>
          </a:p>
          <a:p>
            <a:pPr lvl="1" eaLnBrk="1" hangingPunct="1">
              <a:lnSpc>
                <a:spcPct val="90000"/>
              </a:lnSpc>
            </a:pPr>
            <a:r>
              <a:rPr lang="en-US" sz="1000" smtClean="0"/>
              <a:t>COMMUNICATORS – excellent communication skills – listening, patience, humor and Tact – positive attitude to help elevate tension</a:t>
            </a:r>
          </a:p>
          <a:p>
            <a:pPr lvl="1" eaLnBrk="1" hangingPunct="1">
              <a:lnSpc>
                <a:spcPct val="90000"/>
              </a:lnSpc>
            </a:pPr>
            <a:endParaRPr lang="en-US" sz="1000" smtClean="0"/>
          </a:p>
          <a:p>
            <a:pPr lvl="1" eaLnBrk="1" hangingPunct="1">
              <a:lnSpc>
                <a:spcPct val="90000"/>
              </a:lnSpc>
            </a:pPr>
            <a:r>
              <a:rPr lang="en-US" sz="1000" smtClean="0"/>
              <a:t>CHALLENGERS – Devils advocate – more argumentative – open to problems and look for innovative ways to solve them.</a:t>
            </a:r>
          </a:p>
          <a:p>
            <a:pPr lvl="1" eaLnBrk="1" hangingPunct="1">
              <a:lnSpc>
                <a:spcPct val="90000"/>
              </a:lnSpc>
            </a:pPr>
            <a:endParaRPr lang="en-US" sz="1000" smtClean="0"/>
          </a:p>
          <a:p>
            <a:pPr lvl="1" eaLnBrk="1" hangingPunct="1">
              <a:lnSpc>
                <a:spcPct val="90000"/>
              </a:lnSpc>
            </a:pPr>
            <a:r>
              <a:rPr lang="en-US" sz="1000" smtClean="0"/>
              <a:t>With Team – Manager needs to:</a:t>
            </a:r>
          </a:p>
          <a:p>
            <a:pPr lvl="1" eaLnBrk="1" hangingPunct="1">
              <a:lnSpc>
                <a:spcPct val="90000"/>
              </a:lnSpc>
            </a:pPr>
            <a:r>
              <a:rPr lang="en-US" sz="1000" smtClean="0"/>
              <a:t>Get to know the team outside of meeting, clearly define the team’s purpose, clarify roles, develop action plan, encourage questions, disagreement and innovation, share spotlight, emphasize importance of participation, celebrate successes, assess effectiveness</a:t>
            </a:r>
          </a:p>
          <a:p>
            <a:pPr lvl="1" eaLnBrk="1" hangingPunct="1">
              <a:lnSpc>
                <a:spcPct val="90000"/>
              </a:lnSpc>
            </a:pPr>
            <a:endParaRPr lang="en-US" sz="1000" smtClean="0"/>
          </a:p>
          <a:p>
            <a:pPr eaLnBrk="1" hangingPunct="1"/>
            <a:endParaRPr lang="en-US" sz="100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97ECF930-CCA7-4162-9F37-8B783D3CF0D3}" type="slidenum">
              <a:rPr lang="en-US" smtClean="0"/>
              <a:pPr eaLnBrk="1" hangingPunct="1"/>
              <a:t>41</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smtClean="0"/>
              <a:t>Formal way of giving back… weed out good performers from bad</a:t>
            </a:r>
          </a:p>
          <a:p>
            <a:pPr eaLnBrk="1" hangingPunct="1"/>
            <a:r>
              <a:rPr lang="en-US" sz="1000" smtClean="0"/>
              <a:t>Documentation for raises</a:t>
            </a:r>
          </a:p>
          <a:p>
            <a:pPr eaLnBrk="1" hangingPunct="1"/>
            <a:r>
              <a:rPr lang="en-US" sz="1000" smtClean="0"/>
              <a:t>Who is promotable</a:t>
            </a:r>
          </a:p>
          <a:p>
            <a:pPr eaLnBrk="1" hangingPunct="1"/>
            <a:r>
              <a:rPr lang="en-US" sz="1000" smtClean="0"/>
              <a:t>Support decision for poor performers – more training or discipline</a:t>
            </a:r>
          </a:p>
          <a:p>
            <a:pPr eaLnBrk="1" hangingPunct="1"/>
            <a:r>
              <a:rPr lang="en-US" sz="1000" smtClean="0"/>
              <a:t>Encourage personal growth and development</a:t>
            </a:r>
          </a:p>
          <a:p>
            <a:pPr eaLnBrk="1" hangingPunct="1"/>
            <a:r>
              <a:rPr lang="en-US" sz="1000" smtClean="0"/>
              <a:t>Documentation for employment decisions that may be challenged.  </a:t>
            </a:r>
          </a:p>
          <a:p>
            <a:pPr eaLnBrk="1" hangingPunct="1"/>
            <a:endParaRPr lang="en-US" sz="1000" smtClean="0"/>
          </a:p>
          <a:p>
            <a:pPr eaLnBrk="1" hangingPunct="1">
              <a:lnSpc>
                <a:spcPct val="90000"/>
              </a:lnSpc>
            </a:pPr>
            <a:r>
              <a:rPr lang="en-US" sz="1000" smtClean="0"/>
              <a:t>EFFECTIVE</a:t>
            </a:r>
          </a:p>
          <a:p>
            <a:pPr lvl="1" eaLnBrk="1" hangingPunct="1">
              <a:lnSpc>
                <a:spcPct val="90000"/>
              </a:lnSpc>
            </a:pPr>
            <a:r>
              <a:rPr lang="en-US" sz="1000" smtClean="0"/>
              <a:t>Objective Job Related Goals</a:t>
            </a:r>
          </a:p>
          <a:p>
            <a:pPr lvl="1" eaLnBrk="1" hangingPunct="1">
              <a:lnSpc>
                <a:spcPct val="90000"/>
              </a:lnSpc>
            </a:pPr>
            <a:r>
              <a:rPr lang="en-US" sz="1000" smtClean="0"/>
              <a:t>Performance Based</a:t>
            </a:r>
          </a:p>
          <a:p>
            <a:pPr lvl="2" eaLnBrk="1" hangingPunct="1">
              <a:lnSpc>
                <a:spcPct val="90000"/>
              </a:lnSpc>
            </a:pPr>
            <a:r>
              <a:rPr lang="en-US" sz="1000" smtClean="0"/>
              <a:t>Observable Behavior and Results</a:t>
            </a:r>
          </a:p>
          <a:p>
            <a:pPr lvl="2" eaLnBrk="1" hangingPunct="1">
              <a:lnSpc>
                <a:spcPct val="90000"/>
              </a:lnSpc>
            </a:pPr>
            <a:r>
              <a:rPr lang="en-US" sz="1000" smtClean="0"/>
              <a:t>Clearly Communicated in Writing</a:t>
            </a:r>
          </a:p>
          <a:p>
            <a:pPr lvl="1" eaLnBrk="1" hangingPunct="1">
              <a:lnSpc>
                <a:spcPct val="90000"/>
              </a:lnSpc>
            </a:pPr>
            <a:r>
              <a:rPr lang="en-US" sz="1000" smtClean="0"/>
              <a:t>Will Deliver Feedback in proper way</a:t>
            </a:r>
          </a:p>
          <a:p>
            <a:pPr lvl="1" eaLnBrk="1" hangingPunct="1">
              <a:lnSpc>
                <a:spcPct val="90000"/>
              </a:lnSpc>
            </a:pPr>
            <a:r>
              <a:rPr lang="en-US" sz="1000" smtClean="0"/>
              <a:t>Provide Written Guidelines for evaluation process</a:t>
            </a:r>
          </a:p>
          <a:p>
            <a:pPr lvl="1" eaLnBrk="1" hangingPunct="1">
              <a:lnSpc>
                <a:spcPct val="90000"/>
              </a:lnSpc>
            </a:pPr>
            <a:r>
              <a:rPr lang="en-US" sz="1000" smtClean="0"/>
              <a:t>Employee Must Have Input – can challenge items</a:t>
            </a:r>
          </a:p>
          <a:p>
            <a:pPr lvl="1" eaLnBrk="1" hangingPunct="1">
              <a:lnSpc>
                <a:spcPct val="90000"/>
              </a:lnSpc>
            </a:pPr>
            <a:r>
              <a:rPr lang="en-US" sz="1000" smtClean="0"/>
              <a:t>Does not place unreasonable technical or time constraints </a:t>
            </a:r>
          </a:p>
          <a:p>
            <a:pPr eaLnBrk="1" hangingPunct="1">
              <a:lnSpc>
                <a:spcPct val="90000"/>
              </a:lnSpc>
            </a:pPr>
            <a:r>
              <a:rPr lang="en-US" sz="1000" smtClean="0"/>
              <a:t>INEFFECTIVE</a:t>
            </a:r>
          </a:p>
          <a:p>
            <a:pPr lvl="1" eaLnBrk="1" hangingPunct="1">
              <a:lnSpc>
                <a:spcPct val="90000"/>
              </a:lnSpc>
            </a:pPr>
            <a:r>
              <a:rPr lang="en-US" sz="1000" smtClean="0"/>
              <a:t>Manager should not feel guilty over negative evaluation</a:t>
            </a:r>
          </a:p>
          <a:p>
            <a:pPr lvl="1" eaLnBrk="1" hangingPunct="1">
              <a:lnSpc>
                <a:spcPct val="90000"/>
              </a:lnSpc>
            </a:pPr>
            <a:r>
              <a:rPr lang="en-US" sz="1000" smtClean="0"/>
              <a:t>No accountability for how Manager evaluates staff</a:t>
            </a:r>
          </a:p>
          <a:p>
            <a:pPr lvl="1" eaLnBrk="1" hangingPunct="1">
              <a:lnSpc>
                <a:spcPct val="90000"/>
              </a:lnSpc>
            </a:pPr>
            <a:r>
              <a:rPr lang="en-US" sz="1000" smtClean="0"/>
              <a:t>Improper application of standards</a:t>
            </a:r>
          </a:p>
          <a:p>
            <a:pPr eaLnBrk="1" hangingPunct="1"/>
            <a:endParaRPr lang="en-US" sz="100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2E71DC3D-AE38-4BD3-9B0E-808C6A239861}" type="slidenum">
              <a:rPr lang="en-US" smtClean="0"/>
              <a:pPr eaLnBrk="1" hangingPunct="1"/>
              <a:t>42</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z="1000" smtClean="0"/>
              <a:t>WHAT IS CUSTOMER SERVICE</a:t>
            </a:r>
          </a:p>
          <a:p>
            <a:pPr lvl="1" eaLnBrk="1" hangingPunct="1">
              <a:lnSpc>
                <a:spcPct val="90000"/>
              </a:lnSpc>
            </a:pPr>
            <a:r>
              <a:rPr lang="en-US" sz="1000" smtClean="0"/>
              <a:t>Reliability – Payroll is dependable, accurate and timely – external and internal customers</a:t>
            </a:r>
          </a:p>
          <a:p>
            <a:pPr lvl="1" eaLnBrk="1" hangingPunct="1">
              <a:lnSpc>
                <a:spcPct val="90000"/>
              </a:lnSpc>
            </a:pPr>
            <a:endParaRPr lang="en-US" sz="1000" smtClean="0"/>
          </a:p>
          <a:p>
            <a:pPr lvl="1" eaLnBrk="1" hangingPunct="1">
              <a:lnSpc>
                <a:spcPct val="90000"/>
              </a:lnSpc>
            </a:pPr>
            <a:r>
              <a:rPr lang="en-US" sz="1000" smtClean="0"/>
              <a:t>Responsiveness – team must be willing and able to respond promptly to needs and questions</a:t>
            </a:r>
          </a:p>
          <a:p>
            <a:pPr lvl="1" eaLnBrk="1" hangingPunct="1">
              <a:lnSpc>
                <a:spcPct val="90000"/>
              </a:lnSpc>
            </a:pPr>
            <a:endParaRPr lang="en-US" sz="1000" smtClean="0"/>
          </a:p>
          <a:p>
            <a:pPr lvl="1" eaLnBrk="1" hangingPunct="1">
              <a:lnSpc>
                <a:spcPct val="90000"/>
              </a:lnSpc>
            </a:pPr>
            <a:r>
              <a:rPr lang="en-US" sz="1000" smtClean="0"/>
              <a:t>Assurance – customer must be confident that when they call the payroll department that they receive an accurate and courteous response.  </a:t>
            </a:r>
          </a:p>
          <a:p>
            <a:pPr lvl="1" eaLnBrk="1" hangingPunct="1">
              <a:lnSpc>
                <a:spcPct val="90000"/>
              </a:lnSpc>
            </a:pPr>
            <a:endParaRPr lang="en-US" sz="1000" smtClean="0"/>
          </a:p>
          <a:p>
            <a:pPr lvl="1" eaLnBrk="1" hangingPunct="1">
              <a:lnSpc>
                <a:spcPct val="90000"/>
              </a:lnSpc>
            </a:pPr>
            <a:r>
              <a:rPr lang="en-US" sz="1000" smtClean="0"/>
              <a:t>Empathy – customers must be treated with respect and care by the payroll staff , no matter what the question or how many times it has been asked.</a:t>
            </a:r>
          </a:p>
          <a:p>
            <a:pPr lvl="1" eaLnBrk="1" hangingPunct="1">
              <a:lnSpc>
                <a:spcPct val="90000"/>
              </a:lnSpc>
            </a:pPr>
            <a:endParaRPr lang="en-US" sz="1000" smtClean="0"/>
          </a:p>
          <a:p>
            <a:pPr lvl="1" eaLnBrk="1" hangingPunct="1">
              <a:lnSpc>
                <a:spcPct val="90000"/>
              </a:lnSpc>
            </a:pPr>
            <a:r>
              <a:rPr lang="en-US" sz="1000" smtClean="0"/>
              <a:t>Tangibles</a:t>
            </a:r>
          </a:p>
          <a:p>
            <a:pPr lvl="2" eaLnBrk="1" hangingPunct="1">
              <a:lnSpc>
                <a:spcPct val="90000"/>
              </a:lnSpc>
            </a:pPr>
            <a:r>
              <a:rPr lang="en-US" sz="1000" smtClean="0"/>
              <a:t>Physical facilities, equipment and appearance</a:t>
            </a:r>
          </a:p>
          <a:p>
            <a:pPr lvl="2" eaLnBrk="1" hangingPunct="1">
              <a:lnSpc>
                <a:spcPct val="90000"/>
              </a:lnSpc>
            </a:pPr>
            <a:r>
              <a:rPr lang="en-US" sz="1000" smtClean="0"/>
              <a:t>Dept should be easily reached by phone or email</a:t>
            </a:r>
          </a:p>
          <a:p>
            <a:pPr lvl="2" eaLnBrk="1" hangingPunct="1">
              <a:lnSpc>
                <a:spcPct val="90000"/>
              </a:lnSpc>
            </a:pPr>
            <a:r>
              <a:rPr lang="en-US" sz="1000" smtClean="0"/>
              <a:t>If employees have access to the payroll area, desks and work spaces should be neat and tidy – a messy, paper-filled office area in disarry never instills confidence</a:t>
            </a:r>
          </a:p>
          <a:p>
            <a:pPr lvl="2" eaLnBrk="1" hangingPunct="1">
              <a:lnSpc>
                <a:spcPct val="90000"/>
              </a:lnSpc>
            </a:pPr>
            <a:endParaRPr lang="en-US" sz="1000" smtClean="0"/>
          </a:p>
          <a:p>
            <a:pPr eaLnBrk="1" hangingPunct="1">
              <a:lnSpc>
                <a:spcPct val="90000"/>
              </a:lnSpc>
            </a:pPr>
            <a:r>
              <a:rPr lang="en-US" sz="1000" smtClean="0"/>
              <a:t>HOW TO INSTILL</a:t>
            </a:r>
          </a:p>
          <a:p>
            <a:pPr lvl="1" eaLnBrk="1" hangingPunct="1">
              <a:lnSpc>
                <a:spcPct val="90000"/>
              </a:lnSpc>
            </a:pPr>
            <a:r>
              <a:rPr lang="en-US" sz="1000" smtClean="0"/>
              <a:t>Role Play – play out scenarios or previous customer service opportunities</a:t>
            </a:r>
          </a:p>
          <a:p>
            <a:pPr lvl="1" eaLnBrk="1" hangingPunct="1">
              <a:lnSpc>
                <a:spcPct val="90000"/>
              </a:lnSpc>
            </a:pPr>
            <a:r>
              <a:rPr lang="en-US" sz="1000" smtClean="0"/>
              <a:t>What to do – what not to do</a:t>
            </a:r>
          </a:p>
          <a:p>
            <a:pPr lvl="1" eaLnBrk="1" hangingPunct="1">
              <a:lnSpc>
                <a:spcPct val="90000"/>
              </a:lnSpc>
            </a:pPr>
            <a:endParaRPr lang="en-US" sz="1000" smtClean="0"/>
          </a:p>
          <a:p>
            <a:pPr lvl="1" eaLnBrk="1" hangingPunct="1">
              <a:lnSpc>
                <a:spcPct val="90000"/>
              </a:lnSpc>
            </a:pPr>
            <a:r>
              <a:rPr lang="en-US" sz="1000" smtClean="0"/>
              <a:t>Case Studies – if role playing is not an option then seek out written or training tools with examples of customer service Technology.</a:t>
            </a:r>
          </a:p>
          <a:p>
            <a:pPr lvl="1" eaLnBrk="1" hangingPunct="1">
              <a:lnSpc>
                <a:spcPct val="90000"/>
              </a:lnSpc>
            </a:pPr>
            <a:endParaRPr lang="en-US" sz="1000" smtClean="0"/>
          </a:p>
          <a:p>
            <a:pPr eaLnBrk="1" hangingPunct="1">
              <a:lnSpc>
                <a:spcPct val="90000"/>
              </a:lnSpc>
            </a:pPr>
            <a:r>
              <a:rPr lang="en-US" sz="1000" smtClean="0"/>
              <a:t>SHARED SERVICES</a:t>
            </a:r>
          </a:p>
          <a:p>
            <a:pPr eaLnBrk="1" hangingPunct="1">
              <a:lnSpc>
                <a:spcPct val="90000"/>
              </a:lnSpc>
            </a:pPr>
            <a:r>
              <a:rPr lang="en-US" sz="1000" smtClean="0"/>
              <a:t>	Shared service is “one stop shopping” this may be the creation of a “call center” for employees.  They can call one place and receive help or information on benefits, payroll, hr related inquiries etc… Using one system </a:t>
            </a:r>
          </a:p>
          <a:p>
            <a:pPr eaLnBrk="1" hangingPunct="1">
              <a:lnSpc>
                <a:spcPct val="90000"/>
              </a:lnSpc>
            </a:pPr>
            <a:endParaRPr lang="en-US" sz="1000" smtClean="0"/>
          </a:p>
          <a:p>
            <a:pPr eaLnBrk="1" hangingPunct="1">
              <a:lnSpc>
                <a:spcPct val="90000"/>
              </a:lnSpc>
            </a:pPr>
            <a:r>
              <a:rPr lang="en-US" sz="1000" smtClean="0"/>
              <a:t>Advantage – better quality service from better trained personnel – more efficient – cross-functional</a:t>
            </a:r>
          </a:p>
          <a:p>
            <a:pPr eaLnBrk="1" hangingPunct="1">
              <a:lnSpc>
                <a:spcPct val="90000"/>
              </a:lnSpc>
            </a:pPr>
            <a:endParaRPr lang="en-US" sz="1000" smtClean="0"/>
          </a:p>
          <a:p>
            <a:pPr eaLnBrk="1" hangingPunct="1">
              <a:lnSpc>
                <a:spcPct val="90000"/>
              </a:lnSpc>
            </a:pPr>
            <a:r>
              <a:rPr lang="en-US" sz="1000" smtClean="0"/>
              <a:t>Considerations –</a:t>
            </a:r>
          </a:p>
          <a:p>
            <a:pPr eaLnBrk="1" hangingPunct="1">
              <a:lnSpc>
                <a:spcPct val="90000"/>
              </a:lnSpc>
            </a:pPr>
            <a:r>
              <a:rPr lang="en-US" sz="1000" smtClean="0"/>
              <a:t>	Define your goals – what and what will shared services provide</a:t>
            </a:r>
          </a:p>
          <a:p>
            <a:pPr eaLnBrk="1" hangingPunct="1">
              <a:lnSpc>
                <a:spcPct val="90000"/>
              </a:lnSpc>
            </a:pPr>
            <a:r>
              <a:rPr lang="en-US" sz="1000" smtClean="0"/>
              <a:t>	Analyze current processes from end to end</a:t>
            </a:r>
          </a:p>
          <a:p>
            <a:pPr eaLnBrk="1" hangingPunct="1">
              <a:lnSpc>
                <a:spcPct val="90000"/>
              </a:lnSpc>
            </a:pPr>
            <a:r>
              <a:rPr lang="en-US" sz="1000" smtClean="0"/>
              <a:t>	Prepare to deal with cultural issues</a:t>
            </a:r>
          </a:p>
          <a:p>
            <a:pPr eaLnBrk="1" hangingPunct="1">
              <a:lnSpc>
                <a:spcPct val="90000"/>
              </a:lnSpc>
            </a:pPr>
            <a:r>
              <a:rPr lang="en-US" sz="1000" smtClean="0"/>
              <a:t>		Resistance to change – fear</a:t>
            </a:r>
          </a:p>
          <a:p>
            <a:pPr eaLnBrk="1" hangingPunct="1">
              <a:lnSpc>
                <a:spcPct val="90000"/>
              </a:lnSpc>
            </a:pPr>
            <a:r>
              <a:rPr lang="en-US" sz="1000" smtClean="0"/>
              <a:t>	Focus on process rather than functions</a:t>
            </a:r>
          </a:p>
          <a:p>
            <a:pPr eaLnBrk="1" hangingPunct="1">
              <a:lnSpc>
                <a:spcPct val="90000"/>
              </a:lnSpc>
            </a:pPr>
            <a:r>
              <a:rPr lang="en-US" sz="1000" smtClean="0"/>
              <a:t>		process – serving the employee’s needs</a:t>
            </a:r>
          </a:p>
          <a:p>
            <a:pPr eaLnBrk="1" hangingPunct="1">
              <a:lnSpc>
                <a:spcPct val="90000"/>
              </a:lnSpc>
            </a:pPr>
            <a:r>
              <a:rPr lang="en-US" sz="1000" smtClean="0"/>
              <a:t>	Conduct a cost/benefit analysis</a:t>
            </a:r>
          </a:p>
          <a:p>
            <a:pPr eaLnBrk="1" hangingPunct="1">
              <a:lnSpc>
                <a:spcPct val="90000"/>
              </a:lnSpc>
            </a:pPr>
            <a:r>
              <a:rPr lang="en-US" sz="1000" smtClean="0"/>
              <a:t>	Determine the functions to be included</a:t>
            </a:r>
          </a:p>
          <a:p>
            <a:pPr eaLnBrk="1" hangingPunct="1">
              <a:lnSpc>
                <a:spcPct val="90000"/>
              </a:lnSpc>
            </a:pPr>
            <a:r>
              <a:rPr lang="en-US" sz="1000" smtClean="0"/>
              <a:t>		Payroll, HR, Benefits, Employee Travel Reimbursement</a:t>
            </a:r>
          </a:p>
          <a:p>
            <a:pPr eaLnBrk="1" hangingPunct="1">
              <a:lnSpc>
                <a:spcPct val="90000"/>
              </a:lnSpc>
            </a:pPr>
            <a:endParaRPr lang="en-US" sz="1000" smtClean="0"/>
          </a:p>
          <a:p>
            <a:pPr eaLnBrk="1" hangingPunct="1">
              <a:lnSpc>
                <a:spcPct val="90000"/>
              </a:lnSpc>
            </a:pPr>
            <a:r>
              <a:rPr lang="en-US" sz="1000" smtClean="0"/>
              <a:t>	Determine Delivery Method</a:t>
            </a:r>
          </a:p>
          <a:p>
            <a:pPr eaLnBrk="1" hangingPunct="1">
              <a:lnSpc>
                <a:spcPct val="90000"/>
              </a:lnSpc>
            </a:pPr>
            <a:r>
              <a:rPr lang="en-US" sz="1000" smtClean="0"/>
              <a:t>		Automations</a:t>
            </a:r>
          </a:p>
          <a:p>
            <a:pPr eaLnBrk="1" hangingPunct="1">
              <a:lnSpc>
                <a:spcPct val="90000"/>
              </a:lnSpc>
            </a:pPr>
            <a:r>
              <a:rPr lang="en-US" sz="1000" smtClean="0"/>
              <a:t>		Self Service</a:t>
            </a:r>
          </a:p>
          <a:p>
            <a:pPr eaLnBrk="1" hangingPunct="1">
              <a:lnSpc>
                <a:spcPct val="90000"/>
              </a:lnSpc>
            </a:pPr>
            <a:r>
              <a:rPr lang="en-US" sz="1000" smtClean="0"/>
              <a:t>		Call Centers</a:t>
            </a:r>
          </a:p>
          <a:p>
            <a:pPr eaLnBrk="1" hangingPunct="1">
              <a:lnSpc>
                <a:spcPct val="90000"/>
              </a:lnSpc>
            </a:pPr>
            <a:r>
              <a:rPr lang="en-US" sz="1000" smtClean="0"/>
              <a:t>		Cross trained generalists</a:t>
            </a:r>
          </a:p>
          <a:p>
            <a:pPr eaLnBrk="1" hangingPunct="1">
              <a:lnSpc>
                <a:spcPct val="90000"/>
              </a:lnSpc>
            </a:pPr>
            <a:endParaRPr lang="en-US" sz="1000" smtClean="0"/>
          </a:p>
          <a:p>
            <a:pPr eaLnBrk="1" hangingPunct="1"/>
            <a:endParaRPr lang="en-US" sz="100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FC148AB2-CFD9-4346-B9E6-973250A458FB}" type="slidenum">
              <a:rPr lang="en-US" smtClean="0"/>
              <a:pPr eaLnBrk="1" hangingPunct="1"/>
              <a:t>43</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smtClean="0"/>
              <a:t>One of the PR Manager’s most important responsibilities is keeping on top of current developments in the payroll field.</a:t>
            </a:r>
          </a:p>
          <a:p>
            <a:pPr eaLnBrk="1" hangingPunct="1"/>
            <a:endParaRPr lang="en-US" sz="1000" smtClean="0"/>
          </a:p>
          <a:p>
            <a:pPr eaLnBrk="1" hangingPunct="1"/>
            <a:r>
              <a:rPr lang="en-US" sz="1000" smtClean="0"/>
              <a:t>IRC and IRS – check websites – proposed changes verses final regulations</a:t>
            </a:r>
          </a:p>
          <a:p>
            <a:pPr eaLnBrk="1" hangingPunct="1"/>
            <a:endParaRPr lang="en-US" sz="1000" smtClean="0"/>
          </a:p>
          <a:p>
            <a:pPr eaLnBrk="1" hangingPunct="1"/>
            <a:r>
              <a:rPr lang="en-US" sz="1000" smtClean="0"/>
              <a:t>APA – Offers a wide range of newsletters, listservs, training and education</a:t>
            </a:r>
          </a:p>
          <a:p>
            <a:pPr eaLnBrk="1" hangingPunct="1"/>
            <a:endParaRPr lang="en-US" sz="1000" smtClean="0"/>
          </a:p>
          <a:p>
            <a:pPr eaLnBrk="1" hangingPunct="1"/>
            <a:r>
              <a:rPr lang="en-US" sz="1000" smtClean="0"/>
              <a:t>Congressional Record – printed each day at least one house of the US congress is in session – list all actions votes, and bill – amendments etc…</a:t>
            </a:r>
          </a:p>
          <a:p>
            <a:pPr eaLnBrk="1" hangingPunct="1"/>
            <a:endParaRPr lang="en-US" sz="1000" smtClean="0"/>
          </a:p>
          <a:p>
            <a:pPr eaLnBrk="1" hangingPunct="1"/>
            <a:r>
              <a:rPr lang="en-US" sz="1000" smtClean="0"/>
              <a:t>Social Security Administration – quarterly newsletter – mailed or emailed </a:t>
            </a:r>
          </a:p>
          <a:p>
            <a:pPr eaLnBrk="1" hangingPunct="1"/>
            <a:endParaRPr lang="en-US" sz="1000" smtClean="0"/>
          </a:p>
          <a:p>
            <a:pPr eaLnBrk="1" hangingPunct="1"/>
            <a:r>
              <a:rPr lang="en-US" sz="1000" smtClean="0"/>
              <a:t>State Websites – michigan.gov</a:t>
            </a:r>
          </a:p>
          <a:p>
            <a:pPr eaLnBrk="1" hangingPunct="1"/>
            <a:endParaRPr lang="en-US" sz="1000" smtClean="0"/>
          </a:p>
          <a:p>
            <a:pPr eaLnBrk="1" hangingPunct="1"/>
            <a:r>
              <a:rPr lang="en-US" sz="1000" smtClean="0"/>
              <a:t>Newsletters – BNA, Keep up to Date Payroll</a:t>
            </a:r>
          </a:p>
          <a:p>
            <a:pPr eaLnBrk="1" hangingPunct="1"/>
            <a:endParaRPr lang="en-US" sz="1000" smtClean="0"/>
          </a:p>
          <a:p>
            <a:pPr eaLnBrk="1" hangingPunct="1"/>
            <a:r>
              <a:rPr lang="en-US" sz="1000" smtClean="0"/>
              <a:t>Employment Laws and Regs that affect payroll – if it affects the employee it will somehow affect payroll – work with HR – keep informed on what is current</a:t>
            </a:r>
          </a:p>
          <a:p>
            <a:pPr eaLnBrk="1" hangingPunct="1"/>
            <a:endParaRPr lang="en-US" sz="1000" smtClean="0"/>
          </a:p>
          <a:p>
            <a:pPr eaLnBrk="1" hangingPunct="1"/>
            <a:r>
              <a:rPr lang="en-US" sz="1000" smtClean="0"/>
              <a:t>Payroll Websites – 13-34 – list of great websites for information</a:t>
            </a:r>
          </a:p>
          <a:p>
            <a:pPr eaLnBrk="1" hangingPunct="1"/>
            <a:endParaRPr lang="en-US" sz="1000" smtClean="0"/>
          </a:p>
          <a:p>
            <a:pPr eaLnBrk="1" hangingPunct="1"/>
            <a:r>
              <a:rPr lang="en-US" sz="1000" smtClean="0"/>
              <a:t>Company Policy and Procedures</a:t>
            </a:r>
          </a:p>
          <a:p>
            <a:pPr eaLnBrk="1" hangingPunct="1"/>
            <a:r>
              <a:rPr lang="en-US" sz="1000" smtClean="0"/>
              <a:t>	Must have documented policies and procedures.  A company policy can not override a 	federal/state law.</a:t>
            </a:r>
          </a:p>
          <a:p>
            <a:pPr eaLnBrk="1" hangingPunct="1"/>
            <a:r>
              <a:rPr lang="en-US" sz="1000" smtClean="0"/>
              <a:t>	Payroll needs to know in advance or reorg or downsizing policies to stay compliant</a:t>
            </a:r>
          </a:p>
          <a:p>
            <a:pPr eaLnBrk="1" hangingPunct="1"/>
            <a:endParaRPr lang="en-US" sz="1000" smtClean="0"/>
          </a:p>
          <a:p>
            <a:pPr eaLnBrk="1" hangingPunct="1"/>
            <a:endParaRPr lang="en-US" sz="100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D359F275-4878-48B4-BCB1-6338A0E469D6}" type="slidenum">
              <a:rPr lang="en-US" smtClean="0"/>
              <a:pPr eaLnBrk="1" hangingPunct="1"/>
              <a:t>44</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1000" smtClean="0"/>
              <a:t>Contracts</a:t>
            </a:r>
          </a:p>
          <a:p>
            <a:pPr lvl="1" eaLnBrk="1" hangingPunct="1">
              <a:lnSpc>
                <a:spcPct val="80000"/>
              </a:lnSpc>
            </a:pPr>
            <a:r>
              <a:rPr lang="en-US" sz="1000" smtClean="0"/>
              <a:t>Dues</a:t>
            </a:r>
          </a:p>
          <a:p>
            <a:pPr lvl="1" eaLnBrk="1" hangingPunct="1">
              <a:lnSpc>
                <a:spcPct val="80000"/>
              </a:lnSpc>
            </a:pPr>
            <a:r>
              <a:rPr lang="en-US" sz="1000" smtClean="0"/>
              <a:t>Fringe Benefits – different contributions other than 401K</a:t>
            </a:r>
          </a:p>
          <a:p>
            <a:pPr lvl="1" eaLnBrk="1" hangingPunct="1">
              <a:lnSpc>
                <a:spcPct val="80000"/>
              </a:lnSpc>
            </a:pPr>
            <a:r>
              <a:rPr lang="en-US" sz="1000" smtClean="0"/>
              <a:t>Layoffs – Contract provisions</a:t>
            </a:r>
          </a:p>
          <a:p>
            <a:pPr lvl="1" eaLnBrk="1" hangingPunct="1">
              <a:lnSpc>
                <a:spcPct val="80000"/>
              </a:lnSpc>
            </a:pPr>
            <a:r>
              <a:rPr lang="en-US" sz="1000" smtClean="0"/>
              <a:t>Wage Increases – agreed upon schedule of raises</a:t>
            </a:r>
          </a:p>
          <a:p>
            <a:pPr lvl="1" eaLnBrk="1" hangingPunct="1">
              <a:lnSpc>
                <a:spcPct val="80000"/>
              </a:lnSpc>
            </a:pPr>
            <a:r>
              <a:rPr lang="en-US" sz="1000" smtClean="0"/>
              <a:t>Probationary Employees – new hire tracking</a:t>
            </a:r>
          </a:p>
          <a:p>
            <a:pPr lvl="1" eaLnBrk="1" hangingPunct="1">
              <a:lnSpc>
                <a:spcPct val="80000"/>
              </a:lnSpc>
            </a:pPr>
            <a:r>
              <a:rPr lang="en-US" sz="1000" smtClean="0"/>
              <a:t>Overtime/Premium Pay – maybe a better deal than regulations – watch for OT calculations</a:t>
            </a:r>
          </a:p>
          <a:p>
            <a:pPr lvl="1" eaLnBrk="1" hangingPunct="1">
              <a:lnSpc>
                <a:spcPct val="80000"/>
              </a:lnSpc>
            </a:pPr>
            <a:endParaRPr lang="en-US" sz="1000" smtClean="0"/>
          </a:p>
          <a:p>
            <a:pPr eaLnBrk="1" hangingPunct="1">
              <a:lnSpc>
                <a:spcPct val="80000"/>
              </a:lnSpc>
            </a:pPr>
            <a:r>
              <a:rPr lang="en-US" sz="1000" smtClean="0"/>
              <a:t>Maintain Copy – Keep current and past copies of agreements</a:t>
            </a:r>
          </a:p>
          <a:p>
            <a:pPr eaLnBrk="1" hangingPunct="1">
              <a:lnSpc>
                <a:spcPct val="80000"/>
              </a:lnSpc>
            </a:pPr>
            <a:endParaRPr lang="en-US" sz="1000" smtClean="0"/>
          </a:p>
          <a:p>
            <a:pPr eaLnBrk="1" hangingPunct="1">
              <a:lnSpc>
                <a:spcPct val="80000"/>
              </a:lnSpc>
            </a:pPr>
            <a:r>
              <a:rPr lang="en-US" sz="1000" smtClean="0"/>
              <a:t>Read – read through the contract – might be little surprises here and there for PR dept</a:t>
            </a:r>
          </a:p>
          <a:p>
            <a:pPr eaLnBrk="1" hangingPunct="1">
              <a:lnSpc>
                <a:spcPct val="80000"/>
              </a:lnSpc>
            </a:pPr>
            <a:endParaRPr lang="en-US" sz="1000" smtClean="0"/>
          </a:p>
          <a:p>
            <a:pPr eaLnBrk="1" hangingPunct="1">
              <a:lnSpc>
                <a:spcPct val="80000"/>
              </a:lnSpc>
            </a:pPr>
            <a:r>
              <a:rPr lang="en-US" sz="1000" smtClean="0"/>
              <a:t>Establish procedures for compiling reports and payment schedules along with reconciliations for union due payments. </a:t>
            </a:r>
          </a:p>
          <a:p>
            <a:pPr eaLnBrk="1" hangingPunct="1">
              <a:lnSpc>
                <a:spcPct val="80000"/>
              </a:lnSpc>
            </a:pPr>
            <a:endParaRPr lang="en-US" sz="1000" smtClean="0"/>
          </a:p>
          <a:p>
            <a:pPr eaLnBrk="1" hangingPunct="1"/>
            <a:endParaRPr lang="en-US" sz="100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F85CB7E-98D5-4C67-A27B-05B4FE60437B}" type="slidenum">
              <a:rPr lang="en-US" smtClean="0"/>
              <a:pPr eaLnBrk="1" hangingPunct="1"/>
              <a:t>45</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145436CA-E3FB-47E9-B769-DBBC2F198773}" type="slidenum">
              <a:rPr lang="en-US" smtClean="0"/>
              <a:pPr eaLnBrk="1" hangingPunct="1"/>
              <a:t>46</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6666B69-AB48-4C3B-8A89-7923556E1A4A}" type="slidenum">
              <a:rPr lang="en-US" smtClean="0"/>
              <a:pPr eaLnBrk="1" hangingPunct="1"/>
              <a:t>47</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9AA4F4FA-782D-4D98-9E21-0E724847D5BB}" type="slidenum">
              <a:rPr lang="en-US" smtClean="0"/>
              <a:pPr eaLnBrk="1" hangingPunct="1"/>
              <a:t>48</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01E3B6E-A0C1-4C4C-8D88-9D1E8093ED71}" type="slidenum">
              <a:rPr lang="en-US" smtClean="0"/>
              <a:pPr eaLnBrk="1" hangingPunct="1"/>
              <a:t>49</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600" b="1" smtClean="0">
                <a:solidFill>
                  <a:srgbClr val="000066"/>
                </a:solidFill>
              </a:rPr>
              <a:t>Questions?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8933BE0-026E-46ED-8099-F936D315998E}" type="slidenum">
              <a:rPr lang="en-US" smtClean="0"/>
              <a:pPr eaLnBrk="1" hangingPunct="1"/>
              <a:t>5</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Tonight we will review Chapter 12 of the Payroll Source, covering Payroll Systems &amp; Technology.</a:t>
            </a:r>
          </a:p>
          <a:p>
            <a:pPr eaLnBrk="1" hangingPunct="1"/>
            <a:endParaRPr lang="en-US" dirty="0" smtClean="0"/>
          </a:p>
          <a:p>
            <a:pPr eaLnBrk="1" hangingPunct="1"/>
            <a:r>
              <a:rPr lang="en-US" dirty="0" smtClean="0"/>
              <a:t>We will cover what the objectives are in a Payroll system.</a:t>
            </a:r>
          </a:p>
          <a:p>
            <a:pPr eaLnBrk="1" hangingPunct="1"/>
            <a:endParaRPr lang="en-US" dirty="0" smtClean="0"/>
          </a:p>
          <a:p>
            <a:pPr eaLnBrk="1" hangingPunct="1"/>
            <a:r>
              <a:rPr lang="en-US" dirty="0" smtClean="0"/>
              <a:t>We will also talk about integration vs. interfacing, what are the differences and why you would use both.</a:t>
            </a:r>
          </a:p>
          <a:p>
            <a:pPr eaLnBrk="1" hangingPunct="1"/>
            <a:endParaRPr lang="en-US" dirty="0" smtClean="0"/>
          </a:p>
          <a:p>
            <a:pPr eaLnBrk="1" hangingPunct="1"/>
            <a:r>
              <a:rPr lang="en-US" dirty="0" smtClean="0"/>
              <a:t>We will cover hardware and software options in a general sense.</a:t>
            </a:r>
          </a:p>
          <a:p>
            <a:pPr eaLnBrk="1" hangingPunct="1"/>
            <a:endParaRPr lang="en-US" dirty="0" smtClean="0"/>
          </a:p>
          <a:p>
            <a:pPr eaLnBrk="1" hangingPunct="1"/>
            <a:r>
              <a:rPr lang="en-US" dirty="0" smtClean="0"/>
              <a:t>Then we will learn what goes into selecting a system and how to implement a system once it is selected.</a:t>
            </a:r>
          </a:p>
          <a:p>
            <a:pPr eaLnBrk="1" hangingPunct="1"/>
            <a:endParaRPr lang="en-US" dirty="0" smtClean="0"/>
          </a:p>
          <a:p>
            <a:pPr eaLnBrk="1" hangingPunct="1"/>
            <a:r>
              <a:rPr lang="en-US" dirty="0" smtClean="0"/>
              <a:t>Last, we will cover why and how often you should evaluate the new system and how important security and controls are in ensuring the system will be used properly.</a:t>
            </a:r>
          </a:p>
          <a:p>
            <a:pPr eaLnBrk="1" hangingPunct="1"/>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D3BDA74-F1C8-41B7-A697-38E175E673EC}" type="slidenum">
              <a:rPr lang="en-US" smtClean="0"/>
              <a:pPr eaLnBrk="1" hangingPunct="1"/>
              <a:t>50</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600" b="1" smtClean="0">
              <a:solidFill>
                <a:srgbClr val="000066"/>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B185031-DDA1-40FE-81A5-D070F5FBDC0A}" type="slidenum">
              <a:rPr lang="en-US" smtClean="0"/>
              <a:pPr eaLnBrk="1" hangingPunct="1"/>
              <a:t>6</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Who are the customers?  Have the attendees answer.</a:t>
            </a:r>
          </a:p>
          <a:p>
            <a:pPr eaLnBrk="1" hangingPunct="1"/>
            <a:endParaRPr lang="en-US" smtClean="0"/>
          </a:p>
          <a:p>
            <a:pPr eaLnBrk="1" hangingPunct="1"/>
            <a:r>
              <a:rPr lang="en-US" smtClean="0"/>
              <a:t>Employees</a:t>
            </a:r>
          </a:p>
          <a:p>
            <a:pPr eaLnBrk="1" hangingPunct="1"/>
            <a:r>
              <a:rPr lang="en-US" smtClean="0"/>
              <a:t>Other departments – HR, Finance, Accounting, Managers</a:t>
            </a:r>
          </a:p>
          <a:p>
            <a:pPr eaLnBrk="1" hangingPunct="1"/>
            <a:r>
              <a:rPr lang="en-US" smtClean="0"/>
              <a:t>Upper Management</a:t>
            </a:r>
          </a:p>
          <a:p>
            <a:pPr eaLnBrk="1" hangingPunct="1"/>
            <a:r>
              <a:rPr lang="en-US" smtClean="0"/>
              <a:t>Agencies – IRS, SSA, Unemployment, DOL, Worksite</a:t>
            </a:r>
          </a:p>
          <a:p>
            <a:pPr eaLnBrk="1" hangingPunct="1"/>
            <a:r>
              <a:rPr lang="en-US" smtClean="0"/>
              <a:t>Vendors – 401K and benefits providers</a:t>
            </a:r>
          </a:p>
          <a:p>
            <a:pPr eaLnBrk="1" hangingPunct="1"/>
            <a:endParaRPr lang="en-US" smtClean="0"/>
          </a:p>
          <a:p>
            <a:pPr eaLnBrk="1" hangingPunct="1"/>
            <a:endParaRPr lang="en-US" smtClean="0"/>
          </a:p>
          <a:p>
            <a:pPr eaLnBrk="1" hangingPunct="1"/>
            <a:r>
              <a:rPr lang="en-US" smtClean="0"/>
              <a:t>What are the needs?  Have the attendees answer.</a:t>
            </a:r>
          </a:p>
          <a:p>
            <a:pPr eaLnBrk="1" hangingPunct="1"/>
            <a:endParaRPr lang="en-US" smtClean="0"/>
          </a:p>
          <a:p>
            <a:pPr eaLnBrk="1" hangingPunct="1"/>
            <a:r>
              <a:rPr lang="en-US" smtClean="0"/>
              <a:t>Compliance</a:t>
            </a:r>
          </a:p>
          <a:p>
            <a:pPr eaLnBrk="1" hangingPunct="1"/>
            <a:r>
              <a:rPr lang="en-US" smtClean="0"/>
              <a:t>Timely accurate payments</a:t>
            </a:r>
          </a:p>
          <a:p>
            <a:pPr eaLnBrk="1" hangingPunct="1"/>
            <a:r>
              <a:rPr lang="en-US" smtClean="0"/>
              <a:t>Maintaining adequate records</a:t>
            </a:r>
          </a:p>
          <a:p>
            <a:pPr eaLnBrk="1" hangingPunct="1"/>
            <a:r>
              <a:rPr lang="en-US" smtClean="0"/>
              <a:t>Preparation of internal reports</a:t>
            </a:r>
          </a:p>
          <a:p>
            <a:pPr eaLnBrk="1" hangingPunct="1"/>
            <a:r>
              <a:rPr lang="en-US" smtClean="0"/>
              <a:t>Security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0B2E51F-9AEC-4F0F-B013-CBDE9FB1CD80}" type="slidenum">
              <a:rPr lang="en-US" smtClean="0"/>
              <a:pPr eaLnBrk="1" hangingPunct="1"/>
              <a:t>7</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smtClean="0"/>
              <a:t>What is an interface?  Have the attendees answer.</a:t>
            </a:r>
          </a:p>
          <a:p>
            <a:pPr eaLnBrk="1" hangingPunct="1">
              <a:lnSpc>
                <a:spcPct val="80000"/>
              </a:lnSpc>
            </a:pPr>
            <a:endParaRPr lang="en-US" sz="800" smtClean="0"/>
          </a:p>
          <a:p>
            <a:pPr eaLnBrk="1" hangingPunct="1">
              <a:lnSpc>
                <a:spcPct val="80000"/>
              </a:lnSpc>
            </a:pPr>
            <a:r>
              <a:rPr lang="en-US" sz="800" smtClean="0"/>
              <a:t>An interface is way to move information from one system to another.</a:t>
            </a:r>
          </a:p>
          <a:p>
            <a:pPr eaLnBrk="1" hangingPunct="1">
              <a:lnSpc>
                <a:spcPct val="80000"/>
              </a:lnSpc>
            </a:pPr>
            <a:endParaRPr lang="en-US" sz="800" smtClean="0"/>
          </a:p>
          <a:p>
            <a:pPr eaLnBrk="1" hangingPunct="1">
              <a:lnSpc>
                <a:spcPct val="80000"/>
              </a:lnSpc>
            </a:pPr>
            <a:endParaRPr lang="en-US" sz="800" smtClean="0"/>
          </a:p>
          <a:p>
            <a:pPr eaLnBrk="1" hangingPunct="1">
              <a:lnSpc>
                <a:spcPct val="80000"/>
              </a:lnSpc>
            </a:pPr>
            <a:endParaRPr lang="en-US" sz="800" smtClean="0"/>
          </a:p>
          <a:p>
            <a:pPr eaLnBrk="1" hangingPunct="1">
              <a:lnSpc>
                <a:spcPct val="80000"/>
              </a:lnSpc>
            </a:pPr>
            <a:r>
              <a:rPr lang="en-US" sz="800" smtClean="0"/>
              <a:t>What is integration?  </a:t>
            </a:r>
          </a:p>
          <a:p>
            <a:pPr eaLnBrk="1" hangingPunct="1">
              <a:lnSpc>
                <a:spcPct val="80000"/>
              </a:lnSpc>
            </a:pPr>
            <a:endParaRPr lang="en-US" sz="800" smtClean="0"/>
          </a:p>
          <a:p>
            <a:pPr eaLnBrk="1" hangingPunct="1">
              <a:lnSpc>
                <a:spcPct val="80000"/>
              </a:lnSpc>
            </a:pPr>
            <a:r>
              <a:rPr lang="en-US" sz="800" smtClean="0"/>
              <a:t>Integration is a place where two systems come together and exchange information without having to move it.</a:t>
            </a:r>
          </a:p>
          <a:p>
            <a:pPr eaLnBrk="1" hangingPunct="1">
              <a:lnSpc>
                <a:spcPct val="80000"/>
              </a:lnSpc>
            </a:pPr>
            <a:endParaRPr lang="en-US" sz="800" smtClean="0"/>
          </a:p>
          <a:p>
            <a:pPr eaLnBrk="1" hangingPunct="1">
              <a:lnSpc>
                <a:spcPct val="80000"/>
              </a:lnSpc>
            </a:pPr>
            <a:r>
              <a:rPr lang="en-US" sz="800" smtClean="0"/>
              <a:t>What are some common interfaces? HR to Payroll</a:t>
            </a:r>
          </a:p>
          <a:p>
            <a:pPr eaLnBrk="1" hangingPunct="1">
              <a:lnSpc>
                <a:spcPct val="80000"/>
              </a:lnSpc>
            </a:pPr>
            <a:r>
              <a:rPr lang="en-US" sz="800" smtClean="0"/>
              <a:t>HR to Benefits</a:t>
            </a:r>
          </a:p>
          <a:p>
            <a:pPr eaLnBrk="1" hangingPunct="1">
              <a:lnSpc>
                <a:spcPct val="80000"/>
              </a:lnSpc>
            </a:pPr>
            <a:r>
              <a:rPr lang="en-US" sz="800" smtClean="0"/>
              <a:t>Payroll to Banking (positive pay or check detail)</a:t>
            </a:r>
          </a:p>
          <a:p>
            <a:pPr eaLnBrk="1" hangingPunct="1">
              <a:lnSpc>
                <a:spcPct val="80000"/>
              </a:lnSpc>
            </a:pPr>
            <a:r>
              <a:rPr lang="en-US" sz="800" smtClean="0"/>
              <a:t>Payroll to Labor</a:t>
            </a:r>
          </a:p>
          <a:p>
            <a:pPr eaLnBrk="1" hangingPunct="1">
              <a:lnSpc>
                <a:spcPct val="80000"/>
              </a:lnSpc>
            </a:pPr>
            <a:r>
              <a:rPr lang="en-US" sz="800" smtClean="0"/>
              <a:t>Payroll to GL</a:t>
            </a:r>
          </a:p>
          <a:p>
            <a:pPr eaLnBrk="1" hangingPunct="1">
              <a:lnSpc>
                <a:spcPct val="80000"/>
              </a:lnSpc>
            </a:pPr>
            <a:r>
              <a:rPr lang="en-US" sz="800" smtClean="0"/>
              <a:t>Time &amp; Attendance to Payroll</a:t>
            </a:r>
          </a:p>
          <a:p>
            <a:pPr eaLnBrk="1" hangingPunct="1">
              <a:lnSpc>
                <a:spcPct val="80000"/>
              </a:lnSpc>
            </a:pPr>
            <a:r>
              <a:rPr lang="en-US" sz="800" smtClean="0"/>
              <a:t>Payroll to A/P – tax deposits and garnishments</a:t>
            </a:r>
          </a:p>
          <a:p>
            <a:pPr eaLnBrk="1" hangingPunct="1">
              <a:lnSpc>
                <a:spcPct val="80000"/>
              </a:lnSpc>
            </a:pPr>
            <a:r>
              <a:rPr lang="en-US" sz="800" smtClean="0"/>
              <a:t>HR or Payroll to outside vendors and plan administrators</a:t>
            </a:r>
          </a:p>
          <a:p>
            <a:pPr eaLnBrk="1" hangingPunct="1">
              <a:lnSpc>
                <a:spcPct val="80000"/>
              </a:lnSpc>
            </a:pPr>
            <a:r>
              <a:rPr lang="en-US" sz="800" smtClean="0"/>
              <a:t>Payroll to agencies – SSA, SUI</a:t>
            </a:r>
          </a:p>
          <a:p>
            <a:pPr eaLnBrk="1" hangingPunct="1">
              <a:lnSpc>
                <a:spcPct val="80000"/>
              </a:lnSpc>
            </a:pPr>
            <a:endParaRPr lang="en-US" sz="800" smtClean="0"/>
          </a:p>
          <a:p>
            <a:pPr eaLnBrk="1" hangingPunct="1">
              <a:lnSpc>
                <a:spcPct val="80000"/>
              </a:lnSpc>
            </a:pPr>
            <a:r>
              <a:rPr lang="en-US" sz="800" smtClean="0"/>
              <a:t>Why have interfaces or integration?  How do they improve the process?</a:t>
            </a:r>
          </a:p>
          <a:p>
            <a:pPr eaLnBrk="1" hangingPunct="1">
              <a:lnSpc>
                <a:spcPct val="80000"/>
              </a:lnSpc>
            </a:pPr>
            <a:endParaRPr lang="en-US" sz="800" smtClean="0"/>
          </a:p>
          <a:p>
            <a:pPr eaLnBrk="1" hangingPunct="1">
              <a:lnSpc>
                <a:spcPct val="80000"/>
              </a:lnSpc>
            </a:pPr>
            <a:r>
              <a:rPr lang="en-US" sz="800" smtClean="0"/>
              <a:t>Interfaces - Eliminates double keying of information</a:t>
            </a:r>
          </a:p>
          <a:p>
            <a:pPr eaLnBrk="1" hangingPunct="1">
              <a:lnSpc>
                <a:spcPct val="80000"/>
              </a:lnSpc>
            </a:pPr>
            <a:r>
              <a:rPr lang="en-US" sz="800" smtClean="0"/>
              <a:t>Reduces potential error from double keying</a:t>
            </a:r>
          </a:p>
          <a:p>
            <a:pPr eaLnBrk="1" hangingPunct="1">
              <a:lnSpc>
                <a:spcPct val="80000"/>
              </a:lnSpc>
            </a:pPr>
            <a:r>
              <a:rPr lang="en-US" sz="800" smtClean="0"/>
              <a:t>Faster than keying twice</a:t>
            </a:r>
          </a:p>
          <a:p>
            <a:pPr eaLnBrk="1" hangingPunct="1">
              <a:lnSpc>
                <a:spcPct val="80000"/>
              </a:lnSpc>
            </a:pPr>
            <a:r>
              <a:rPr lang="en-US" sz="800" smtClean="0"/>
              <a:t>Streamlines functions</a:t>
            </a:r>
          </a:p>
          <a:p>
            <a:pPr eaLnBrk="1" hangingPunct="1">
              <a:lnSpc>
                <a:spcPct val="80000"/>
              </a:lnSpc>
            </a:pPr>
            <a:endParaRPr lang="en-US" sz="800" smtClean="0"/>
          </a:p>
          <a:p>
            <a:pPr eaLnBrk="1" hangingPunct="1">
              <a:lnSpc>
                <a:spcPct val="80000"/>
              </a:lnSpc>
            </a:pPr>
            <a:r>
              <a:rPr lang="en-US" sz="800" smtClean="0"/>
              <a:t>Integration - Complete data in single database</a:t>
            </a:r>
          </a:p>
          <a:p>
            <a:pPr eaLnBrk="1" hangingPunct="1">
              <a:lnSpc>
                <a:spcPct val="80000"/>
              </a:lnSpc>
            </a:pPr>
            <a:r>
              <a:rPr lang="en-US" sz="800" smtClean="0"/>
              <a:t>Eliminates need for interfaces</a:t>
            </a:r>
          </a:p>
          <a:p>
            <a:pPr eaLnBrk="1" hangingPunct="1">
              <a:lnSpc>
                <a:spcPct val="80000"/>
              </a:lnSpc>
            </a:pPr>
            <a:r>
              <a:rPr lang="en-US" sz="800" smtClean="0"/>
              <a:t>Streamlines functions</a:t>
            </a:r>
          </a:p>
          <a:p>
            <a:pPr eaLnBrk="1" hangingPunct="1">
              <a:lnSpc>
                <a:spcPct val="80000"/>
              </a:lnSpc>
            </a:pPr>
            <a:r>
              <a:rPr lang="en-US" sz="800" smtClean="0"/>
              <a:t>Common integrations… HR and Benefits</a:t>
            </a:r>
          </a:p>
          <a:p>
            <a:pPr eaLnBrk="1" hangingPunct="1">
              <a:lnSpc>
                <a:spcPct val="80000"/>
              </a:lnSpc>
            </a:pPr>
            <a:endParaRPr lang="en-US" sz="800" smtClean="0"/>
          </a:p>
          <a:p>
            <a:pPr eaLnBrk="1" hangingPunct="1">
              <a:lnSpc>
                <a:spcPct val="80000"/>
              </a:lnSpc>
            </a:pPr>
            <a:r>
              <a:rPr lang="en-US" sz="800" smtClean="0"/>
              <a:t>What else?</a:t>
            </a:r>
          </a:p>
          <a:p>
            <a:pPr eaLnBrk="1" hangingPunct="1">
              <a:lnSpc>
                <a:spcPct val="80000"/>
              </a:lnSpc>
            </a:pPr>
            <a:endParaRPr lang="en-US" sz="800" smtClean="0"/>
          </a:p>
          <a:p>
            <a:pPr eaLnBrk="1" hangingPunct="1">
              <a:lnSpc>
                <a:spcPct val="80000"/>
              </a:lnSpc>
            </a:pPr>
            <a:endParaRPr lang="en-US" sz="8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FB0FA39-C888-4C03-AF33-8A280A2D86F5}" type="slidenum">
              <a:rPr lang="en-US" smtClean="0"/>
              <a:pPr eaLnBrk="1" hangingPunct="1"/>
              <a:t>8</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dirty="0" smtClean="0"/>
              <a:t>Hardware and software come in a variety of sizes, packages and with a wide range of functionality.  There are many options available to a company selecting a new payroll system.</a:t>
            </a:r>
          </a:p>
          <a:p>
            <a:pPr eaLnBrk="1" hangingPunct="1">
              <a:lnSpc>
                <a:spcPct val="80000"/>
              </a:lnSpc>
            </a:pPr>
            <a:endParaRPr lang="en-US" sz="800" dirty="0" smtClean="0"/>
          </a:p>
          <a:p>
            <a:pPr eaLnBrk="1" hangingPunct="1">
              <a:lnSpc>
                <a:spcPct val="80000"/>
              </a:lnSpc>
            </a:pPr>
            <a:r>
              <a:rPr lang="en-US" sz="800" dirty="0" smtClean="0"/>
              <a:t>You have some initial choices to make – the first being if you plan to use a service provider or process payroll on an in-house system.</a:t>
            </a:r>
          </a:p>
          <a:p>
            <a:pPr eaLnBrk="1" hangingPunct="1">
              <a:lnSpc>
                <a:spcPct val="80000"/>
              </a:lnSpc>
            </a:pPr>
            <a:endParaRPr lang="en-US" sz="800" dirty="0" smtClean="0"/>
          </a:p>
          <a:p>
            <a:pPr eaLnBrk="1" hangingPunct="1">
              <a:lnSpc>
                <a:spcPct val="80000"/>
              </a:lnSpc>
            </a:pPr>
            <a:r>
              <a:rPr lang="en-US" sz="800" dirty="0" smtClean="0"/>
              <a:t>Service Providers–  is an independent company that processes its clients payroll for a fee they own hardware and software</a:t>
            </a:r>
          </a:p>
          <a:p>
            <a:pPr eaLnBrk="1" hangingPunct="1">
              <a:lnSpc>
                <a:spcPct val="80000"/>
              </a:lnSpc>
            </a:pPr>
            <a:endParaRPr lang="en-US" sz="800" dirty="0" smtClean="0"/>
          </a:p>
          <a:p>
            <a:pPr eaLnBrk="1" hangingPunct="1">
              <a:lnSpc>
                <a:spcPct val="80000"/>
              </a:lnSpc>
            </a:pPr>
            <a:r>
              <a:rPr lang="en-US" sz="800" dirty="0" smtClean="0"/>
              <a:t>Advantages – Low fixed costs</a:t>
            </a:r>
          </a:p>
          <a:p>
            <a:pPr eaLnBrk="1" hangingPunct="1">
              <a:lnSpc>
                <a:spcPct val="80000"/>
              </a:lnSpc>
            </a:pPr>
            <a:r>
              <a:rPr lang="en-US" sz="800" dirty="0" smtClean="0"/>
              <a:t>Low fixed costs</a:t>
            </a:r>
          </a:p>
          <a:p>
            <a:pPr eaLnBrk="1" hangingPunct="1">
              <a:lnSpc>
                <a:spcPct val="80000"/>
              </a:lnSpc>
            </a:pPr>
            <a:r>
              <a:rPr lang="en-US" sz="800" dirty="0" smtClean="0"/>
              <a:t>No extra room or employees</a:t>
            </a:r>
          </a:p>
          <a:p>
            <a:pPr eaLnBrk="1" hangingPunct="1">
              <a:lnSpc>
                <a:spcPct val="80000"/>
              </a:lnSpc>
            </a:pPr>
            <a:r>
              <a:rPr lang="en-US" sz="800" dirty="0" smtClean="0"/>
              <a:t>New services can be added and current ones deleted</a:t>
            </a:r>
          </a:p>
          <a:p>
            <a:pPr eaLnBrk="1" hangingPunct="1">
              <a:lnSpc>
                <a:spcPct val="80000"/>
              </a:lnSpc>
            </a:pPr>
            <a:r>
              <a:rPr lang="en-US" sz="800" dirty="0" smtClean="0"/>
              <a:t>Reduction in processing delays/Variable processing costs, fewer research problems, networking possibilities (user groups), training and support.</a:t>
            </a:r>
          </a:p>
          <a:p>
            <a:pPr eaLnBrk="1" hangingPunct="1">
              <a:lnSpc>
                <a:spcPct val="80000"/>
              </a:lnSpc>
            </a:pPr>
            <a:endParaRPr lang="en-US" sz="800" dirty="0" smtClean="0"/>
          </a:p>
          <a:p>
            <a:pPr eaLnBrk="1" hangingPunct="1">
              <a:lnSpc>
                <a:spcPct val="80000"/>
              </a:lnSpc>
            </a:pPr>
            <a:r>
              <a:rPr lang="en-US" sz="800" dirty="0" smtClean="0"/>
              <a:t>Disadvantages – </a:t>
            </a:r>
          </a:p>
          <a:p>
            <a:pPr eaLnBrk="1" hangingPunct="1">
              <a:lnSpc>
                <a:spcPct val="80000"/>
              </a:lnSpc>
            </a:pPr>
            <a:r>
              <a:rPr lang="en-US" sz="800" dirty="0" smtClean="0"/>
              <a:t>Lack of control over security</a:t>
            </a:r>
          </a:p>
          <a:p>
            <a:pPr eaLnBrk="1" hangingPunct="1">
              <a:lnSpc>
                <a:spcPct val="80000"/>
              </a:lnSpc>
            </a:pPr>
            <a:r>
              <a:rPr lang="en-US" sz="800" dirty="0" smtClean="0"/>
              <a:t>Responsibility for filing and depositing errors- ultimately falls on the customer</a:t>
            </a:r>
          </a:p>
          <a:p>
            <a:pPr eaLnBrk="1" hangingPunct="1">
              <a:lnSpc>
                <a:spcPct val="80000"/>
              </a:lnSpc>
            </a:pPr>
            <a:r>
              <a:rPr lang="en-US" sz="800" dirty="0" smtClean="0"/>
              <a:t>Unique needs create problems</a:t>
            </a:r>
          </a:p>
          <a:p>
            <a:pPr eaLnBrk="1" hangingPunct="1">
              <a:lnSpc>
                <a:spcPct val="80000"/>
              </a:lnSpc>
            </a:pPr>
            <a:r>
              <a:rPr lang="en-US" sz="800" dirty="0" smtClean="0"/>
              <a:t>No control over breakdowns (software and hardware network issues etc…)</a:t>
            </a:r>
          </a:p>
          <a:p>
            <a:pPr eaLnBrk="1" hangingPunct="1">
              <a:lnSpc>
                <a:spcPct val="80000"/>
              </a:lnSpc>
            </a:pPr>
            <a:endParaRPr lang="en-US" sz="800" dirty="0" smtClean="0"/>
          </a:p>
          <a:p>
            <a:pPr eaLnBrk="1" hangingPunct="1">
              <a:lnSpc>
                <a:spcPct val="80000"/>
              </a:lnSpc>
            </a:pPr>
            <a:r>
              <a:rPr lang="en-US" sz="800" dirty="0" smtClean="0"/>
              <a:t>Another thought – ASP – Application Service Provider –  SaaS = Software as a Service—Software</a:t>
            </a:r>
            <a:r>
              <a:rPr lang="en-US" sz="800" baseline="0" dirty="0" smtClean="0"/>
              <a:t> to process payroll, that is someone else’s</a:t>
            </a:r>
            <a:endParaRPr lang="en-US" sz="800" dirty="0" smtClean="0"/>
          </a:p>
          <a:p>
            <a:pPr eaLnBrk="1" hangingPunct="1">
              <a:lnSpc>
                <a:spcPct val="80000"/>
              </a:lnSpc>
            </a:pPr>
            <a:endParaRPr lang="en-US" sz="800" dirty="0" smtClean="0"/>
          </a:p>
          <a:p>
            <a:pPr eaLnBrk="1" hangingPunct="1">
              <a:lnSpc>
                <a:spcPct val="80000"/>
              </a:lnSpc>
            </a:pPr>
            <a:r>
              <a:rPr lang="en-US" sz="800" dirty="0" smtClean="0"/>
              <a:t>In–house </a:t>
            </a:r>
          </a:p>
          <a:p>
            <a:pPr eaLnBrk="1" hangingPunct="1">
              <a:lnSpc>
                <a:spcPct val="80000"/>
              </a:lnSpc>
            </a:pPr>
            <a:endParaRPr lang="en-US" sz="800" dirty="0" smtClean="0"/>
          </a:p>
          <a:p>
            <a:pPr eaLnBrk="1" hangingPunct="1">
              <a:lnSpc>
                <a:spcPct val="80000"/>
              </a:lnSpc>
            </a:pPr>
            <a:r>
              <a:rPr lang="en-US" sz="800" dirty="0" smtClean="0"/>
              <a:t>Advantages of an in-house system</a:t>
            </a:r>
          </a:p>
          <a:p>
            <a:pPr eaLnBrk="1" hangingPunct="1">
              <a:lnSpc>
                <a:spcPct val="80000"/>
              </a:lnSpc>
            </a:pPr>
            <a:r>
              <a:rPr lang="en-US" sz="800" dirty="0" smtClean="0"/>
              <a:t>You have full control of the system – you control all facets of it</a:t>
            </a:r>
          </a:p>
          <a:p>
            <a:pPr eaLnBrk="1" hangingPunct="1">
              <a:lnSpc>
                <a:spcPct val="80000"/>
              </a:lnSpc>
            </a:pPr>
            <a:r>
              <a:rPr lang="en-US" sz="800" dirty="0" smtClean="0"/>
              <a:t>It is conveniently located as it resides on the premises</a:t>
            </a:r>
          </a:p>
          <a:p>
            <a:pPr eaLnBrk="1" hangingPunct="1">
              <a:lnSpc>
                <a:spcPct val="80000"/>
              </a:lnSpc>
            </a:pPr>
            <a:r>
              <a:rPr lang="en-US" sz="800" dirty="0" smtClean="0"/>
              <a:t>Your down time should be reduced as you have staff dedicated to keeping it running and you can assume proper maintenance is run on a regular and timely basis</a:t>
            </a:r>
          </a:p>
          <a:p>
            <a:pPr eaLnBrk="1" hangingPunct="1">
              <a:lnSpc>
                <a:spcPct val="80000"/>
              </a:lnSpc>
            </a:pPr>
            <a:r>
              <a:rPr lang="en-US" sz="800" dirty="0" smtClean="0"/>
              <a:t>You can control security, who has access to what</a:t>
            </a:r>
          </a:p>
          <a:p>
            <a:pPr eaLnBrk="1" hangingPunct="1">
              <a:lnSpc>
                <a:spcPct val="80000"/>
              </a:lnSpc>
            </a:pPr>
            <a:r>
              <a:rPr lang="en-US" sz="800" dirty="0" smtClean="0"/>
              <a:t>You gain flexibility in your payroll processing schedule – should something go wrong you can buy yourself some time</a:t>
            </a:r>
          </a:p>
          <a:p>
            <a:pPr eaLnBrk="1" hangingPunct="1">
              <a:lnSpc>
                <a:spcPct val="80000"/>
              </a:lnSpc>
            </a:pPr>
            <a:endParaRPr lang="en-US" sz="800" dirty="0" smtClean="0"/>
          </a:p>
          <a:p>
            <a:pPr eaLnBrk="1" hangingPunct="1">
              <a:lnSpc>
                <a:spcPct val="80000"/>
              </a:lnSpc>
            </a:pPr>
            <a:r>
              <a:rPr lang="en-US" sz="800" dirty="0" smtClean="0"/>
              <a:t>Disadvantages of an in-house system</a:t>
            </a:r>
          </a:p>
          <a:p>
            <a:pPr eaLnBrk="1" hangingPunct="1">
              <a:lnSpc>
                <a:spcPct val="80000"/>
              </a:lnSpc>
            </a:pPr>
            <a:r>
              <a:rPr lang="en-US" sz="800" dirty="0" smtClean="0"/>
              <a:t>Sufficient secure space needed</a:t>
            </a:r>
          </a:p>
          <a:p>
            <a:pPr eaLnBrk="1" hangingPunct="1">
              <a:lnSpc>
                <a:spcPct val="80000"/>
              </a:lnSpc>
            </a:pPr>
            <a:r>
              <a:rPr lang="en-US" sz="800" dirty="0" smtClean="0"/>
              <a:t>High fixed costs</a:t>
            </a:r>
          </a:p>
          <a:p>
            <a:pPr eaLnBrk="1" hangingPunct="1">
              <a:lnSpc>
                <a:spcPct val="80000"/>
              </a:lnSpc>
            </a:pPr>
            <a:r>
              <a:rPr lang="en-US" sz="800" dirty="0" smtClean="0"/>
              <a:t>Additional Staffing</a:t>
            </a:r>
          </a:p>
          <a:p>
            <a:pPr eaLnBrk="1" hangingPunct="1">
              <a:lnSpc>
                <a:spcPct val="80000"/>
              </a:lnSpc>
            </a:pPr>
            <a:r>
              <a:rPr lang="en-US" sz="800" dirty="0" smtClean="0"/>
              <a:t>Working Below Capacity</a:t>
            </a:r>
          </a:p>
          <a:p>
            <a:pPr eaLnBrk="1" hangingPunct="1">
              <a:lnSpc>
                <a:spcPct val="80000"/>
              </a:lnSpc>
            </a:pPr>
            <a:r>
              <a:rPr lang="en-US" sz="800" dirty="0" smtClean="0"/>
              <a:t>Shelf ware</a:t>
            </a:r>
          </a:p>
          <a:p>
            <a:pPr eaLnBrk="1" hangingPunct="1">
              <a:lnSpc>
                <a:spcPct val="80000"/>
              </a:lnSpc>
            </a:pPr>
            <a:r>
              <a:rPr lang="en-US" sz="800" dirty="0" smtClean="0"/>
              <a:t>Disaster Recovery</a:t>
            </a:r>
          </a:p>
          <a:p>
            <a:pPr eaLnBrk="1" hangingPunct="1">
              <a:lnSpc>
                <a:spcPct val="80000"/>
              </a:lnSpc>
            </a:pPr>
            <a:r>
              <a:rPr lang="en-US" sz="800" dirty="0" smtClean="0"/>
              <a:t>Wrong computer/hardware selected</a:t>
            </a:r>
          </a:p>
          <a:p>
            <a:pPr eaLnBrk="1" hangingPunct="1">
              <a:lnSpc>
                <a:spcPct val="80000"/>
              </a:lnSpc>
            </a:pPr>
            <a:r>
              <a:rPr lang="en-US" sz="800" dirty="0" smtClean="0"/>
              <a:t>Disaster recovery plan is all yours</a:t>
            </a:r>
          </a:p>
          <a:p>
            <a:pPr eaLnBrk="1" hangingPunct="1">
              <a:lnSpc>
                <a:spcPct val="80000"/>
              </a:lnSpc>
            </a:pPr>
            <a:r>
              <a:rPr lang="en-US" sz="800" dirty="0" smtClean="0"/>
              <a:t>It could be the wrong choice for your company</a:t>
            </a:r>
          </a:p>
          <a:p>
            <a:pPr eaLnBrk="1" hangingPunct="1">
              <a:lnSpc>
                <a:spcPct val="80000"/>
              </a:lnSpc>
            </a:pPr>
            <a:endParaRPr lang="en-US" sz="800" dirty="0" smtClean="0"/>
          </a:p>
          <a:p>
            <a:pPr eaLnBrk="1" hangingPunct="1">
              <a:lnSpc>
                <a:spcPct val="80000"/>
              </a:lnSpc>
            </a:pPr>
            <a:endParaRPr lang="en-US" sz="8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35EEBDB-9557-465C-857F-6BC4882F4184}" type="slidenum">
              <a:rPr lang="en-US" smtClean="0"/>
              <a:pPr eaLnBrk="1" hangingPunct="1"/>
              <a:t>9</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smtClean="0"/>
              <a:t>Okay, you have thought about hardware and software and you are ready to move forward on selecting a system.</a:t>
            </a:r>
          </a:p>
          <a:p>
            <a:pPr eaLnBrk="1" hangingPunct="1">
              <a:lnSpc>
                <a:spcPct val="80000"/>
              </a:lnSpc>
            </a:pPr>
            <a:endParaRPr lang="en-US" sz="800" smtClean="0"/>
          </a:p>
          <a:p>
            <a:pPr eaLnBrk="1" hangingPunct="1">
              <a:lnSpc>
                <a:spcPct val="80000"/>
              </a:lnSpc>
            </a:pPr>
            <a:r>
              <a:rPr lang="en-US" sz="800" smtClean="0"/>
              <a:t>You have a lot of decisions to make</a:t>
            </a:r>
          </a:p>
          <a:p>
            <a:pPr eaLnBrk="1" hangingPunct="1">
              <a:lnSpc>
                <a:spcPct val="80000"/>
              </a:lnSpc>
            </a:pPr>
            <a:r>
              <a:rPr lang="en-US" sz="800" smtClean="0"/>
              <a:t>Will you purchase an integrated system or will you transfer data through interfaces?</a:t>
            </a:r>
          </a:p>
          <a:p>
            <a:pPr eaLnBrk="1" hangingPunct="1">
              <a:lnSpc>
                <a:spcPct val="80000"/>
              </a:lnSpc>
            </a:pPr>
            <a:r>
              <a:rPr lang="en-US" sz="800" smtClean="0"/>
              <a:t>What interfaces will be required?</a:t>
            </a:r>
          </a:p>
          <a:p>
            <a:pPr eaLnBrk="1" hangingPunct="1">
              <a:lnSpc>
                <a:spcPct val="80000"/>
              </a:lnSpc>
            </a:pPr>
            <a:r>
              <a:rPr lang="en-US" sz="800" smtClean="0"/>
              <a:t>What functions will the new system perform?</a:t>
            </a:r>
          </a:p>
          <a:p>
            <a:pPr eaLnBrk="1" hangingPunct="1">
              <a:lnSpc>
                <a:spcPct val="80000"/>
              </a:lnSpc>
            </a:pPr>
            <a:r>
              <a:rPr lang="en-US" sz="800" smtClean="0"/>
              <a:t>Who needs access?</a:t>
            </a:r>
          </a:p>
          <a:p>
            <a:pPr eaLnBrk="1" hangingPunct="1">
              <a:lnSpc>
                <a:spcPct val="80000"/>
              </a:lnSpc>
            </a:pPr>
            <a:r>
              <a:rPr lang="en-US" sz="800" smtClean="0"/>
              <a:t>How will data be processed?</a:t>
            </a:r>
          </a:p>
          <a:p>
            <a:pPr eaLnBrk="1" hangingPunct="1">
              <a:lnSpc>
                <a:spcPct val="80000"/>
              </a:lnSpc>
            </a:pPr>
            <a:r>
              <a:rPr lang="en-US" sz="800" smtClean="0"/>
              <a:t>Do you have additional staff to support the system?</a:t>
            </a:r>
          </a:p>
          <a:p>
            <a:pPr eaLnBrk="1" hangingPunct="1">
              <a:lnSpc>
                <a:spcPct val="80000"/>
              </a:lnSpc>
            </a:pPr>
            <a:r>
              <a:rPr lang="en-US" sz="800" smtClean="0"/>
              <a:t>What is your budget?</a:t>
            </a:r>
          </a:p>
          <a:p>
            <a:pPr eaLnBrk="1" hangingPunct="1">
              <a:lnSpc>
                <a:spcPct val="80000"/>
              </a:lnSpc>
            </a:pPr>
            <a:endParaRPr lang="en-US" sz="800" smtClean="0"/>
          </a:p>
          <a:p>
            <a:pPr eaLnBrk="1" hangingPunct="1">
              <a:lnSpc>
                <a:spcPct val="80000"/>
              </a:lnSpc>
            </a:pPr>
            <a:r>
              <a:rPr lang="en-US" sz="800" smtClean="0"/>
              <a:t>Your next step is to build a project team</a:t>
            </a:r>
          </a:p>
          <a:p>
            <a:pPr eaLnBrk="1" hangingPunct="1">
              <a:lnSpc>
                <a:spcPct val="80000"/>
              </a:lnSpc>
            </a:pPr>
            <a:r>
              <a:rPr lang="en-US" sz="800" smtClean="0"/>
              <a:t>Be sure to include someone from every department who is impacted by your choice</a:t>
            </a:r>
          </a:p>
          <a:p>
            <a:pPr eaLnBrk="1" hangingPunct="1">
              <a:lnSpc>
                <a:spcPct val="80000"/>
              </a:lnSpc>
            </a:pPr>
            <a:r>
              <a:rPr lang="en-US" sz="800" smtClean="0"/>
              <a:t>Payroll, HR, Benefits, Accounting, Tax, Finance, IT, Management – have a sponsor from management on your team</a:t>
            </a:r>
          </a:p>
          <a:p>
            <a:pPr eaLnBrk="1" hangingPunct="1">
              <a:lnSpc>
                <a:spcPct val="80000"/>
              </a:lnSpc>
            </a:pPr>
            <a:r>
              <a:rPr lang="en-US" sz="800" smtClean="0"/>
              <a:t>DON’T FORGET ANYONE!!</a:t>
            </a:r>
          </a:p>
          <a:p>
            <a:pPr eaLnBrk="1" hangingPunct="1">
              <a:lnSpc>
                <a:spcPct val="80000"/>
              </a:lnSpc>
            </a:pPr>
            <a:endParaRPr lang="en-US" sz="800" smtClean="0"/>
          </a:p>
          <a:p>
            <a:pPr eaLnBrk="1" hangingPunct="1">
              <a:lnSpc>
                <a:spcPct val="80000"/>
              </a:lnSpc>
            </a:pPr>
            <a:r>
              <a:rPr lang="en-US" sz="800" smtClean="0"/>
              <a:t>Next, you will need to analyze what the system needs to do</a:t>
            </a:r>
          </a:p>
          <a:p>
            <a:pPr eaLnBrk="1" hangingPunct="1">
              <a:lnSpc>
                <a:spcPct val="80000"/>
              </a:lnSpc>
            </a:pPr>
            <a:r>
              <a:rPr lang="en-US" sz="800" smtClean="0"/>
              <a:t>Make a list of wishes versus needs – prioritize them</a:t>
            </a:r>
          </a:p>
          <a:p>
            <a:pPr eaLnBrk="1" hangingPunct="1">
              <a:lnSpc>
                <a:spcPct val="80000"/>
              </a:lnSpc>
            </a:pPr>
            <a:r>
              <a:rPr lang="en-US" sz="800" smtClean="0"/>
              <a:t>Document the current paper flow into Payroll – W-4s, garnishments, deductions, etc.</a:t>
            </a:r>
          </a:p>
          <a:p>
            <a:pPr eaLnBrk="1" hangingPunct="1">
              <a:lnSpc>
                <a:spcPct val="80000"/>
              </a:lnSpc>
            </a:pPr>
            <a:r>
              <a:rPr lang="en-US" sz="800" smtClean="0"/>
              <a:t>Document the current paper flow out of Payroll – check stubs, registers and reports</a:t>
            </a:r>
          </a:p>
          <a:p>
            <a:pPr eaLnBrk="1" hangingPunct="1">
              <a:lnSpc>
                <a:spcPct val="80000"/>
              </a:lnSpc>
            </a:pPr>
            <a:r>
              <a:rPr lang="en-US" sz="800" smtClean="0"/>
              <a:t>Document interfaces and/or reports from current system</a:t>
            </a:r>
          </a:p>
          <a:p>
            <a:pPr eaLnBrk="1" hangingPunct="1">
              <a:lnSpc>
                <a:spcPct val="80000"/>
              </a:lnSpc>
            </a:pPr>
            <a:r>
              <a:rPr lang="en-US" sz="800" smtClean="0"/>
              <a:t>Document your current procedure for maintenance</a:t>
            </a:r>
          </a:p>
          <a:p>
            <a:pPr eaLnBrk="1" hangingPunct="1">
              <a:lnSpc>
                <a:spcPct val="80000"/>
              </a:lnSpc>
            </a:pPr>
            <a:r>
              <a:rPr lang="en-US" sz="800" smtClean="0"/>
              <a:t>Identify who receives information from current system</a:t>
            </a:r>
          </a:p>
          <a:p>
            <a:pPr eaLnBrk="1" hangingPunct="1">
              <a:lnSpc>
                <a:spcPct val="80000"/>
              </a:lnSpc>
            </a:pPr>
            <a:r>
              <a:rPr lang="en-US" sz="800" smtClean="0"/>
              <a:t>Have end users identify problems or issues with current system</a:t>
            </a:r>
          </a:p>
          <a:p>
            <a:pPr eaLnBrk="1" hangingPunct="1">
              <a:lnSpc>
                <a:spcPct val="80000"/>
              </a:lnSpc>
            </a:pPr>
            <a:r>
              <a:rPr lang="en-US" sz="800" smtClean="0"/>
              <a:t>Document all manual processed – is there an opportunity to automate?</a:t>
            </a:r>
          </a:p>
          <a:p>
            <a:pPr eaLnBrk="1" hangingPunct="1">
              <a:lnSpc>
                <a:spcPct val="80000"/>
              </a:lnSpc>
            </a:pPr>
            <a:r>
              <a:rPr lang="en-US" sz="800" smtClean="0"/>
              <a:t>Identify all costs associated with current system – for needs analysis</a:t>
            </a:r>
          </a:p>
          <a:p>
            <a:pPr eaLnBrk="1" hangingPunct="1">
              <a:lnSpc>
                <a:spcPct val="80000"/>
              </a:lnSpc>
            </a:pPr>
            <a:endParaRPr lang="en-US" sz="800" smtClean="0"/>
          </a:p>
          <a:p>
            <a:pPr eaLnBrk="1" hangingPunct="1">
              <a:lnSpc>
                <a:spcPct val="80000"/>
              </a:lnSpc>
            </a:pPr>
            <a:r>
              <a:rPr lang="en-US" sz="800" smtClean="0"/>
              <a:t>Now, define your objectives</a:t>
            </a:r>
          </a:p>
          <a:p>
            <a:pPr eaLnBrk="1" hangingPunct="1">
              <a:lnSpc>
                <a:spcPct val="80000"/>
              </a:lnSpc>
            </a:pPr>
            <a:r>
              <a:rPr lang="en-US" sz="800" smtClean="0"/>
              <a:t>What is the scope of this project?  What is to be accomplished?</a:t>
            </a:r>
          </a:p>
          <a:p>
            <a:pPr eaLnBrk="1" hangingPunct="1">
              <a:lnSpc>
                <a:spcPct val="80000"/>
              </a:lnSpc>
            </a:pPr>
            <a:r>
              <a:rPr lang="en-US" sz="800" smtClean="0"/>
              <a:t>How much time do  you have to complete the project?</a:t>
            </a:r>
          </a:p>
          <a:p>
            <a:pPr eaLnBrk="1" hangingPunct="1">
              <a:lnSpc>
                <a:spcPct val="80000"/>
              </a:lnSpc>
            </a:pPr>
            <a:r>
              <a:rPr lang="en-US" sz="800" smtClean="0"/>
              <a:t>Do you have the proper resources?  Are the resources dedicated to the project or are they part-time resources?  Do you have enough resources to complete the project on time?</a:t>
            </a:r>
          </a:p>
          <a:p>
            <a:pPr eaLnBrk="1" hangingPunct="1">
              <a:lnSpc>
                <a:spcPct val="80000"/>
              </a:lnSpc>
            </a:pPr>
            <a:endParaRPr lang="en-US" sz="800" smtClean="0"/>
          </a:p>
          <a:p>
            <a:pPr eaLnBrk="1" hangingPunct="1">
              <a:lnSpc>
                <a:spcPct val="80000"/>
              </a:lnSpc>
            </a:pPr>
            <a:r>
              <a:rPr lang="en-US" sz="800" smtClean="0"/>
              <a:t>Define the Requirements</a:t>
            </a:r>
          </a:p>
          <a:p>
            <a:pPr eaLnBrk="1" hangingPunct="1">
              <a:lnSpc>
                <a:spcPct val="80000"/>
              </a:lnSpc>
            </a:pPr>
            <a:r>
              <a:rPr lang="en-US" sz="800" smtClean="0"/>
              <a:t>What earnings and deductions will you need?</a:t>
            </a:r>
          </a:p>
          <a:p>
            <a:pPr eaLnBrk="1" hangingPunct="1">
              <a:lnSpc>
                <a:spcPct val="80000"/>
              </a:lnSpc>
            </a:pPr>
            <a:r>
              <a:rPr lang="en-US" sz="800" smtClean="0"/>
              <a:t>What reports are required – internal and external?</a:t>
            </a:r>
          </a:p>
          <a:p>
            <a:pPr eaLnBrk="1" hangingPunct="1">
              <a:lnSpc>
                <a:spcPct val="80000"/>
              </a:lnSpc>
            </a:pPr>
            <a:r>
              <a:rPr lang="en-US" sz="800" smtClean="0"/>
              <a:t>Do you need to change the information that is shared?</a:t>
            </a:r>
          </a:p>
          <a:p>
            <a:pPr eaLnBrk="1" hangingPunct="1">
              <a:lnSpc>
                <a:spcPct val="80000"/>
              </a:lnSpc>
            </a:pPr>
            <a:r>
              <a:rPr lang="en-US" sz="800" smtClean="0"/>
              <a:t>What interfaces are required and what information is required within each?</a:t>
            </a:r>
          </a:p>
          <a:p>
            <a:pPr eaLnBrk="1" hangingPunct="1">
              <a:lnSpc>
                <a:spcPct val="80000"/>
              </a:lnSpc>
            </a:pPr>
            <a:r>
              <a:rPr lang="en-US" sz="800" smtClean="0"/>
              <a:t>What training will be required?</a:t>
            </a:r>
          </a:p>
          <a:p>
            <a:pPr eaLnBrk="1" hangingPunct="1">
              <a:lnSpc>
                <a:spcPct val="80000"/>
              </a:lnSpc>
            </a:pPr>
            <a:r>
              <a:rPr lang="en-US" sz="800" smtClean="0"/>
              <a:t>What will future requirements be?  Think forward!</a:t>
            </a:r>
          </a:p>
          <a:p>
            <a:pPr eaLnBrk="1" hangingPunct="1">
              <a:lnSpc>
                <a:spcPct val="80000"/>
              </a:lnSpc>
            </a:pPr>
            <a:r>
              <a:rPr lang="en-US" sz="800" smtClean="0"/>
              <a:t>What type of support will be needed?</a:t>
            </a:r>
          </a:p>
          <a:p>
            <a:pPr eaLnBrk="1" hangingPunct="1">
              <a:lnSpc>
                <a:spcPct val="80000"/>
              </a:lnSpc>
            </a:pPr>
            <a:r>
              <a:rPr lang="en-US" sz="800" smtClean="0"/>
              <a:t>Should the system be integrated?  Is this a deal breaker?</a:t>
            </a:r>
          </a:p>
          <a:p>
            <a:pPr eaLnBrk="1" hangingPunct="1">
              <a:lnSpc>
                <a:spcPct val="80000"/>
              </a:lnSpc>
            </a:pPr>
            <a:endParaRPr lang="en-US" sz="8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5B5C67-0582-4ED3-AB02-4F419429C7D1}" type="slidenum">
              <a:rPr lang="en-US"/>
              <a:pPr>
                <a:defRPr/>
              </a:pPr>
              <a:t>‹#›</a:t>
            </a:fld>
            <a:endParaRPr lang="en-US"/>
          </a:p>
        </p:txBody>
      </p:sp>
    </p:spTree>
    <p:extLst>
      <p:ext uri="{BB962C8B-B14F-4D97-AF65-F5344CB8AC3E}">
        <p14:creationId xmlns:p14="http://schemas.microsoft.com/office/powerpoint/2010/main" val="1698888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6E14C9-8773-4DA4-A19D-CD011FDB752A}" type="slidenum">
              <a:rPr lang="en-US"/>
              <a:pPr>
                <a:defRPr/>
              </a:pPr>
              <a:t>‹#›</a:t>
            </a:fld>
            <a:endParaRPr lang="en-US"/>
          </a:p>
        </p:txBody>
      </p:sp>
    </p:spTree>
    <p:extLst>
      <p:ext uri="{BB962C8B-B14F-4D97-AF65-F5344CB8AC3E}">
        <p14:creationId xmlns:p14="http://schemas.microsoft.com/office/powerpoint/2010/main" val="3853463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399FFA-7741-416B-B5A0-A8BFEC9F3E7A}" type="slidenum">
              <a:rPr lang="en-US"/>
              <a:pPr>
                <a:defRPr/>
              </a:pPr>
              <a:t>‹#›</a:t>
            </a:fld>
            <a:endParaRPr lang="en-US"/>
          </a:p>
        </p:txBody>
      </p:sp>
    </p:spTree>
    <p:extLst>
      <p:ext uri="{BB962C8B-B14F-4D97-AF65-F5344CB8AC3E}">
        <p14:creationId xmlns:p14="http://schemas.microsoft.com/office/powerpoint/2010/main" val="1601163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DAE907-7E9F-443A-9650-5F2354D0A591}" type="slidenum">
              <a:rPr lang="en-US"/>
              <a:pPr>
                <a:defRPr/>
              </a:pPr>
              <a:t>‹#›</a:t>
            </a:fld>
            <a:endParaRPr lang="en-US"/>
          </a:p>
        </p:txBody>
      </p:sp>
    </p:spTree>
    <p:extLst>
      <p:ext uri="{BB962C8B-B14F-4D97-AF65-F5344CB8AC3E}">
        <p14:creationId xmlns:p14="http://schemas.microsoft.com/office/powerpoint/2010/main" val="1698649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4D5A77-6894-46F2-9827-A86555F840D3}" type="slidenum">
              <a:rPr lang="en-US"/>
              <a:pPr>
                <a:defRPr/>
              </a:pPr>
              <a:t>‹#›</a:t>
            </a:fld>
            <a:endParaRPr lang="en-US"/>
          </a:p>
        </p:txBody>
      </p:sp>
    </p:spTree>
    <p:extLst>
      <p:ext uri="{BB962C8B-B14F-4D97-AF65-F5344CB8AC3E}">
        <p14:creationId xmlns:p14="http://schemas.microsoft.com/office/powerpoint/2010/main" val="837157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78FD25-ED51-4F63-BEDB-B9A244BADEE7}" type="slidenum">
              <a:rPr lang="en-US"/>
              <a:pPr>
                <a:defRPr/>
              </a:pPr>
              <a:t>‹#›</a:t>
            </a:fld>
            <a:endParaRPr lang="en-US"/>
          </a:p>
        </p:txBody>
      </p:sp>
    </p:spTree>
    <p:extLst>
      <p:ext uri="{BB962C8B-B14F-4D97-AF65-F5344CB8AC3E}">
        <p14:creationId xmlns:p14="http://schemas.microsoft.com/office/powerpoint/2010/main" val="1443632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E0E3D1-ED14-48AB-8250-F9006AB63AA1}" type="slidenum">
              <a:rPr lang="en-US"/>
              <a:pPr>
                <a:defRPr/>
              </a:pPr>
              <a:t>‹#›</a:t>
            </a:fld>
            <a:endParaRPr lang="en-US"/>
          </a:p>
        </p:txBody>
      </p:sp>
    </p:spTree>
    <p:extLst>
      <p:ext uri="{BB962C8B-B14F-4D97-AF65-F5344CB8AC3E}">
        <p14:creationId xmlns:p14="http://schemas.microsoft.com/office/powerpoint/2010/main" val="896104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B6F407-B521-49EF-9BB5-EF9FAD7DCB9D}" type="slidenum">
              <a:rPr lang="en-US"/>
              <a:pPr>
                <a:defRPr/>
              </a:pPr>
              <a:t>‹#›</a:t>
            </a:fld>
            <a:endParaRPr lang="en-US"/>
          </a:p>
        </p:txBody>
      </p:sp>
    </p:spTree>
    <p:extLst>
      <p:ext uri="{BB962C8B-B14F-4D97-AF65-F5344CB8AC3E}">
        <p14:creationId xmlns:p14="http://schemas.microsoft.com/office/powerpoint/2010/main" val="1008299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4ED19B-0F1F-4455-9235-03565899EFDB}" type="slidenum">
              <a:rPr lang="en-US"/>
              <a:pPr>
                <a:defRPr/>
              </a:pPr>
              <a:t>‹#›</a:t>
            </a:fld>
            <a:endParaRPr lang="en-US"/>
          </a:p>
        </p:txBody>
      </p:sp>
    </p:spTree>
    <p:extLst>
      <p:ext uri="{BB962C8B-B14F-4D97-AF65-F5344CB8AC3E}">
        <p14:creationId xmlns:p14="http://schemas.microsoft.com/office/powerpoint/2010/main" val="3739766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6034BB7-1599-4F1B-A0CC-BE9C5DD4C5C2}" type="slidenum">
              <a:rPr lang="en-US"/>
              <a:pPr>
                <a:defRPr/>
              </a:pPr>
              <a:t>‹#›</a:t>
            </a:fld>
            <a:endParaRPr lang="en-US"/>
          </a:p>
        </p:txBody>
      </p:sp>
    </p:spTree>
    <p:extLst>
      <p:ext uri="{BB962C8B-B14F-4D97-AF65-F5344CB8AC3E}">
        <p14:creationId xmlns:p14="http://schemas.microsoft.com/office/powerpoint/2010/main" val="3728225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7B13D5A-B9BD-46AC-A444-496FC7A51132}" type="slidenum">
              <a:rPr lang="en-US"/>
              <a:pPr>
                <a:defRPr/>
              </a:pPr>
              <a:t>‹#›</a:t>
            </a:fld>
            <a:endParaRPr lang="en-US"/>
          </a:p>
        </p:txBody>
      </p:sp>
    </p:spTree>
    <p:extLst>
      <p:ext uri="{BB962C8B-B14F-4D97-AF65-F5344CB8AC3E}">
        <p14:creationId xmlns:p14="http://schemas.microsoft.com/office/powerpoint/2010/main" val="2561930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2B357EA-BEFE-4BD2-BAB8-94E61058FE99}" type="slidenum">
              <a:rPr lang="en-US"/>
              <a:pPr>
                <a:defRPr/>
              </a:pPr>
              <a:t>‹#›</a:t>
            </a:fld>
            <a:endParaRPr lang="en-US"/>
          </a:p>
        </p:txBody>
      </p:sp>
    </p:spTree>
    <p:extLst>
      <p:ext uri="{BB962C8B-B14F-4D97-AF65-F5344CB8AC3E}">
        <p14:creationId xmlns:p14="http://schemas.microsoft.com/office/powerpoint/2010/main" val="1612307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64708F-5F47-4B09-9A9E-0F6E443B8E5F}" type="slidenum">
              <a:rPr lang="en-US"/>
              <a:pPr>
                <a:defRPr/>
              </a:pPr>
              <a:t>‹#›</a:t>
            </a:fld>
            <a:endParaRPr lang="en-US"/>
          </a:p>
        </p:txBody>
      </p:sp>
    </p:spTree>
    <p:extLst>
      <p:ext uri="{BB962C8B-B14F-4D97-AF65-F5344CB8AC3E}">
        <p14:creationId xmlns:p14="http://schemas.microsoft.com/office/powerpoint/2010/main" val="3181213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46BBFD-1F8E-4A8D-AD0D-B72E439FE62F}" type="slidenum">
              <a:rPr lang="en-US"/>
              <a:pPr>
                <a:defRPr/>
              </a:pPr>
              <a:t>‹#›</a:t>
            </a:fld>
            <a:endParaRPr lang="en-US"/>
          </a:p>
        </p:txBody>
      </p:sp>
    </p:spTree>
    <p:extLst>
      <p:ext uri="{BB962C8B-B14F-4D97-AF65-F5344CB8AC3E}">
        <p14:creationId xmlns:p14="http://schemas.microsoft.com/office/powerpoint/2010/main" val="3653805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474BBFB-D2F6-4CB2-BF4E-0FC416DFA43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ctrTitle"/>
          </p:nvPr>
        </p:nvSpPr>
        <p:spPr>
          <a:xfrm>
            <a:off x="457200" y="1524000"/>
            <a:ext cx="8153400" cy="914400"/>
          </a:xfrm>
        </p:spPr>
        <p:txBody>
          <a:bodyPr/>
          <a:lstStyle/>
          <a:p>
            <a:pPr eaLnBrk="1" hangingPunct="1"/>
            <a:r>
              <a:rPr lang="en-US" sz="4000" b="1" smtClean="0">
                <a:latin typeface="Tahoma" pitchFamily="34" charset="0"/>
              </a:rPr>
              <a:t>CPP / FPC Study Group</a:t>
            </a:r>
          </a:p>
        </p:txBody>
      </p:sp>
      <p:sp>
        <p:nvSpPr>
          <p:cNvPr id="2051" name="Rectangle 4"/>
          <p:cNvSpPr>
            <a:spLocks noGrp="1" noChangeArrowheads="1"/>
          </p:cNvSpPr>
          <p:nvPr>
            <p:ph type="subTitle" idx="1"/>
          </p:nvPr>
        </p:nvSpPr>
        <p:spPr>
          <a:xfrm>
            <a:off x="1905000" y="685800"/>
            <a:ext cx="5410200" cy="838200"/>
          </a:xfrm>
        </p:spPr>
        <p:txBody>
          <a:bodyPr/>
          <a:lstStyle/>
          <a:p>
            <a:pPr eaLnBrk="1" hangingPunct="1">
              <a:lnSpc>
                <a:spcPct val="90000"/>
              </a:lnSpc>
            </a:pPr>
            <a:r>
              <a:rPr lang="en-US" sz="5400" b="1" smtClean="0">
                <a:latin typeface="Tahoma" pitchFamily="34" charset="0"/>
              </a:rPr>
              <a:t>WELCOME !</a:t>
            </a:r>
          </a:p>
        </p:txBody>
      </p:sp>
      <p:sp>
        <p:nvSpPr>
          <p:cNvPr id="2052" name="Text Box 5"/>
          <p:cNvSpPr txBox="1">
            <a:spLocks noChangeArrowheads="1"/>
          </p:cNvSpPr>
          <p:nvPr/>
        </p:nvSpPr>
        <p:spPr bwMode="auto">
          <a:xfrm>
            <a:off x="609600" y="2514600"/>
            <a:ext cx="8001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A50021"/>
                </a:solidFill>
                <a:latin typeface="Tahoma" pitchFamily="34" charset="0"/>
              </a:rPr>
              <a:t>Please sign in </a:t>
            </a:r>
          </a:p>
        </p:txBody>
      </p:sp>
      <p:sp>
        <p:nvSpPr>
          <p:cNvPr id="2053" name="Text Box 6"/>
          <p:cNvSpPr txBox="1">
            <a:spLocks noChangeArrowheads="1"/>
          </p:cNvSpPr>
          <p:nvPr/>
        </p:nvSpPr>
        <p:spPr bwMode="auto">
          <a:xfrm flipH="1">
            <a:off x="-762000" y="5638800"/>
            <a:ext cx="15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sz="2800" b="1">
              <a:latin typeface="Bodoni MT Black" pitchFamily="18" charset="0"/>
            </a:endParaRPr>
          </a:p>
        </p:txBody>
      </p:sp>
      <p:pic>
        <p:nvPicPr>
          <p:cNvPr id="2054" name="Picture 7" descr="MCj040588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048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8" descr="MCj0185752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304800"/>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pPr eaLnBrk="1" hangingPunct="1"/>
            <a:r>
              <a:rPr lang="en-US" smtClean="0">
                <a:solidFill>
                  <a:srgbClr val="003300"/>
                </a:solidFill>
                <a:latin typeface="Georgia" pitchFamily="18" charset="0"/>
              </a:rPr>
              <a:t>Selecting a System</a:t>
            </a:r>
          </a:p>
        </p:txBody>
      </p:sp>
      <p:sp>
        <p:nvSpPr>
          <p:cNvPr id="11267" name="Rectangle 5"/>
          <p:cNvSpPr>
            <a:spLocks noGrp="1" noChangeArrowheads="1"/>
          </p:cNvSpPr>
          <p:nvPr>
            <p:ph type="body" sz="half" idx="1"/>
          </p:nvPr>
        </p:nvSpPr>
        <p:spPr/>
        <p:txBody>
          <a:bodyPr/>
          <a:lstStyle/>
          <a:p>
            <a:pPr eaLnBrk="1" hangingPunct="1"/>
            <a:r>
              <a:rPr lang="en-US" sz="2800" b="1" smtClean="0"/>
              <a:t>Prepare an RFP/RFQ</a:t>
            </a:r>
          </a:p>
          <a:p>
            <a:pPr lvl="1" eaLnBrk="1" hangingPunct="1"/>
            <a:r>
              <a:rPr lang="en-US" sz="2400" b="1" smtClean="0"/>
              <a:t>	</a:t>
            </a:r>
            <a:r>
              <a:rPr lang="en-US" sz="2400" smtClean="0"/>
              <a:t>What is an RFP?</a:t>
            </a:r>
          </a:p>
          <a:p>
            <a:pPr lvl="1" eaLnBrk="1" hangingPunct="1"/>
            <a:r>
              <a:rPr lang="en-US" sz="2400" smtClean="0"/>
              <a:t>  What’s in an RFP?</a:t>
            </a:r>
          </a:p>
          <a:p>
            <a:pPr lvl="1" eaLnBrk="1" hangingPunct="1"/>
            <a:endParaRPr lang="en-US" sz="2400" smtClean="0"/>
          </a:p>
          <a:p>
            <a:pPr eaLnBrk="1" hangingPunct="1"/>
            <a:r>
              <a:rPr lang="en-US" sz="2800" b="1" smtClean="0"/>
              <a:t>Demo the system</a:t>
            </a:r>
          </a:p>
          <a:p>
            <a:pPr lvl="1" eaLnBrk="1" hangingPunct="1"/>
            <a:r>
              <a:rPr lang="en-US" sz="2400" b="1" smtClean="0"/>
              <a:t>  </a:t>
            </a:r>
            <a:r>
              <a:rPr lang="en-US" sz="2400" smtClean="0"/>
              <a:t>Be thorough</a:t>
            </a:r>
          </a:p>
          <a:p>
            <a:pPr lvl="1" eaLnBrk="1" hangingPunct="1">
              <a:buFontTx/>
              <a:buNone/>
            </a:pPr>
            <a:endParaRPr lang="en-US" sz="2400" smtClean="0"/>
          </a:p>
          <a:p>
            <a:pPr eaLnBrk="1" hangingPunct="1"/>
            <a:r>
              <a:rPr lang="en-US" sz="2800" b="1" smtClean="0"/>
              <a:t>Things to avoid</a:t>
            </a:r>
          </a:p>
          <a:p>
            <a:pPr eaLnBrk="1" hangingPunct="1"/>
            <a:endParaRPr lang="en-US" sz="2800" smtClean="0"/>
          </a:p>
        </p:txBody>
      </p:sp>
      <p:pic>
        <p:nvPicPr>
          <p:cNvPr id="11268" name="Picture 6" descr="MMj03957340000[1]"/>
          <p:cNvPicPr>
            <a:picLocks noGrp="1"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57800" y="3657600"/>
            <a:ext cx="2843213" cy="2319338"/>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Implementing</a:t>
            </a:r>
          </a:p>
        </p:txBody>
      </p:sp>
      <p:sp>
        <p:nvSpPr>
          <p:cNvPr id="12291" name="Rectangle 3"/>
          <p:cNvSpPr>
            <a:spLocks noGrp="1" noChangeArrowheads="1"/>
          </p:cNvSpPr>
          <p:nvPr>
            <p:ph type="body" sz="half" idx="1"/>
          </p:nvPr>
        </p:nvSpPr>
        <p:spPr>
          <a:xfrm>
            <a:off x="381000" y="1524000"/>
            <a:ext cx="6248400" cy="4525963"/>
          </a:xfrm>
        </p:spPr>
        <p:txBody>
          <a:bodyPr/>
          <a:lstStyle/>
          <a:p>
            <a:pPr eaLnBrk="1" hangingPunct="1"/>
            <a:endParaRPr lang="en-US" sz="2800" b="1" smtClean="0"/>
          </a:p>
          <a:p>
            <a:pPr eaLnBrk="1" hangingPunct="1"/>
            <a:r>
              <a:rPr lang="en-US" sz="2800" b="1" smtClean="0"/>
              <a:t>Preparations</a:t>
            </a:r>
          </a:p>
          <a:p>
            <a:pPr eaLnBrk="1" hangingPunct="1"/>
            <a:r>
              <a:rPr lang="en-US" sz="2800" b="1" smtClean="0"/>
              <a:t>Training</a:t>
            </a:r>
          </a:p>
          <a:p>
            <a:pPr eaLnBrk="1" hangingPunct="1"/>
            <a:r>
              <a:rPr lang="en-US" sz="2800" b="1" smtClean="0"/>
              <a:t>Gap Analysis</a:t>
            </a:r>
          </a:p>
          <a:p>
            <a:pPr eaLnBrk="1" hangingPunct="1"/>
            <a:r>
              <a:rPr lang="en-US" sz="2800" b="1" smtClean="0"/>
              <a:t>Converting old data to new</a:t>
            </a:r>
          </a:p>
          <a:p>
            <a:pPr eaLnBrk="1" hangingPunct="1"/>
            <a:r>
              <a:rPr lang="en-US" sz="2800" b="1" smtClean="0"/>
              <a:t>Testing the system</a:t>
            </a:r>
          </a:p>
          <a:p>
            <a:pPr eaLnBrk="1" hangingPunct="1"/>
            <a:r>
              <a:rPr lang="en-US" sz="2800" b="1" smtClean="0"/>
              <a:t>Conversion</a:t>
            </a:r>
          </a:p>
        </p:txBody>
      </p:sp>
      <p:pic>
        <p:nvPicPr>
          <p:cNvPr id="12292" name="Picture 4" descr="MMj03957810000[1]"/>
          <p:cNvPicPr>
            <a:picLocks noGrp="1"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353175" y="3733800"/>
            <a:ext cx="1905000" cy="2152650"/>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pPr eaLnBrk="1" hangingPunct="1"/>
            <a:r>
              <a:rPr lang="en-US" b="1" smtClean="0">
                <a:solidFill>
                  <a:srgbClr val="003300"/>
                </a:solidFill>
              </a:rPr>
              <a:t>Steps After Go-Live</a:t>
            </a:r>
            <a:endParaRPr lang="en-US" sz="2400" smtClean="0">
              <a:solidFill>
                <a:srgbClr val="003300"/>
              </a:solidFill>
            </a:endParaRPr>
          </a:p>
        </p:txBody>
      </p:sp>
      <p:sp>
        <p:nvSpPr>
          <p:cNvPr id="13315" name="Rectangle 5"/>
          <p:cNvSpPr>
            <a:spLocks noGrp="1" noChangeArrowheads="1"/>
          </p:cNvSpPr>
          <p:nvPr>
            <p:ph type="body" sz="half" idx="1"/>
          </p:nvPr>
        </p:nvSpPr>
        <p:spPr>
          <a:xfrm>
            <a:off x="457200" y="1600200"/>
            <a:ext cx="6400800" cy="4525963"/>
          </a:xfrm>
        </p:spPr>
        <p:txBody>
          <a:bodyPr/>
          <a:lstStyle/>
          <a:p>
            <a:pPr eaLnBrk="1" hangingPunct="1"/>
            <a:r>
              <a:rPr lang="en-US" sz="2800" b="1" smtClean="0"/>
              <a:t>Evaluating system performance</a:t>
            </a:r>
          </a:p>
          <a:p>
            <a:pPr eaLnBrk="1" hangingPunct="1"/>
            <a:r>
              <a:rPr lang="en-US" sz="2800" b="1" smtClean="0"/>
              <a:t>Controls</a:t>
            </a:r>
          </a:p>
          <a:p>
            <a:pPr eaLnBrk="1" hangingPunct="1"/>
            <a:r>
              <a:rPr lang="en-US" sz="2800" b="1" smtClean="0"/>
              <a:t>Documentation</a:t>
            </a:r>
          </a:p>
          <a:p>
            <a:pPr eaLnBrk="1" hangingPunct="1"/>
            <a:r>
              <a:rPr lang="en-US" sz="2800" b="1" smtClean="0"/>
              <a:t>Security</a:t>
            </a:r>
          </a:p>
          <a:p>
            <a:pPr eaLnBrk="1" hangingPunct="1"/>
            <a:r>
              <a:rPr lang="en-US" sz="2800" b="1" smtClean="0"/>
              <a:t>Disaster recovery</a:t>
            </a:r>
          </a:p>
        </p:txBody>
      </p:sp>
      <p:pic>
        <p:nvPicPr>
          <p:cNvPr id="13316" name="Picture 6" descr="MPj03959050000[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53000" y="2347913"/>
            <a:ext cx="3733800" cy="2801937"/>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pPr eaLnBrk="1" hangingPunct="1"/>
            <a:r>
              <a:rPr lang="en-US" b="1" smtClean="0">
                <a:solidFill>
                  <a:srgbClr val="003300"/>
                </a:solidFill>
              </a:rPr>
              <a:t>The Future is Here</a:t>
            </a:r>
          </a:p>
        </p:txBody>
      </p:sp>
      <p:sp>
        <p:nvSpPr>
          <p:cNvPr id="14339" name="Rectangle 5"/>
          <p:cNvSpPr>
            <a:spLocks noGrp="1" noChangeArrowheads="1"/>
          </p:cNvSpPr>
          <p:nvPr>
            <p:ph type="body" sz="half" idx="1"/>
          </p:nvPr>
        </p:nvSpPr>
        <p:spPr>
          <a:xfrm>
            <a:off x="457200" y="1600200"/>
            <a:ext cx="6400800" cy="4525963"/>
          </a:xfrm>
        </p:spPr>
        <p:txBody>
          <a:bodyPr/>
          <a:lstStyle/>
          <a:p>
            <a:pPr eaLnBrk="1" hangingPunct="1"/>
            <a:r>
              <a:rPr lang="en-US" b="1" smtClean="0"/>
              <a:t>Automated Time &amp; Attendance</a:t>
            </a:r>
          </a:p>
          <a:p>
            <a:pPr eaLnBrk="1" hangingPunct="1"/>
            <a:endParaRPr lang="en-US" b="1" smtClean="0"/>
          </a:p>
          <a:p>
            <a:pPr eaLnBrk="1" hangingPunct="1"/>
            <a:endParaRPr lang="en-US" b="1" smtClean="0"/>
          </a:p>
          <a:p>
            <a:pPr eaLnBrk="1" hangingPunct="1"/>
            <a:r>
              <a:rPr lang="en-US" b="1" smtClean="0"/>
              <a:t>The New Wave – </a:t>
            </a:r>
          </a:p>
          <a:p>
            <a:pPr eaLnBrk="1" hangingPunct="1">
              <a:buFontTx/>
              <a:buNone/>
            </a:pPr>
            <a:r>
              <a:rPr lang="en-US" b="1" smtClean="0"/>
              <a:t>	ESS &amp; MSS</a:t>
            </a:r>
          </a:p>
        </p:txBody>
      </p:sp>
      <p:pic>
        <p:nvPicPr>
          <p:cNvPr id="14340" name="Picture 6" descr="MPj03959080000[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347913"/>
            <a:ext cx="4038600" cy="3030537"/>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lstStyle/>
          <a:p>
            <a:pPr eaLnBrk="1" hangingPunct="1"/>
            <a:r>
              <a:rPr lang="en-US" sz="4000" b="1" smtClean="0">
                <a:solidFill>
                  <a:srgbClr val="003300"/>
                </a:solidFill>
              </a:rPr>
              <a:t>Implementing Internet Technology</a:t>
            </a:r>
          </a:p>
        </p:txBody>
      </p:sp>
      <p:sp>
        <p:nvSpPr>
          <p:cNvPr id="15363" name="Rectangle 5"/>
          <p:cNvSpPr>
            <a:spLocks noGrp="1" noChangeArrowheads="1"/>
          </p:cNvSpPr>
          <p:nvPr>
            <p:ph type="body" sz="half" idx="1"/>
          </p:nvPr>
        </p:nvSpPr>
        <p:spPr>
          <a:xfrm>
            <a:off x="457200" y="2286000"/>
            <a:ext cx="6400800" cy="3840163"/>
          </a:xfrm>
        </p:spPr>
        <p:txBody>
          <a:bodyPr/>
          <a:lstStyle/>
          <a:p>
            <a:pPr eaLnBrk="1" hangingPunct="1"/>
            <a:r>
              <a:rPr lang="en-US" b="1" smtClean="0"/>
              <a:t>Client Software</a:t>
            </a:r>
          </a:p>
          <a:p>
            <a:pPr eaLnBrk="1" hangingPunct="1"/>
            <a:r>
              <a:rPr lang="en-US" b="1" smtClean="0"/>
              <a:t>Server Software</a:t>
            </a:r>
          </a:p>
          <a:p>
            <a:pPr eaLnBrk="1" hangingPunct="1"/>
            <a:r>
              <a:rPr lang="en-US" b="1" smtClean="0"/>
              <a:t>Type of TCIP (</a:t>
            </a:r>
            <a:r>
              <a:rPr lang="en-US" b="1" i="1" smtClean="0"/>
              <a:t>Transmission Control Protocol/Internet Protocol)</a:t>
            </a:r>
            <a:endParaRPr lang="en-US" b="1" smtClean="0"/>
          </a:p>
          <a:p>
            <a:pPr eaLnBrk="1" hangingPunct="1">
              <a:buFontTx/>
              <a:buNone/>
            </a:pPr>
            <a:endParaRPr lang="en-US" b="1" smtClean="0"/>
          </a:p>
        </p:txBody>
      </p:sp>
      <p:pic>
        <p:nvPicPr>
          <p:cNvPr id="15364" name="Picture 6" descr="j0286774"/>
          <p:cNvPicPr>
            <a:picLocks noGrp="1"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705600" y="3048000"/>
            <a:ext cx="1905000" cy="2122488"/>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BREAK TIME</a:t>
            </a:r>
          </a:p>
        </p:txBody>
      </p:sp>
      <p:pic>
        <p:nvPicPr>
          <p:cNvPr id="49155" name="Picture 3" descr="MCj040461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2888" y="2427288"/>
            <a:ext cx="1038225"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4" descr="MCj040461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427288"/>
            <a:ext cx="4114800" cy="321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97950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09600" y="1143000"/>
            <a:ext cx="7772400" cy="1470025"/>
          </a:xfrm>
        </p:spPr>
        <p:txBody>
          <a:bodyPr/>
          <a:lstStyle/>
          <a:p>
            <a:pPr eaLnBrk="1" hangingPunct="1"/>
            <a:r>
              <a:rPr lang="en-US" smtClean="0"/>
              <a:t>Managing a Payroll Department</a:t>
            </a:r>
          </a:p>
        </p:txBody>
      </p:sp>
      <p:sp>
        <p:nvSpPr>
          <p:cNvPr id="17411" name="Rectangle 3"/>
          <p:cNvSpPr>
            <a:spLocks noGrp="1" noChangeArrowheads="1"/>
          </p:cNvSpPr>
          <p:nvPr>
            <p:ph type="subTitle" idx="1"/>
          </p:nvPr>
        </p:nvSpPr>
        <p:spPr>
          <a:xfrm>
            <a:off x="381000" y="3429000"/>
            <a:ext cx="3810000" cy="762000"/>
          </a:xfrm>
        </p:spPr>
        <p:txBody>
          <a:bodyPr/>
          <a:lstStyle/>
          <a:p>
            <a:pPr eaLnBrk="1" hangingPunct="1"/>
            <a:r>
              <a:rPr lang="en-US" smtClean="0"/>
              <a:t>Section 13</a:t>
            </a:r>
          </a:p>
          <a:p>
            <a:pPr eaLnBrk="1" hangingPunct="1"/>
            <a:endParaRPr lang="en-US" smtClean="0"/>
          </a:p>
          <a:p>
            <a:pPr eaLnBrk="1" hangingPunct="1"/>
            <a:endParaRPr lang="en-US" sz="2000" smtClean="0"/>
          </a:p>
        </p:txBody>
      </p:sp>
      <p:pic>
        <p:nvPicPr>
          <p:cNvPr id="17412" name="Picture 4" descr="MCBD05078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3276600"/>
            <a:ext cx="41148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OVERVIEW</a:t>
            </a:r>
          </a:p>
        </p:txBody>
      </p:sp>
      <p:sp>
        <p:nvSpPr>
          <p:cNvPr id="18435" name="Rectangle 3"/>
          <p:cNvSpPr>
            <a:spLocks noGrp="1" noChangeArrowheads="1"/>
          </p:cNvSpPr>
          <p:nvPr>
            <p:ph type="body" idx="1"/>
          </p:nvPr>
        </p:nvSpPr>
        <p:spPr>
          <a:xfrm>
            <a:off x="457200" y="1295400"/>
            <a:ext cx="8229600" cy="5257800"/>
          </a:xfrm>
        </p:spPr>
        <p:txBody>
          <a:bodyPr/>
          <a:lstStyle/>
          <a:p>
            <a:pPr eaLnBrk="1" hangingPunct="1"/>
            <a:endParaRPr lang="en-US" smtClean="0"/>
          </a:p>
          <a:p>
            <a:pPr eaLnBrk="1" hangingPunct="1"/>
            <a:r>
              <a:rPr lang="en-US" smtClean="0"/>
              <a:t>Basic Management Theory</a:t>
            </a:r>
          </a:p>
          <a:p>
            <a:pPr eaLnBrk="1" hangingPunct="1"/>
            <a:r>
              <a:rPr lang="en-US" smtClean="0"/>
              <a:t>Team Building</a:t>
            </a:r>
          </a:p>
          <a:p>
            <a:pPr eaLnBrk="1" hangingPunct="1"/>
            <a:r>
              <a:rPr lang="en-US" smtClean="0"/>
              <a:t>Performance Evaluations</a:t>
            </a:r>
          </a:p>
        </p:txBody>
      </p:sp>
      <p:pic>
        <p:nvPicPr>
          <p:cNvPr id="18436" name="Picture 4" descr="MCPE00177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2472">
            <a:off x="2643188" y="4106863"/>
            <a:ext cx="3902075"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Basic Management Theory</a:t>
            </a:r>
          </a:p>
        </p:txBody>
      </p:sp>
      <p:sp>
        <p:nvSpPr>
          <p:cNvPr id="19459" name="Content Placeholder 2"/>
          <p:cNvSpPr>
            <a:spLocks noGrp="1"/>
          </p:cNvSpPr>
          <p:nvPr>
            <p:ph idx="1"/>
          </p:nvPr>
        </p:nvSpPr>
        <p:spPr/>
        <p:txBody>
          <a:bodyPr/>
          <a:lstStyle/>
          <a:p>
            <a:r>
              <a:rPr lang="en-US" smtClean="0"/>
              <a:t>Payroll Manager’s Duties</a:t>
            </a:r>
          </a:p>
          <a:p>
            <a:pPr lvl="1"/>
            <a:r>
              <a:rPr lang="en-US" smtClean="0"/>
              <a:t>Vastly different from previous position</a:t>
            </a:r>
          </a:p>
          <a:p>
            <a:pPr lvl="2"/>
            <a:r>
              <a:rPr lang="en-US" smtClean="0"/>
              <a:t>No longer hands on processing</a:t>
            </a:r>
          </a:p>
          <a:p>
            <a:pPr lvl="2"/>
            <a:endParaRPr lang="en-US" smtClean="0"/>
          </a:p>
          <a:p>
            <a:pPr lvl="1"/>
            <a:r>
              <a:rPr lang="en-US" smtClean="0"/>
              <a:t>Responsible for:</a:t>
            </a:r>
          </a:p>
          <a:p>
            <a:pPr lvl="2"/>
            <a:r>
              <a:rPr lang="en-US" smtClean="0"/>
              <a:t>Planning, Staffing, Training, Evaluating, Counseling, Delegating, Recognizing, Reporting</a:t>
            </a:r>
          </a:p>
          <a:p>
            <a:pPr lvl="2">
              <a:buFontTx/>
              <a:buNone/>
            </a:pPr>
            <a:r>
              <a:rPr lang="en-US" smtClean="0"/>
              <a:t>	Plan Budgets, Guarantee Compliance, etc…</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3600" smtClean="0"/>
              <a:t>HERSEY, BLANCARD, &amp; JOHNSON</a:t>
            </a:r>
            <a:br>
              <a:rPr lang="en-US" sz="3600" smtClean="0"/>
            </a:br>
            <a:r>
              <a:rPr lang="en-US" sz="3600" smtClean="0"/>
              <a:t>MANAGEMENT STYLE</a:t>
            </a:r>
          </a:p>
        </p:txBody>
      </p:sp>
      <p:sp>
        <p:nvSpPr>
          <p:cNvPr id="20483" name="Rectangle 3"/>
          <p:cNvSpPr>
            <a:spLocks noGrp="1" noChangeArrowheads="1"/>
          </p:cNvSpPr>
          <p:nvPr>
            <p:ph type="body" idx="1"/>
          </p:nvPr>
        </p:nvSpPr>
        <p:spPr>
          <a:xfrm>
            <a:off x="381000" y="1524000"/>
            <a:ext cx="8229600" cy="4525963"/>
          </a:xfrm>
        </p:spPr>
        <p:txBody>
          <a:bodyPr/>
          <a:lstStyle/>
          <a:p>
            <a:pPr lvl="1" eaLnBrk="1" hangingPunct="1">
              <a:lnSpc>
                <a:spcPct val="90000"/>
              </a:lnSpc>
            </a:pPr>
            <a:r>
              <a:rPr lang="en-US" sz="2000" smtClean="0"/>
              <a:t>Situational Leadership </a:t>
            </a:r>
          </a:p>
          <a:p>
            <a:pPr lvl="2" eaLnBrk="1" hangingPunct="1">
              <a:lnSpc>
                <a:spcPct val="90000"/>
              </a:lnSpc>
            </a:pPr>
            <a:r>
              <a:rPr lang="en-US" sz="1800" smtClean="0"/>
              <a:t>Based on how Manager handles two factors:</a:t>
            </a:r>
            <a:endParaRPr lang="en-US" sz="1400" smtClean="0"/>
          </a:p>
          <a:p>
            <a:pPr lvl="1" eaLnBrk="1" hangingPunct="1">
              <a:lnSpc>
                <a:spcPct val="90000"/>
              </a:lnSpc>
            </a:pPr>
            <a:r>
              <a:rPr lang="en-US" sz="2000" smtClean="0"/>
              <a:t>Task Behavior (Guidance)</a:t>
            </a:r>
          </a:p>
          <a:p>
            <a:pPr lvl="2" eaLnBrk="1" hangingPunct="1">
              <a:lnSpc>
                <a:spcPct val="90000"/>
              </a:lnSpc>
            </a:pPr>
            <a:r>
              <a:rPr lang="en-US" sz="1800" smtClean="0"/>
              <a:t>High Task</a:t>
            </a:r>
          </a:p>
          <a:p>
            <a:pPr lvl="3" eaLnBrk="1" hangingPunct="1">
              <a:lnSpc>
                <a:spcPct val="90000"/>
              </a:lnSpc>
            </a:pPr>
            <a:r>
              <a:rPr lang="en-US" sz="1600" smtClean="0"/>
              <a:t>Priority on Control Over:</a:t>
            </a:r>
          </a:p>
          <a:p>
            <a:pPr lvl="4" eaLnBrk="1" hangingPunct="1">
              <a:lnSpc>
                <a:spcPct val="90000"/>
              </a:lnSpc>
            </a:pPr>
            <a:r>
              <a:rPr lang="en-US" sz="1600" smtClean="0"/>
              <a:t>Lines of Communications</a:t>
            </a:r>
          </a:p>
          <a:p>
            <a:pPr lvl="4" eaLnBrk="1" hangingPunct="1">
              <a:lnSpc>
                <a:spcPct val="90000"/>
              </a:lnSpc>
            </a:pPr>
            <a:r>
              <a:rPr lang="en-US" sz="1600" smtClean="0"/>
              <a:t>Work Procedures</a:t>
            </a:r>
          </a:p>
          <a:p>
            <a:pPr lvl="4" eaLnBrk="1" hangingPunct="1">
              <a:lnSpc>
                <a:spcPct val="90000"/>
              </a:lnSpc>
            </a:pPr>
            <a:r>
              <a:rPr lang="en-US" sz="1600" smtClean="0"/>
              <a:t>Patterns of Communication</a:t>
            </a:r>
          </a:p>
          <a:p>
            <a:pPr lvl="1" eaLnBrk="1" hangingPunct="1">
              <a:lnSpc>
                <a:spcPct val="90000"/>
              </a:lnSpc>
            </a:pPr>
            <a:r>
              <a:rPr lang="en-US" sz="2000" smtClean="0"/>
              <a:t>Relationship Behavior (Support)</a:t>
            </a:r>
          </a:p>
          <a:p>
            <a:pPr lvl="2" eaLnBrk="1" hangingPunct="1">
              <a:lnSpc>
                <a:spcPct val="90000"/>
              </a:lnSpc>
            </a:pPr>
            <a:r>
              <a:rPr lang="en-US" sz="1800" smtClean="0"/>
              <a:t>High Relationship</a:t>
            </a:r>
          </a:p>
          <a:p>
            <a:pPr lvl="3" eaLnBrk="1" hangingPunct="1">
              <a:lnSpc>
                <a:spcPct val="90000"/>
              </a:lnSpc>
            </a:pPr>
            <a:r>
              <a:rPr lang="en-US" sz="1600" smtClean="0"/>
              <a:t> Few Restrictions on Communications</a:t>
            </a:r>
          </a:p>
          <a:p>
            <a:pPr lvl="4" eaLnBrk="1" hangingPunct="1">
              <a:lnSpc>
                <a:spcPct val="90000"/>
              </a:lnSpc>
            </a:pPr>
            <a:r>
              <a:rPr lang="en-US" sz="1600" smtClean="0"/>
              <a:t>Seeks Support and Friendship</a:t>
            </a:r>
          </a:p>
          <a:p>
            <a:pPr lvl="4" eaLnBrk="1" hangingPunct="1">
              <a:lnSpc>
                <a:spcPct val="90000"/>
              </a:lnSpc>
            </a:pPr>
            <a:r>
              <a:rPr lang="en-US" sz="1600" smtClean="0"/>
              <a:t>Wants Staff to Accept Responsibility</a:t>
            </a:r>
          </a:p>
          <a:p>
            <a:pPr lvl="4" eaLnBrk="1" hangingPunct="1">
              <a:lnSpc>
                <a:spcPct val="90000"/>
              </a:lnSpc>
            </a:pPr>
            <a:r>
              <a:rPr lang="en-US" sz="1600" smtClean="0"/>
              <a:t>And Reach Full Potential</a:t>
            </a:r>
          </a:p>
          <a:p>
            <a:pPr lvl="1" eaLnBrk="1" hangingPunct="1">
              <a:lnSpc>
                <a:spcPct val="90000"/>
              </a:lnSpc>
              <a:buFontTx/>
              <a:buNone/>
            </a:pPr>
            <a:r>
              <a:rPr lang="en-US" sz="2000" smtClean="0"/>
              <a:t>Different Combinations Led to 4 Different Styles</a:t>
            </a:r>
          </a:p>
        </p:txBody>
      </p:sp>
      <p:pic>
        <p:nvPicPr>
          <p:cNvPr id="20484" name="Picture 4" descr="MCBD10596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3505200"/>
            <a:ext cx="1828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MCBS01891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914400"/>
            <a:ext cx="41243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5"/>
          <p:cNvSpPr txBox="1">
            <a:spLocks noChangeArrowheads="1"/>
          </p:cNvSpPr>
          <p:nvPr/>
        </p:nvSpPr>
        <p:spPr bwMode="auto">
          <a:xfrm>
            <a:off x="5867400" y="5257800"/>
            <a:ext cx="289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600" b="1">
                <a:latin typeface="Bodoni MT Black" pitchFamily="18" charset="0"/>
              </a:rPr>
              <a:t>Questions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4000" smtClean="0"/>
              <a:t>HERSEY &amp; BLANCARD</a:t>
            </a:r>
            <a:br>
              <a:rPr lang="en-US" sz="4000" smtClean="0"/>
            </a:br>
            <a:r>
              <a:rPr lang="en-US" sz="4000" smtClean="0"/>
              <a:t>SITUATIONAL LEADERSHIP</a:t>
            </a:r>
          </a:p>
        </p:txBody>
      </p:sp>
      <p:sp>
        <p:nvSpPr>
          <p:cNvPr id="21507" name="Rectangle 3"/>
          <p:cNvSpPr>
            <a:spLocks noGrp="1" noChangeArrowheads="1"/>
          </p:cNvSpPr>
          <p:nvPr>
            <p:ph type="body" idx="1"/>
          </p:nvPr>
        </p:nvSpPr>
        <p:spPr/>
        <p:txBody>
          <a:bodyPr/>
          <a:lstStyle/>
          <a:p>
            <a:pPr eaLnBrk="1" hangingPunct="1">
              <a:lnSpc>
                <a:spcPct val="90000"/>
              </a:lnSpc>
            </a:pPr>
            <a:r>
              <a:rPr lang="en-US" sz="2400" smtClean="0"/>
              <a:t>Supporting</a:t>
            </a:r>
          </a:p>
          <a:p>
            <a:pPr lvl="1" eaLnBrk="1" hangingPunct="1">
              <a:lnSpc>
                <a:spcPct val="90000"/>
              </a:lnSpc>
            </a:pPr>
            <a:r>
              <a:rPr lang="en-US" sz="2000" smtClean="0"/>
              <a:t>Low Task/High Relationship</a:t>
            </a:r>
          </a:p>
          <a:p>
            <a:pPr lvl="1" eaLnBrk="1" hangingPunct="1">
              <a:lnSpc>
                <a:spcPct val="90000"/>
              </a:lnSpc>
            </a:pPr>
            <a:endParaRPr lang="en-US" sz="2000" smtClean="0"/>
          </a:p>
          <a:p>
            <a:pPr eaLnBrk="1" hangingPunct="1">
              <a:lnSpc>
                <a:spcPct val="90000"/>
              </a:lnSpc>
            </a:pPr>
            <a:r>
              <a:rPr lang="en-US" sz="2400" smtClean="0"/>
              <a:t>Delegating</a:t>
            </a:r>
          </a:p>
          <a:p>
            <a:pPr lvl="1" eaLnBrk="1" hangingPunct="1">
              <a:lnSpc>
                <a:spcPct val="90000"/>
              </a:lnSpc>
            </a:pPr>
            <a:r>
              <a:rPr lang="en-US" sz="2000" smtClean="0"/>
              <a:t>Low Task/Low Relationship</a:t>
            </a:r>
          </a:p>
          <a:p>
            <a:pPr lvl="1" eaLnBrk="1" hangingPunct="1">
              <a:lnSpc>
                <a:spcPct val="90000"/>
              </a:lnSpc>
            </a:pPr>
            <a:endParaRPr lang="en-US" sz="2000" smtClean="0"/>
          </a:p>
          <a:p>
            <a:pPr eaLnBrk="1" hangingPunct="1">
              <a:lnSpc>
                <a:spcPct val="90000"/>
              </a:lnSpc>
            </a:pPr>
            <a:r>
              <a:rPr lang="en-US" sz="2400" smtClean="0"/>
              <a:t>Coaching</a:t>
            </a:r>
          </a:p>
          <a:p>
            <a:pPr lvl="1" eaLnBrk="1" hangingPunct="1">
              <a:lnSpc>
                <a:spcPct val="90000"/>
              </a:lnSpc>
            </a:pPr>
            <a:r>
              <a:rPr lang="en-US" sz="2000" smtClean="0"/>
              <a:t>High Task/ High Relationship</a:t>
            </a:r>
          </a:p>
          <a:p>
            <a:pPr lvl="1" eaLnBrk="1" hangingPunct="1">
              <a:lnSpc>
                <a:spcPct val="90000"/>
              </a:lnSpc>
            </a:pPr>
            <a:endParaRPr lang="en-US" sz="2000" smtClean="0"/>
          </a:p>
          <a:p>
            <a:pPr eaLnBrk="1" hangingPunct="1">
              <a:lnSpc>
                <a:spcPct val="90000"/>
              </a:lnSpc>
            </a:pPr>
            <a:r>
              <a:rPr lang="en-US" sz="2400" smtClean="0"/>
              <a:t>Directing</a:t>
            </a:r>
          </a:p>
          <a:p>
            <a:pPr lvl="1" eaLnBrk="1" hangingPunct="1">
              <a:lnSpc>
                <a:spcPct val="90000"/>
              </a:lnSpc>
            </a:pPr>
            <a:r>
              <a:rPr lang="en-US" sz="2000" smtClean="0"/>
              <a:t>High Task/Low Relationship</a:t>
            </a:r>
          </a:p>
          <a:p>
            <a:pPr lvl="1" eaLnBrk="1" hangingPunct="1">
              <a:lnSpc>
                <a:spcPct val="90000"/>
              </a:lnSpc>
            </a:pPr>
            <a:endParaRPr lang="en-US" sz="2000" smtClean="0"/>
          </a:p>
        </p:txBody>
      </p:sp>
      <p:pic>
        <p:nvPicPr>
          <p:cNvPr id="21508" name="Picture 4" descr="MCj025040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752600"/>
            <a:ext cx="32639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4000" smtClean="0"/>
              <a:t>STEPHEN COVEY</a:t>
            </a:r>
            <a:br>
              <a:rPr lang="en-US" sz="4000" smtClean="0"/>
            </a:br>
            <a:r>
              <a:rPr lang="en-US" sz="4000" smtClean="0"/>
              <a:t>MANAGEMENT STYLE</a:t>
            </a:r>
          </a:p>
        </p:txBody>
      </p:sp>
      <p:sp>
        <p:nvSpPr>
          <p:cNvPr id="22531" name="Rectangle 3"/>
          <p:cNvSpPr>
            <a:spLocks noGrp="1" noChangeArrowheads="1"/>
          </p:cNvSpPr>
          <p:nvPr>
            <p:ph type="body" idx="1"/>
          </p:nvPr>
        </p:nvSpPr>
        <p:spPr/>
        <p:txBody>
          <a:bodyPr/>
          <a:lstStyle/>
          <a:p>
            <a:pPr eaLnBrk="1" hangingPunct="1">
              <a:buFontTx/>
              <a:buNone/>
            </a:pPr>
            <a:r>
              <a:rPr lang="en-US" smtClean="0"/>
              <a:t>								Principle-Centered Leadership</a:t>
            </a:r>
          </a:p>
          <a:p>
            <a:pPr eaLnBrk="1" hangingPunct="1">
              <a:buFontTx/>
              <a:buNone/>
            </a:pPr>
            <a:r>
              <a:rPr lang="en-US" smtClean="0"/>
              <a:t>			- Integrity</a:t>
            </a:r>
          </a:p>
          <a:p>
            <a:pPr eaLnBrk="1" hangingPunct="1">
              <a:buFontTx/>
              <a:buNone/>
            </a:pPr>
            <a:r>
              <a:rPr lang="en-US" smtClean="0"/>
              <a:t>			- Justice</a:t>
            </a:r>
          </a:p>
          <a:p>
            <a:pPr eaLnBrk="1" hangingPunct="1">
              <a:buFontTx/>
              <a:buNone/>
            </a:pPr>
            <a:r>
              <a:rPr lang="en-US" smtClean="0"/>
              <a:t>			- Golden Rule</a:t>
            </a:r>
          </a:p>
          <a:p>
            <a:pPr eaLnBrk="1" hangingPunct="1">
              <a:buFontTx/>
              <a:buNone/>
            </a:pPr>
            <a:r>
              <a:rPr lang="en-US" smtClean="0"/>
              <a:t>			 </a:t>
            </a:r>
          </a:p>
        </p:txBody>
      </p:sp>
      <p:pic>
        <p:nvPicPr>
          <p:cNvPr id="22532" name="Picture 4" descr="MCj028734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51204">
            <a:off x="6875463" y="4356100"/>
            <a:ext cx="1827212"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4000" smtClean="0"/>
              <a:t>COVEY</a:t>
            </a:r>
            <a:br>
              <a:rPr lang="en-US" sz="4000" smtClean="0"/>
            </a:br>
            <a:r>
              <a:rPr lang="en-US" sz="4000" smtClean="0"/>
              <a:t>4 Fundamental Dimensions</a:t>
            </a:r>
          </a:p>
        </p:txBody>
      </p:sp>
      <p:sp>
        <p:nvSpPr>
          <p:cNvPr id="23555" name="Rectangle 3"/>
          <p:cNvSpPr>
            <a:spLocks noGrp="1" noChangeArrowheads="1"/>
          </p:cNvSpPr>
          <p:nvPr>
            <p:ph type="body" idx="1"/>
          </p:nvPr>
        </p:nvSpPr>
        <p:spPr>
          <a:xfrm>
            <a:off x="457200" y="1600200"/>
            <a:ext cx="8229600" cy="4953000"/>
          </a:xfrm>
        </p:spPr>
        <p:txBody>
          <a:bodyPr/>
          <a:lstStyle/>
          <a:p>
            <a:pPr eaLnBrk="1" hangingPunct="1">
              <a:lnSpc>
                <a:spcPct val="90000"/>
              </a:lnSpc>
            </a:pPr>
            <a:r>
              <a:rPr lang="en-US" sz="2400" smtClean="0"/>
              <a:t>SECURITY</a:t>
            </a:r>
          </a:p>
          <a:p>
            <a:pPr lvl="1" eaLnBrk="1" hangingPunct="1">
              <a:lnSpc>
                <a:spcPct val="90000"/>
              </a:lnSpc>
            </a:pPr>
            <a:r>
              <a:rPr lang="en-US" sz="2000" smtClean="0"/>
              <a:t>Collective Sense of Strength and Self Esteem</a:t>
            </a:r>
          </a:p>
          <a:p>
            <a:pPr lvl="1" eaLnBrk="1" hangingPunct="1">
              <a:lnSpc>
                <a:spcPct val="90000"/>
              </a:lnSpc>
            </a:pPr>
            <a:r>
              <a:rPr lang="en-US" sz="2000" smtClean="0"/>
              <a:t>Focuses on Strength of Contribution</a:t>
            </a:r>
          </a:p>
          <a:p>
            <a:pPr lvl="1" eaLnBrk="1" hangingPunct="1">
              <a:lnSpc>
                <a:spcPct val="90000"/>
              </a:lnSpc>
            </a:pPr>
            <a:r>
              <a:rPr lang="en-US" sz="2000" smtClean="0"/>
              <a:t>Answer a series of 4 questions:</a:t>
            </a:r>
          </a:p>
          <a:p>
            <a:pPr lvl="2" eaLnBrk="1" hangingPunct="1">
              <a:lnSpc>
                <a:spcPct val="90000"/>
              </a:lnSpc>
            </a:pPr>
            <a:r>
              <a:rPr lang="en-US" sz="1600" smtClean="0"/>
              <a:t>How well do you do our jobs?</a:t>
            </a:r>
          </a:p>
          <a:p>
            <a:pPr lvl="2" eaLnBrk="1" hangingPunct="1">
              <a:lnSpc>
                <a:spcPct val="90000"/>
              </a:lnSpc>
            </a:pPr>
            <a:r>
              <a:rPr lang="en-US" sz="1600" smtClean="0"/>
              <a:t>Do we provide accurate information?</a:t>
            </a:r>
          </a:p>
          <a:p>
            <a:pPr lvl="2" eaLnBrk="1" hangingPunct="1">
              <a:lnSpc>
                <a:spcPct val="90000"/>
              </a:lnSpc>
            </a:pPr>
            <a:r>
              <a:rPr lang="en-US" sz="1600" smtClean="0"/>
              <a:t>Is our final product accurate?</a:t>
            </a:r>
          </a:p>
          <a:p>
            <a:pPr lvl="2" eaLnBrk="1" hangingPunct="1">
              <a:lnSpc>
                <a:spcPct val="90000"/>
              </a:lnSpc>
            </a:pPr>
            <a:r>
              <a:rPr lang="en-US" sz="1600" smtClean="0"/>
              <a:t>Do we serve our customers well?</a:t>
            </a:r>
          </a:p>
          <a:p>
            <a:pPr lvl="2" eaLnBrk="1" hangingPunct="1">
              <a:lnSpc>
                <a:spcPct val="90000"/>
              </a:lnSpc>
            </a:pPr>
            <a:endParaRPr lang="en-US" sz="2000" smtClean="0"/>
          </a:p>
          <a:p>
            <a:pPr eaLnBrk="1" hangingPunct="1">
              <a:lnSpc>
                <a:spcPct val="90000"/>
              </a:lnSpc>
            </a:pPr>
            <a:r>
              <a:rPr lang="en-US" sz="2400" smtClean="0"/>
              <a:t>GUIDANCE</a:t>
            </a:r>
          </a:p>
          <a:p>
            <a:pPr lvl="1" eaLnBrk="1" hangingPunct="1">
              <a:lnSpc>
                <a:spcPct val="90000"/>
              </a:lnSpc>
            </a:pPr>
            <a:r>
              <a:rPr lang="en-US" sz="2000" smtClean="0"/>
              <a:t>Direction on which we base our decisions</a:t>
            </a:r>
          </a:p>
          <a:p>
            <a:pPr lvl="1" eaLnBrk="1" hangingPunct="1">
              <a:lnSpc>
                <a:spcPct val="90000"/>
              </a:lnSpc>
              <a:buFontTx/>
              <a:buNone/>
            </a:pPr>
            <a:r>
              <a:rPr lang="en-US" sz="2000" smtClean="0"/>
              <a:t> 	and actions.</a:t>
            </a:r>
          </a:p>
          <a:p>
            <a:pPr lvl="1" eaLnBrk="1" hangingPunct="1">
              <a:lnSpc>
                <a:spcPct val="90000"/>
              </a:lnSpc>
              <a:buFont typeface="Arial" charset="0"/>
              <a:buChar char="•"/>
            </a:pPr>
            <a:r>
              <a:rPr lang="en-US" sz="2000" smtClean="0"/>
              <a:t>Emphasize on integrity, honesty and fairness</a:t>
            </a:r>
          </a:p>
          <a:p>
            <a:pPr lvl="2" eaLnBrk="1" hangingPunct="1">
              <a:lnSpc>
                <a:spcPct val="90000"/>
              </a:lnSpc>
            </a:pPr>
            <a:r>
              <a:rPr lang="en-US" sz="1600" smtClean="0"/>
              <a:t>End result will be equitable.</a:t>
            </a:r>
          </a:p>
        </p:txBody>
      </p:sp>
      <p:pic>
        <p:nvPicPr>
          <p:cNvPr id="23556" name="Picture 4" descr="MCPE01563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6538" y="3352800"/>
            <a:ext cx="2008187"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z="3600" smtClean="0"/>
              <a:t>COVEY</a:t>
            </a:r>
            <a:br>
              <a:rPr lang="en-US" sz="3600" smtClean="0"/>
            </a:br>
            <a:r>
              <a:rPr lang="en-US" sz="3600" smtClean="0"/>
              <a:t>4 Fundamental Dimensions Continued</a:t>
            </a:r>
          </a:p>
        </p:txBody>
      </p:sp>
      <p:sp>
        <p:nvSpPr>
          <p:cNvPr id="24579" name="Content Placeholder 2"/>
          <p:cNvSpPr>
            <a:spLocks noGrp="1"/>
          </p:cNvSpPr>
          <p:nvPr>
            <p:ph idx="1"/>
          </p:nvPr>
        </p:nvSpPr>
        <p:spPr/>
        <p:txBody>
          <a:bodyPr/>
          <a:lstStyle/>
          <a:p>
            <a:pPr eaLnBrk="1" hangingPunct="1">
              <a:lnSpc>
                <a:spcPct val="90000"/>
              </a:lnSpc>
            </a:pPr>
            <a:r>
              <a:rPr lang="en-US" sz="2400" smtClean="0"/>
              <a:t>WISDOM</a:t>
            </a:r>
          </a:p>
          <a:p>
            <a:pPr lvl="1" eaLnBrk="1" hangingPunct="1">
              <a:lnSpc>
                <a:spcPct val="90000"/>
              </a:lnSpc>
            </a:pPr>
            <a:r>
              <a:rPr lang="en-US" sz="2000" smtClean="0"/>
              <a:t>Ability to maintain balance and perspective among diverse internal and external forces that influence the organization’s reality.</a:t>
            </a:r>
          </a:p>
          <a:p>
            <a:pPr lvl="1" eaLnBrk="1" hangingPunct="1">
              <a:lnSpc>
                <a:spcPct val="90000"/>
              </a:lnSpc>
            </a:pPr>
            <a:r>
              <a:rPr lang="en-US" sz="2000" smtClean="0"/>
              <a:t>Manager must have the ability to:</a:t>
            </a:r>
          </a:p>
          <a:p>
            <a:pPr lvl="2" eaLnBrk="1" hangingPunct="1">
              <a:lnSpc>
                <a:spcPct val="90000"/>
              </a:lnSpc>
            </a:pPr>
            <a:r>
              <a:rPr lang="en-US" sz="1600" smtClean="0"/>
              <a:t>Acquire, sort, filter and provide information</a:t>
            </a:r>
          </a:p>
          <a:p>
            <a:pPr lvl="2" eaLnBrk="1" hangingPunct="1">
              <a:lnSpc>
                <a:spcPct val="90000"/>
              </a:lnSpc>
            </a:pPr>
            <a:r>
              <a:rPr lang="en-US" sz="1600" smtClean="0"/>
              <a:t>Maintain a high level of competence and effectiveness within department</a:t>
            </a:r>
          </a:p>
          <a:p>
            <a:pPr lvl="2" eaLnBrk="1" hangingPunct="1">
              <a:lnSpc>
                <a:spcPct val="90000"/>
              </a:lnSpc>
              <a:buFontTx/>
              <a:buNone/>
            </a:pPr>
            <a:endParaRPr lang="en-US" sz="1800" smtClean="0"/>
          </a:p>
          <a:p>
            <a:pPr eaLnBrk="1" hangingPunct="1">
              <a:lnSpc>
                <a:spcPct val="90000"/>
              </a:lnSpc>
            </a:pPr>
            <a:r>
              <a:rPr lang="en-US" sz="2400" smtClean="0"/>
              <a:t>POWER</a:t>
            </a:r>
          </a:p>
          <a:p>
            <a:pPr lvl="1" eaLnBrk="1" hangingPunct="1">
              <a:lnSpc>
                <a:spcPct val="90000"/>
              </a:lnSpc>
            </a:pPr>
            <a:r>
              <a:rPr lang="en-US" sz="2000" smtClean="0"/>
              <a:t>Energy to decide, act and change</a:t>
            </a:r>
          </a:p>
          <a:p>
            <a:pPr lvl="1" eaLnBrk="1" hangingPunct="1">
              <a:lnSpc>
                <a:spcPct val="90000"/>
              </a:lnSpc>
            </a:pPr>
            <a:r>
              <a:rPr lang="en-US" sz="2000" smtClean="0"/>
              <a:t>Power  = To accomplish the task at hand regardless of external conditions.</a:t>
            </a:r>
          </a:p>
          <a:p>
            <a:pPr lvl="1" eaLnBrk="1" hangingPunct="1">
              <a:lnSpc>
                <a:spcPct val="90000"/>
              </a:lnSpc>
            </a:pPr>
            <a:endParaRPr lang="en-US" sz="2000" smtClean="0"/>
          </a:p>
          <a:p>
            <a:pPr lvl="2" eaLnBrk="1" hangingPunct="1">
              <a:lnSpc>
                <a:spcPct val="90000"/>
              </a:lnSpc>
              <a:buFontTx/>
              <a:buNone/>
            </a:pPr>
            <a:r>
              <a:rPr lang="en-US" sz="1800" smtClean="0"/>
              <a:t> </a:t>
            </a:r>
          </a:p>
          <a:p>
            <a:pPr eaLnBrk="1" hangingPunct="1">
              <a:lnSpc>
                <a:spcPct val="90000"/>
              </a:lnSpc>
            </a:pPr>
            <a:endParaRPr lang="en-US" sz="2400" smtClean="0"/>
          </a:p>
          <a:p>
            <a:endParaRPr lang="en-US"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COVEY</a:t>
            </a:r>
          </a:p>
        </p:txBody>
      </p:sp>
      <p:sp>
        <p:nvSpPr>
          <p:cNvPr id="25603" name="Rectangle 3"/>
          <p:cNvSpPr>
            <a:spLocks noGrp="1" noChangeArrowheads="1"/>
          </p:cNvSpPr>
          <p:nvPr>
            <p:ph type="body" idx="1"/>
          </p:nvPr>
        </p:nvSpPr>
        <p:spPr>
          <a:xfrm>
            <a:off x="457200" y="1600200"/>
            <a:ext cx="8382000" cy="4525963"/>
          </a:xfrm>
        </p:spPr>
        <p:txBody>
          <a:bodyPr/>
          <a:lstStyle/>
          <a:p>
            <a:pPr eaLnBrk="1" hangingPunct="1"/>
            <a:r>
              <a:rPr lang="en-US" smtClean="0"/>
              <a:t>Summary of Principle-Centered Leadership</a:t>
            </a:r>
          </a:p>
          <a:p>
            <a:pPr eaLnBrk="1" hangingPunct="1"/>
            <a:endParaRPr lang="en-US" smtClean="0"/>
          </a:p>
          <a:p>
            <a:pPr algn="ctr" eaLnBrk="1" hangingPunct="1"/>
            <a:r>
              <a:rPr lang="en-US" smtClean="0"/>
              <a:t>Treat People The Way You Want To Be Treated!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EMPOWERMENT</a:t>
            </a:r>
          </a:p>
        </p:txBody>
      </p:sp>
      <p:sp>
        <p:nvSpPr>
          <p:cNvPr id="26627" name="Rectangle 3"/>
          <p:cNvSpPr>
            <a:spLocks noGrp="1" noChangeArrowheads="1"/>
          </p:cNvSpPr>
          <p:nvPr>
            <p:ph type="body" idx="1"/>
          </p:nvPr>
        </p:nvSpPr>
        <p:spPr/>
        <p:txBody>
          <a:bodyPr/>
          <a:lstStyle/>
          <a:p>
            <a:pPr eaLnBrk="1" hangingPunct="1"/>
            <a:r>
              <a:rPr lang="en-US" smtClean="0"/>
              <a:t>Empower Employees</a:t>
            </a:r>
          </a:p>
          <a:p>
            <a:pPr eaLnBrk="1" hangingPunct="1">
              <a:buFontTx/>
              <a:buNone/>
            </a:pPr>
            <a:endParaRPr lang="en-US" smtClean="0"/>
          </a:p>
          <a:p>
            <a:pPr lvl="1" eaLnBrk="1" hangingPunct="1"/>
            <a:r>
              <a:rPr lang="en-US" smtClean="0"/>
              <a:t>5 Steps to Empowerment</a:t>
            </a:r>
          </a:p>
          <a:p>
            <a:pPr lvl="2" eaLnBrk="1" hangingPunct="1"/>
            <a:r>
              <a:rPr lang="en-US" smtClean="0"/>
              <a:t>Establish Desired Result</a:t>
            </a:r>
          </a:p>
          <a:p>
            <a:pPr lvl="2" eaLnBrk="1" hangingPunct="1"/>
            <a:r>
              <a:rPr lang="en-US" smtClean="0"/>
              <a:t>Provide Guidelines</a:t>
            </a:r>
          </a:p>
          <a:p>
            <a:pPr lvl="2" eaLnBrk="1" hangingPunct="1"/>
            <a:r>
              <a:rPr lang="en-US" smtClean="0"/>
              <a:t>Identify Resources available</a:t>
            </a:r>
          </a:p>
          <a:p>
            <a:pPr lvl="2" eaLnBrk="1" hangingPunct="1"/>
            <a:r>
              <a:rPr lang="en-US" smtClean="0"/>
              <a:t>Hold People Accountable</a:t>
            </a:r>
          </a:p>
          <a:p>
            <a:pPr lvl="2" eaLnBrk="1" hangingPunct="1"/>
            <a:r>
              <a:rPr lang="en-US" smtClean="0"/>
              <a:t>Identify Consequences</a:t>
            </a:r>
          </a:p>
          <a:p>
            <a:pPr eaLnBrk="1" hangingPunct="1">
              <a:buFontTx/>
              <a:buNone/>
            </a:pPr>
            <a:endParaRPr lang="en-US" smtClean="0"/>
          </a:p>
        </p:txBody>
      </p:sp>
      <p:pic>
        <p:nvPicPr>
          <p:cNvPr id="26628" name="Picture 4" descr="MCj040788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752600"/>
            <a:ext cx="2209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Management Skills</a:t>
            </a:r>
          </a:p>
        </p:txBody>
      </p:sp>
      <p:pic>
        <p:nvPicPr>
          <p:cNvPr id="27651" name="Picture 4" descr="MCj023093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5700" y="4665663"/>
            <a:ext cx="1638300"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Content Placeholder 4"/>
          <p:cNvSpPr>
            <a:spLocks noGrp="1"/>
          </p:cNvSpPr>
          <p:nvPr>
            <p:ph idx="1"/>
          </p:nvPr>
        </p:nvSpPr>
        <p:spPr/>
        <p:txBody>
          <a:bodyPr/>
          <a:lstStyle/>
          <a:p>
            <a:r>
              <a:rPr lang="en-US" smtClean="0"/>
              <a:t>Strategic Planning/Organizing</a:t>
            </a:r>
          </a:p>
          <a:p>
            <a:r>
              <a:rPr lang="en-US" smtClean="0"/>
              <a:t>Staffing</a:t>
            </a:r>
          </a:p>
          <a:p>
            <a:r>
              <a:rPr lang="en-US" smtClean="0"/>
              <a:t>Giving Directions</a:t>
            </a:r>
          </a:p>
          <a:p>
            <a:r>
              <a:rPr lang="en-US" smtClean="0"/>
              <a:t>Controlling Progress</a:t>
            </a:r>
          </a:p>
          <a:p>
            <a:r>
              <a:rPr lang="en-US" smtClean="0"/>
              <a:t>Reporting</a:t>
            </a:r>
          </a:p>
          <a:p>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33400" y="304800"/>
            <a:ext cx="6858000" cy="914400"/>
          </a:xfrm>
        </p:spPr>
        <p:txBody>
          <a:bodyPr/>
          <a:lstStyle/>
          <a:p>
            <a:pPr eaLnBrk="1" hangingPunct="1"/>
            <a:r>
              <a:rPr lang="en-US" sz="3200" smtClean="0"/>
              <a:t/>
            </a:r>
            <a:br>
              <a:rPr lang="en-US" sz="3200" smtClean="0"/>
            </a:br>
            <a:r>
              <a:rPr lang="en-US" sz="3200" smtClean="0"/>
              <a:t>Strategic Planning and Organizing</a:t>
            </a:r>
            <a:r>
              <a:rPr lang="en-US" smtClean="0"/>
              <a:t/>
            </a:r>
            <a:br>
              <a:rPr lang="en-US" smtClean="0"/>
            </a:br>
            <a:endParaRPr lang="en-US" smtClean="0"/>
          </a:p>
        </p:txBody>
      </p:sp>
      <p:sp>
        <p:nvSpPr>
          <p:cNvPr id="28675" name="Rectangle 3"/>
          <p:cNvSpPr>
            <a:spLocks noGrp="1" noChangeArrowheads="1"/>
          </p:cNvSpPr>
          <p:nvPr>
            <p:ph type="body" idx="1"/>
          </p:nvPr>
        </p:nvSpPr>
        <p:spPr>
          <a:xfrm>
            <a:off x="457200" y="1447800"/>
            <a:ext cx="8229600" cy="4678363"/>
          </a:xfrm>
        </p:spPr>
        <p:txBody>
          <a:bodyPr/>
          <a:lstStyle/>
          <a:p>
            <a:pPr eaLnBrk="1" hangingPunct="1">
              <a:lnSpc>
                <a:spcPct val="90000"/>
              </a:lnSpc>
            </a:pPr>
            <a:r>
              <a:rPr lang="en-US" sz="2800" smtClean="0"/>
              <a:t>Define Goals and Objectives</a:t>
            </a:r>
          </a:p>
          <a:p>
            <a:pPr lvl="1" eaLnBrk="1" hangingPunct="1">
              <a:lnSpc>
                <a:spcPct val="90000"/>
              </a:lnSpc>
            </a:pPr>
            <a:r>
              <a:rPr lang="en-US" sz="2400" smtClean="0"/>
              <a:t>Not the same as tasks</a:t>
            </a:r>
          </a:p>
          <a:p>
            <a:pPr eaLnBrk="1" hangingPunct="1">
              <a:lnSpc>
                <a:spcPct val="90000"/>
              </a:lnSpc>
            </a:pPr>
            <a:r>
              <a:rPr lang="en-US" sz="2800" smtClean="0"/>
              <a:t>Define Timeframe</a:t>
            </a:r>
          </a:p>
          <a:p>
            <a:pPr lvl="1" eaLnBrk="1" hangingPunct="1">
              <a:lnSpc>
                <a:spcPct val="90000"/>
              </a:lnSpc>
            </a:pPr>
            <a:r>
              <a:rPr lang="en-US" sz="2400" smtClean="0"/>
              <a:t>Time to complete or achieve goal</a:t>
            </a:r>
          </a:p>
          <a:p>
            <a:pPr eaLnBrk="1" hangingPunct="1">
              <a:lnSpc>
                <a:spcPct val="90000"/>
              </a:lnSpc>
            </a:pPr>
            <a:r>
              <a:rPr lang="en-US" sz="2800" smtClean="0"/>
              <a:t>Define Subtasks</a:t>
            </a:r>
          </a:p>
          <a:p>
            <a:pPr lvl="1" eaLnBrk="1" hangingPunct="1">
              <a:lnSpc>
                <a:spcPct val="90000"/>
              </a:lnSpc>
            </a:pPr>
            <a:r>
              <a:rPr lang="en-US" sz="2400" smtClean="0"/>
              <a:t>Break into subtasks with own deadlines</a:t>
            </a:r>
          </a:p>
          <a:p>
            <a:pPr eaLnBrk="1" hangingPunct="1">
              <a:lnSpc>
                <a:spcPct val="90000"/>
              </a:lnSpc>
            </a:pPr>
            <a:r>
              <a:rPr lang="en-US" sz="2800" smtClean="0"/>
              <a:t>Analyzing Available Resources</a:t>
            </a:r>
          </a:p>
          <a:p>
            <a:pPr lvl="1" eaLnBrk="1" hangingPunct="1">
              <a:lnSpc>
                <a:spcPct val="90000"/>
              </a:lnSpc>
            </a:pPr>
            <a:r>
              <a:rPr lang="en-US" sz="2400" smtClean="0"/>
              <a:t>What resources are available to achieve goal</a:t>
            </a:r>
          </a:p>
          <a:p>
            <a:pPr eaLnBrk="1" hangingPunct="1">
              <a:lnSpc>
                <a:spcPct val="90000"/>
              </a:lnSpc>
            </a:pPr>
            <a:r>
              <a:rPr lang="en-US" sz="2800" smtClean="0"/>
              <a:t>Evaluate Costs</a:t>
            </a:r>
          </a:p>
          <a:p>
            <a:pPr lvl="1" eaLnBrk="1" hangingPunct="1">
              <a:lnSpc>
                <a:spcPct val="90000"/>
              </a:lnSpc>
            </a:pPr>
            <a:r>
              <a:rPr lang="en-US" sz="2400" smtClean="0"/>
              <a:t>Budget Constraints </a:t>
            </a:r>
          </a:p>
        </p:txBody>
      </p:sp>
      <p:pic>
        <p:nvPicPr>
          <p:cNvPr id="28676" name="Picture 4" descr="MCj024036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1143000"/>
            <a:ext cx="18796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STAFFING</a:t>
            </a:r>
          </a:p>
        </p:txBody>
      </p:sp>
      <p:sp>
        <p:nvSpPr>
          <p:cNvPr id="29699" name="Rectangle 3"/>
          <p:cNvSpPr>
            <a:spLocks noGrp="1" noChangeArrowheads="1"/>
          </p:cNvSpPr>
          <p:nvPr>
            <p:ph type="body" idx="1"/>
          </p:nvPr>
        </p:nvSpPr>
        <p:spPr/>
        <p:txBody>
          <a:bodyPr/>
          <a:lstStyle/>
          <a:p>
            <a:pPr eaLnBrk="1" hangingPunct="1">
              <a:lnSpc>
                <a:spcPct val="90000"/>
              </a:lnSpc>
            </a:pPr>
            <a:r>
              <a:rPr lang="en-US" sz="2800" smtClean="0"/>
              <a:t>HIRE THE RIGHT EMPLOYEE</a:t>
            </a:r>
          </a:p>
          <a:p>
            <a:pPr lvl="1" eaLnBrk="1" hangingPunct="1">
              <a:lnSpc>
                <a:spcPct val="90000"/>
              </a:lnSpc>
            </a:pPr>
            <a:r>
              <a:rPr lang="en-US" sz="2400" smtClean="0"/>
              <a:t>Pre-hiring Analysis</a:t>
            </a:r>
          </a:p>
          <a:p>
            <a:pPr lvl="1" eaLnBrk="1" hangingPunct="1">
              <a:lnSpc>
                <a:spcPct val="90000"/>
              </a:lnSpc>
            </a:pPr>
            <a:r>
              <a:rPr lang="en-US" sz="2400" smtClean="0"/>
              <a:t>JOB DESCRIPTION</a:t>
            </a:r>
          </a:p>
          <a:p>
            <a:pPr lvl="2" eaLnBrk="1" hangingPunct="1">
              <a:lnSpc>
                <a:spcPct val="90000"/>
              </a:lnSpc>
            </a:pPr>
            <a:r>
              <a:rPr lang="en-US" sz="2000" smtClean="0"/>
              <a:t>Lists Duties and Responsibilities</a:t>
            </a:r>
          </a:p>
          <a:p>
            <a:pPr lvl="2" eaLnBrk="1" hangingPunct="1">
              <a:lnSpc>
                <a:spcPct val="90000"/>
              </a:lnSpc>
            </a:pPr>
            <a:r>
              <a:rPr lang="en-US" sz="2000" smtClean="0"/>
              <a:t>Technical and Performance Skills</a:t>
            </a:r>
          </a:p>
          <a:p>
            <a:pPr lvl="2" eaLnBrk="1" hangingPunct="1">
              <a:lnSpc>
                <a:spcPct val="90000"/>
              </a:lnSpc>
            </a:pPr>
            <a:r>
              <a:rPr lang="en-US" sz="2000" smtClean="0"/>
              <a:t>Educational/On Job Experience</a:t>
            </a:r>
          </a:p>
          <a:p>
            <a:pPr lvl="2" eaLnBrk="1" hangingPunct="1">
              <a:lnSpc>
                <a:spcPct val="90000"/>
              </a:lnSpc>
            </a:pPr>
            <a:r>
              <a:rPr lang="en-US" sz="2000" smtClean="0"/>
              <a:t>Training Opportunities</a:t>
            </a:r>
          </a:p>
          <a:p>
            <a:pPr lvl="2" eaLnBrk="1" hangingPunct="1">
              <a:lnSpc>
                <a:spcPct val="90000"/>
              </a:lnSpc>
            </a:pPr>
            <a:r>
              <a:rPr lang="en-US" sz="2000" smtClean="0"/>
              <a:t>Level of Supervision Required</a:t>
            </a:r>
          </a:p>
          <a:p>
            <a:pPr lvl="2" eaLnBrk="1" hangingPunct="1">
              <a:lnSpc>
                <a:spcPct val="90000"/>
              </a:lnSpc>
            </a:pPr>
            <a:r>
              <a:rPr lang="en-US" sz="2000" smtClean="0"/>
              <a:t>Communication and Interaction with Others</a:t>
            </a:r>
          </a:p>
          <a:p>
            <a:pPr lvl="1" eaLnBrk="1" hangingPunct="1">
              <a:lnSpc>
                <a:spcPct val="90000"/>
              </a:lnSpc>
            </a:pPr>
            <a:r>
              <a:rPr lang="en-US" sz="2400" smtClean="0"/>
              <a:t>Recruiting</a:t>
            </a:r>
          </a:p>
          <a:p>
            <a:pPr lvl="1" eaLnBrk="1" hangingPunct="1">
              <a:lnSpc>
                <a:spcPct val="90000"/>
              </a:lnSpc>
            </a:pPr>
            <a:r>
              <a:rPr lang="en-US" sz="2400" smtClean="0"/>
              <a:t>Interviewing</a:t>
            </a:r>
          </a:p>
          <a:p>
            <a:pPr lvl="1" eaLnBrk="1" hangingPunct="1">
              <a:lnSpc>
                <a:spcPct val="90000"/>
              </a:lnSpc>
            </a:pPr>
            <a:r>
              <a:rPr lang="en-US" sz="2400" smtClean="0"/>
              <a:t>Testing - KAC</a:t>
            </a:r>
          </a:p>
          <a:p>
            <a:pPr lvl="1" eaLnBrk="1" hangingPunct="1">
              <a:lnSpc>
                <a:spcPct val="90000"/>
              </a:lnSpc>
              <a:buFontTx/>
              <a:buNone/>
            </a:pPr>
            <a:r>
              <a:rPr lang="en-US" sz="2400" smtClean="0"/>
              <a:t> </a:t>
            </a:r>
          </a:p>
        </p:txBody>
      </p:sp>
      <p:pic>
        <p:nvPicPr>
          <p:cNvPr id="29700" name="Picture 4" descr="MCj029727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1676400"/>
            <a:ext cx="1524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STAFFING</a:t>
            </a:r>
          </a:p>
        </p:txBody>
      </p:sp>
      <p:sp>
        <p:nvSpPr>
          <p:cNvPr id="220163" name="Rectangle 3"/>
          <p:cNvSpPr>
            <a:spLocks noGrp="1" noChangeArrowheads="1"/>
          </p:cNvSpPr>
          <p:nvPr>
            <p:ph type="body" idx="1"/>
          </p:nvPr>
        </p:nvSpPr>
        <p:spPr/>
        <p:txBody>
          <a:bodyPr/>
          <a:lstStyle/>
          <a:p>
            <a:pPr eaLnBrk="1" hangingPunct="1">
              <a:defRPr/>
            </a:pPr>
            <a:r>
              <a:rPr lang="en-US" dirty="0" smtClean="0"/>
              <a:t>Delegating…</a:t>
            </a:r>
          </a:p>
          <a:p>
            <a:pPr lvl="1" eaLnBrk="1" hangingPunct="1">
              <a:defRPr/>
            </a:pPr>
            <a:r>
              <a:rPr lang="en-US" dirty="0" smtClean="0"/>
              <a:t>Assign Responsibility</a:t>
            </a:r>
          </a:p>
          <a:p>
            <a:pPr lvl="1" eaLnBrk="1" hangingPunct="1">
              <a:defRPr/>
            </a:pPr>
            <a:r>
              <a:rPr lang="en-US" dirty="0" smtClean="0"/>
              <a:t>Assign Authority</a:t>
            </a:r>
          </a:p>
          <a:p>
            <a:pPr lvl="1" eaLnBrk="1" hangingPunct="1">
              <a:defRPr/>
            </a:pPr>
            <a:r>
              <a:rPr lang="en-US" dirty="0" smtClean="0"/>
              <a:t>Hold Staff Accountable</a:t>
            </a:r>
          </a:p>
          <a:p>
            <a:pPr lvl="1" eaLnBrk="1" hangingPunct="1">
              <a:defRPr/>
            </a:pPr>
            <a:r>
              <a:rPr lang="en-US" dirty="0" smtClean="0"/>
              <a:t>Strike a Balance</a:t>
            </a:r>
          </a:p>
          <a:p>
            <a:pPr lvl="1" eaLnBrk="1" hangingPunct="1">
              <a:buFontTx/>
              <a:buNone/>
              <a:defRPr/>
            </a:pPr>
            <a:endParaRPr lang="en-US" dirty="0" smtClean="0"/>
          </a:p>
          <a:p>
            <a:pPr eaLnBrk="1" hangingPunct="1">
              <a:defRPr/>
            </a:pPr>
            <a:r>
              <a:rPr lang="en-US" dirty="0" smtClean="0"/>
              <a:t>Training</a:t>
            </a:r>
          </a:p>
          <a:p>
            <a:pPr lvl="1" eaLnBrk="1" hangingPunct="1">
              <a:defRPr/>
            </a:pPr>
            <a:r>
              <a:rPr lang="en-US" i="1" dirty="0" smtClean="0"/>
              <a:t>Improves Skills </a:t>
            </a:r>
            <a:r>
              <a:rPr lang="en-US" b="1" i="1" dirty="0" smtClean="0"/>
              <a:t>NOT</a:t>
            </a:r>
            <a:r>
              <a:rPr lang="en-US" i="1" dirty="0" smtClean="0"/>
              <a:t> Attitudes </a:t>
            </a:r>
            <a:endParaRPr lang="en-US" b="1" i="1" u="sng" dirty="0" smtClean="0">
              <a:effectLst>
                <a:outerShdw blurRad="38100" dist="38100" dir="2700000" algn="tl">
                  <a:srgbClr val="C0C0C0"/>
                </a:outerShdw>
              </a:effectLst>
            </a:endParaRPr>
          </a:p>
          <a:p>
            <a:pPr eaLnBrk="1" hangingPunct="1">
              <a:defRPr/>
            </a:pPr>
            <a:endParaRPr lang="en-US" dirty="0" smtClean="0"/>
          </a:p>
        </p:txBody>
      </p:sp>
      <p:pic>
        <p:nvPicPr>
          <p:cNvPr id="30724" name="Picture 4" descr="MCj023795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676400"/>
            <a:ext cx="2286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2133600" y="1524000"/>
            <a:ext cx="4495800" cy="1219200"/>
          </a:xfrm>
        </p:spPr>
        <p:txBody>
          <a:bodyPr/>
          <a:lstStyle/>
          <a:p>
            <a:pPr eaLnBrk="1" hangingPunct="1"/>
            <a:r>
              <a:rPr lang="en-US" sz="5400" b="1" u="sng" smtClean="0">
                <a:solidFill>
                  <a:schemeClr val="tx1"/>
                </a:solidFill>
              </a:rPr>
              <a:t>THE EXAM ?</a:t>
            </a:r>
          </a:p>
        </p:txBody>
      </p:sp>
      <p:sp>
        <p:nvSpPr>
          <p:cNvPr id="4099" name="Rectangle 5"/>
          <p:cNvSpPr>
            <a:spLocks noGrp="1" noChangeArrowheads="1"/>
          </p:cNvSpPr>
          <p:nvPr>
            <p:ph type="body" idx="1"/>
          </p:nvPr>
        </p:nvSpPr>
        <p:spPr>
          <a:xfrm>
            <a:off x="914400" y="3581400"/>
            <a:ext cx="6858000" cy="2057400"/>
          </a:xfrm>
        </p:spPr>
        <p:txBody>
          <a:bodyPr/>
          <a:lstStyle/>
          <a:p>
            <a:pPr marL="609600" indent="-609600" algn="ctr" eaLnBrk="1" hangingPunct="1">
              <a:lnSpc>
                <a:spcPct val="120000"/>
              </a:lnSpc>
              <a:buClr>
                <a:schemeClr val="tx1"/>
              </a:buClr>
              <a:buFontTx/>
              <a:buNone/>
            </a:pPr>
            <a:r>
              <a:rPr lang="en-US" sz="3600" b="1" smtClean="0">
                <a:solidFill>
                  <a:srgbClr val="CC0000"/>
                </a:solidFill>
              </a:rPr>
              <a:t>  </a:t>
            </a:r>
            <a:r>
              <a:rPr lang="en-US" sz="4400" b="1" smtClean="0"/>
              <a:t>Any Questions ?</a:t>
            </a:r>
          </a:p>
          <a:p>
            <a:pPr marL="609600" indent="-609600" algn="ctr" eaLnBrk="1" hangingPunct="1">
              <a:lnSpc>
                <a:spcPct val="120000"/>
              </a:lnSpc>
              <a:buClr>
                <a:schemeClr val="tx1"/>
              </a:buClr>
              <a:buFontTx/>
              <a:buNone/>
            </a:pPr>
            <a:r>
              <a:rPr lang="en-US" sz="4400" b="1" smtClean="0"/>
              <a:t>Concerns ?</a:t>
            </a:r>
            <a:endParaRPr lang="en-US" sz="3600" b="1" smtClean="0"/>
          </a:p>
        </p:txBody>
      </p:sp>
      <p:pic>
        <p:nvPicPr>
          <p:cNvPr id="4100" name="Picture 6" descr="MCj031218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590800"/>
            <a:ext cx="1846263"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7" descr="MCj028102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3352800"/>
            <a:ext cx="1387475"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8" descr="MCBS01869_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381000"/>
            <a:ext cx="8382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Directing</a:t>
            </a:r>
          </a:p>
        </p:txBody>
      </p:sp>
      <p:sp>
        <p:nvSpPr>
          <p:cNvPr id="222211" name="Rectangle 3"/>
          <p:cNvSpPr>
            <a:spLocks noGrp="1" noChangeArrowheads="1"/>
          </p:cNvSpPr>
          <p:nvPr>
            <p:ph type="body" idx="1"/>
          </p:nvPr>
        </p:nvSpPr>
        <p:spPr>
          <a:xfrm>
            <a:off x="304800" y="1371600"/>
            <a:ext cx="8229600" cy="5105400"/>
          </a:xfrm>
        </p:spPr>
        <p:txBody>
          <a:bodyPr/>
          <a:lstStyle/>
          <a:p>
            <a:pPr eaLnBrk="1" hangingPunct="1">
              <a:lnSpc>
                <a:spcPct val="90000"/>
              </a:lnSpc>
              <a:defRPr/>
            </a:pPr>
            <a:r>
              <a:rPr lang="en-US" dirty="0" smtClean="0"/>
              <a:t>Provide Feedback!</a:t>
            </a:r>
          </a:p>
          <a:p>
            <a:pPr lvl="1" eaLnBrk="1" hangingPunct="1">
              <a:lnSpc>
                <a:spcPct val="90000"/>
              </a:lnSpc>
              <a:defRPr/>
            </a:pPr>
            <a:r>
              <a:rPr lang="en-US" dirty="0" smtClean="0"/>
              <a:t>Focus on Mission</a:t>
            </a:r>
          </a:p>
          <a:p>
            <a:pPr lvl="1" eaLnBrk="1" hangingPunct="1">
              <a:lnSpc>
                <a:spcPct val="90000"/>
              </a:lnSpc>
              <a:defRPr/>
            </a:pPr>
            <a:r>
              <a:rPr lang="en-US" dirty="0" smtClean="0"/>
              <a:t>Ignore </a:t>
            </a:r>
            <a:r>
              <a:rPr lang="en-US" b="1" i="1" dirty="0" smtClean="0"/>
              <a:t>Annoying</a:t>
            </a:r>
            <a:r>
              <a:rPr lang="en-US" dirty="0" smtClean="0"/>
              <a:t> Behavior</a:t>
            </a:r>
            <a:endParaRPr lang="en-US" b="1" i="1" dirty="0" smtClean="0">
              <a:effectLst>
                <a:outerShdw blurRad="38100" dist="38100" dir="2700000" algn="tl">
                  <a:srgbClr val="C0C0C0"/>
                </a:outerShdw>
              </a:effectLst>
            </a:endParaRPr>
          </a:p>
          <a:p>
            <a:pPr lvl="1" eaLnBrk="1" hangingPunct="1">
              <a:lnSpc>
                <a:spcPct val="90000"/>
              </a:lnSpc>
              <a:defRPr/>
            </a:pPr>
            <a:r>
              <a:rPr lang="en-US" b="1" i="1" dirty="0" smtClean="0">
                <a:effectLst>
                  <a:outerShdw blurRad="38100" dist="38100" dir="2700000" algn="tl">
                    <a:srgbClr val="C0C0C0"/>
                  </a:outerShdw>
                </a:effectLst>
              </a:rPr>
              <a:t>Do Not Personalize </a:t>
            </a:r>
          </a:p>
          <a:p>
            <a:pPr lvl="1" eaLnBrk="1" hangingPunct="1">
              <a:lnSpc>
                <a:spcPct val="90000"/>
              </a:lnSpc>
              <a:defRPr/>
            </a:pPr>
            <a:r>
              <a:rPr lang="en-US" dirty="0" smtClean="0"/>
              <a:t>Keep Feedback Current</a:t>
            </a:r>
          </a:p>
          <a:p>
            <a:pPr lvl="1" eaLnBrk="1" hangingPunct="1">
              <a:lnSpc>
                <a:spcPct val="90000"/>
              </a:lnSpc>
              <a:defRPr/>
            </a:pPr>
            <a:r>
              <a:rPr lang="en-US" dirty="0" smtClean="0"/>
              <a:t>Base on observations not hearsay</a:t>
            </a:r>
          </a:p>
          <a:p>
            <a:pPr lvl="1" eaLnBrk="1" hangingPunct="1">
              <a:lnSpc>
                <a:spcPct val="90000"/>
              </a:lnSpc>
              <a:defRPr/>
            </a:pPr>
            <a:r>
              <a:rPr lang="en-US" dirty="0" smtClean="0"/>
              <a:t>Be Specific</a:t>
            </a:r>
          </a:p>
          <a:p>
            <a:pPr lvl="1" eaLnBrk="1" hangingPunct="1">
              <a:lnSpc>
                <a:spcPct val="90000"/>
              </a:lnSpc>
              <a:defRPr/>
            </a:pPr>
            <a:r>
              <a:rPr lang="en-US" dirty="0" smtClean="0"/>
              <a:t>Praise</a:t>
            </a:r>
          </a:p>
          <a:p>
            <a:pPr lvl="1" eaLnBrk="1" hangingPunct="1">
              <a:lnSpc>
                <a:spcPct val="90000"/>
              </a:lnSpc>
              <a:defRPr/>
            </a:pPr>
            <a:r>
              <a:rPr lang="en-US" dirty="0" smtClean="0"/>
              <a:t>Listen</a:t>
            </a:r>
          </a:p>
        </p:txBody>
      </p:sp>
      <p:pic>
        <p:nvPicPr>
          <p:cNvPr id="31748" name="Picture 4" descr="MCBS02002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4495800"/>
            <a:ext cx="4600575"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Directing Continued</a:t>
            </a:r>
          </a:p>
        </p:txBody>
      </p:sp>
      <p:sp>
        <p:nvSpPr>
          <p:cNvPr id="32771" name="Content Placeholder 2"/>
          <p:cNvSpPr>
            <a:spLocks noGrp="1"/>
          </p:cNvSpPr>
          <p:nvPr>
            <p:ph idx="1"/>
          </p:nvPr>
        </p:nvSpPr>
        <p:spPr>
          <a:xfrm>
            <a:off x="457200" y="1295400"/>
            <a:ext cx="8229600" cy="5334000"/>
          </a:xfrm>
        </p:spPr>
        <p:txBody>
          <a:bodyPr/>
          <a:lstStyle/>
          <a:p>
            <a:r>
              <a:rPr lang="en-US" smtClean="0"/>
              <a:t>Coaching</a:t>
            </a:r>
          </a:p>
          <a:p>
            <a:pPr lvl="1"/>
            <a:r>
              <a:rPr lang="en-US" smtClean="0"/>
              <a:t>Helps improve knowledge and skills</a:t>
            </a:r>
          </a:p>
          <a:p>
            <a:pPr lvl="1"/>
            <a:r>
              <a:rPr lang="en-US" smtClean="0"/>
              <a:t>One on One Meetings</a:t>
            </a:r>
          </a:p>
          <a:p>
            <a:pPr lvl="1"/>
            <a:r>
              <a:rPr lang="en-US" smtClean="0"/>
              <a:t>Deals with Performance</a:t>
            </a:r>
          </a:p>
          <a:p>
            <a:r>
              <a:rPr lang="en-US" smtClean="0"/>
              <a:t>Counseling</a:t>
            </a:r>
          </a:p>
          <a:p>
            <a:pPr lvl="1"/>
            <a:r>
              <a:rPr lang="en-US" smtClean="0"/>
              <a:t>Personal or Attitude Problems affecting job</a:t>
            </a:r>
          </a:p>
          <a:p>
            <a:r>
              <a:rPr lang="en-US" smtClean="0"/>
              <a:t>Leadership</a:t>
            </a:r>
          </a:p>
          <a:p>
            <a:pPr lvl="1"/>
            <a:r>
              <a:rPr lang="en-US" smtClean="0"/>
              <a:t>Provided to the Group</a:t>
            </a:r>
          </a:p>
          <a:p>
            <a:pPr lvl="1"/>
            <a:r>
              <a:rPr lang="en-US" smtClean="0"/>
              <a:t>Vision, Support, Building Partnerships</a:t>
            </a:r>
          </a:p>
          <a:p>
            <a:pPr lvl="1"/>
            <a:r>
              <a:rPr lang="en-US" smtClean="0"/>
              <a:t>Accepting Responsibility, Decision, Example</a:t>
            </a:r>
          </a:p>
          <a:p>
            <a:pPr lvl="1"/>
            <a:endParaRPr lang="en-US" smtClean="0"/>
          </a:p>
          <a:p>
            <a:endParaRPr lang="en-US"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Controlling Performance</a:t>
            </a:r>
          </a:p>
        </p:txBody>
      </p:sp>
      <p:sp>
        <p:nvSpPr>
          <p:cNvPr id="33795" name="Rectangle 3"/>
          <p:cNvSpPr>
            <a:spLocks noGrp="1" noChangeArrowheads="1"/>
          </p:cNvSpPr>
          <p:nvPr>
            <p:ph type="body" idx="1"/>
          </p:nvPr>
        </p:nvSpPr>
        <p:spPr>
          <a:xfrm>
            <a:off x="457200" y="1524000"/>
            <a:ext cx="8229600" cy="4602163"/>
          </a:xfrm>
        </p:spPr>
        <p:txBody>
          <a:bodyPr/>
          <a:lstStyle/>
          <a:p>
            <a:pPr eaLnBrk="1" hangingPunct="1">
              <a:lnSpc>
                <a:spcPct val="80000"/>
              </a:lnSpc>
            </a:pPr>
            <a:r>
              <a:rPr lang="en-US" sz="2800" smtClean="0"/>
              <a:t>CONTROLLING</a:t>
            </a:r>
          </a:p>
          <a:p>
            <a:pPr lvl="1" eaLnBrk="1" hangingPunct="1">
              <a:lnSpc>
                <a:spcPct val="80000"/>
              </a:lnSpc>
            </a:pPr>
            <a:r>
              <a:rPr lang="en-US" sz="2400" smtClean="0"/>
              <a:t>Set Standards</a:t>
            </a:r>
          </a:p>
          <a:p>
            <a:pPr lvl="1" eaLnBrk="1" hangingPunct="1">
              <a:lnSpc>
                <a:spcPct val="80000"/>
              </a:lnSpc>
            </a:pPr>
            <a:r>
              <a:rPr lang="en-US" sz="2400" smtClean="0"/>
              <a:t>Monitoring Actual Progress</a:t>
            </a:r>
          </a:p>
          <a:p>
            <a:pPr lvl="1" eaLnBrk="1" hangingPunct="1">
              <a:lnSpc>
                <a:spcPct val="80000"/>
              </a:lnSpc>
            </a:pPr>
            <a:r>
              <a:rPr lang="en-US" sz="2400" smtClean="0"/>
              <a:t>Compare Progress with Standards</a:t>
            </a:r>
          </a:p>
          <a:p>
            <a:pPr lvl="1" eaLnBrk="1" hangingPunct="1">
              <a:lnSpc>
                <a:spcPct val="80000"/>
              </a:lnSpc>
            </a:pPr>
            <a:r>
              <a:rPr lang="en-US" sz="2400" smtClean="0"/>
              <a:t>Taking Corrective Actions</a:t>
            </a:r>
          </a:p>
          <a:p>
            <a:pPr eaLnBrk="1" hangingPunct="1">
              <a:lnSpc>
                <a:spcPct val="80000"/>
              </a:lnSpc>
            </a:pPr>
            <a:r>
              <a:rPr lang="en-US" sz="2800" smtClean="0"/>
              <a:t>MOTIVATING</a:t>
            </a:r>
          </a:p>
          <a:p>
            <a:pPr lvl="1" eaLnBrk="1" hangingPunct="1">
              <a:lnSpc>
                <a:spcPct val="80000"/>
              </a:lnSpc>
            </a:pPr>
            <a:r>
              <a:rPr lang="en-US" sz="2400" smtClean="0"/>
              <a:t>Money</a:t>
            </a:r>
          </a:p>
          <a:p>
            <a:pPr lvl="1" eaLnBrk="1" hangingPunct="1">
              <a:lnSpc>
                <a:spcPct val="80000"/>
              </a:lnSpc>
            </a:pPr>
            <a:r>
              <a:rPr lang="en-US" sz="2400" smtClean="0"/>
              <a:t>Achievement</a:t>
            </a:r>
          </a:p>
          <a:p>
            <a:pPr lvl="1" eaLnBrk="1" hangingPunct="1">
              <a:lnSpc>
                <a:spcPct val="80000"/>
              </a:lnSpc>
            </a:pPr>
            <a:r>
              <a:rPr lang="en-US" sz="2400" smtClean="0"/>
              <a:t>Leadership</a:t>
            </a:r>
          </a:p>
          <a:p>
            <a:pPr lvl="1" eaLnBrk="1" hangingPunct="1">
              <a:lnSpc>
                <a:spcPct val="80000"/>
              </a:lnSpc>
            </a:pPr>
            <a:r>
              <a:rPr lang="en-US" sz="2400" smtClean="0"/>
              <a:t>Affiliation</a:t>
            </a:r>
          </a:p>
          <a:p>
            <a:pPr lvl="1" eaLnBrk="1" hangingPunct="1">
              <a:lnSpc>
                <a:spcPct val="80000"/>
              </a:lnSpc>
            </a:pPr>
            <a:r>
              <a:rPr lang="en-US" sz="2400" smtClean="0"/>
              <a:t>Recognition</a:t>
            </a:r>
          </a:p>
        </p:txBody>
      </p:sp>
      <p:pic>
        <p:nvPicPr>
          <p:cNvPr id="33796" name="Picture 4" descr="MCj034186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733800"/>
            <a:ext cx="3124200"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REPORTING</a:t>
            </a:r>
          </a:p>
        </p:txBody>
      </p:sp>
      <p:sp>
        <p:nvSpPr>
          <p:cNvPr id="34819" name="Rectangle 3"/>
          <p:cNvSpPr>
            <a:spLocks noGrp="1" noChangeArrowheads="1"/>
          </p:cNvSpPr>
          <p:nvPr>
            <p:ph type="body" idx="1"/>
          </p:nvPr>
        </p:nvSpPr>
        <p:spPr>
          <a:xfrm>
            <a:off x="457200" y="1371600"/>
            <a:ext cx="8229600" cy="4754563"/>
          </a:xfrm>
        </p:spPr>
        <p:txBody>
          <a:bodyPr/>
          <a:lstStyle/>
          <a:p>
            <a:pPr eaLnBrk="1" hangingPunct="1"/>
            <a:r>
              <a:rPr lang="en-US" dirty="0" smtClean="0"/>
              <a:t>Types</a:t>
            </a:r>
          </a:p>
          <a:p>
            <a:pPr lvl="1" eaLnBrk="1" hangingPunct="1"/>
            <a:r>
              <a:rPr lang="en-US" dirty="0" smtClean="0"/>
              <a:t>Legislative, Labor Costs, Annual Wages</a:t>
            </a:r>
          </a:p>
          <a:p>
            <a:pPr lvl="1" eaLnBrk="1" hangingPunct="1"/>
            <a:r>
              <a:rPr lang="en-US" dirty="0" smtClean="0"/>
              <a:t>Variances, Departmental</a:t>
            </a:r>
          </a:p>
          <a:p>
            <a:pPr eaLnBrk="1" hangingPunct="1"/>
            <a:r>
              <a:rPr lang="en-US" dirty="0" smtClean="0"/>
              <a:t>Important Points in Reporting</a:t>
            </a:r>
          </a:p>
          <a:p>
            <a:pPr lvl="1" eaLnBrk="1" hangingPunct="1"/>
            <a:r>
              <a:rPr lang="en-US" dirty="0" smtClean="0"/>
              <a:t>Give information needed to make decision</a:t>
            </a:r>
          </a:p>
          <a:p>
            <a:pPr lvl="1" eaLnBrk="1" hangingPunct="1"/>
            <a:r>
              <a:rPr lang="en-US" dirty="0" smtClean="0"/>
              <a:t>Timely</a:t>
            </a:r>
          </a:p>
          <a:p>
            <a:pPr lvl="1" eaLnBrk="1" hangingPunct="1"/>
            <a:r>
              <a:rPr lang="en-US" dirty="0" smtClean="0"/>
              <a:t>Write Clearly and Brief</a:t>
            </a:r>
          </a:p>
          <a:p>
            <a:pPr lvl="1" eaLnBrk="1" hangingPunct="1"/>
            <a:r>
              <a:rPr lang="en-US" dirty="0" smtClean="0"/>
              <a:t>Leave out payroll jargon</a:t>
            </a:r>
          </a:p>
          <a:p>
            <a:pPr lvl="1" eaLnBrk="1" hangingPunct="1"/>
            <a:r>
              <a:rPr lang="en-US" dirty="0" smtClean="0"/>
              <a:t>Tools</a:t>
            </a:r>
          </a:p>
          <a:p>
            <a:pPr lvl="1" eaLnBrk="1" hangingPunct="1">
              <a:buFontTx/>
              <a:buNone/>
            </a:pPr>
            <a:endParaRPr lang="en-US" dirty="0" smtClean="0"/>
          </a:p>
        </p:txBody>
      </p:sp>
      <p:pic>
        <p:nvPicPr>
          <p:cNvPr id="34820" name="Picture 4" descr="MCj023748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3886200"/>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Meetings</a:t>
            </a:r>
          </a:p>
        </p:txBody>
      </p:sp>
      <p:sp>
        <p:nvSpPr>
          <p:cNvPr id="35843" name="Rectangle 3"/>
          <p:cNvSpPr>
            <a:spLocks noGrp="1" noChangeArrowheads="1"/>
          </p:cNvSpPr>
          <p:nvPr>
            <p:ph type="body" idx="1"/>
          </p:nvPr>
        </p:nvSpPr>
        <p:spPr/>
        <p:txBody>
          <a:bodyPr/>
          <a:lstStyle/>
          <a:p>
            <a:pPr eaLnBrk="1" hangingPunct="1"/>
            <a:r>
              <a:rPr lang="en-US" smtClean="0"/>
              <a:t>Plan</a:t>
            </a:r>
          </a:p>
          <a:p>
            <a:pPr eaLnBrk="1" hangingPunct="1"/>
            <a:r>
              <a:rPr lang="en-US" smtClean="0"/>
              <a:t>Prepare</a:t>
            </a:r>
          </a:p>
          <a:p>
            <a:pPr lvl="1" eaLnBrk="1" hangingPunct="1"/>
            <a:r>
              <a:rPr lang="en-US" smtClean="0"/>
              <a:t>Agenda</a:t>
            </a:r>
          </a:p>
          <a:p>
            <a:pPr lvl="1" eaLnBrk="1" hangingPunct="1"/>
            <a:r>
              <a:rPr lang="en-US" smtClean="0"/>
              <a:t>Consider Time</a:t>
            </a:r>
          </a:p>
          <a:p>
            <a:pPr eaLnBrk="1" hangingPunct="1"/>
            <a:r>
              <a:rPr lang="en-US" smtClean="0"/>
              <a:t>Keep On Track</a:t>
            </a:r>
          </a:p>
          <a:p>
            <a:pPr eaLnBrk="1" hangingPunct="1"/>
            <a:r>
              <a:rPr lang="en-US" smtClean="0"/>
              <a:t>Participation</a:t>
            </a:r>
          </a:p>
          <a:p>
            <a:pPr eaLnBrk="1" hangingPunct="1"/>
            <a:r>
              <a:rPr lang="en-US" smtClean="0"/>
              <a:t>Record</a:t>
            </a:r>
          </a:p>
          <a:p>
            <a:pPr lvl="1" eaLnBrk="1" hangingPunct="1">
              <a:buFontTx/>
              <a:buNone/>
            </a:pPr>
            <a:r>
              <a:rPr lang="en-US" smtClean="0"/>
              <a:t>				</a:t>
            </a:r>
          </a:p>
          <a:p>
            <a:pPr lvl="1" eaLnBrk="1" hangingPunct="1">
              <a:buFontTx/>
              <a:buNone/>
            </a:pPr>
            <a:endParaRPr lang="en-US" smtClean="0"/>
          </a:p>
        </p:txBody>
      </p:sp>
      <p:pic>
        <p:nvPicPr>
          <p:cNvPr id="35844" name="Picture 4" descr="MCj023238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2690813"/>
            <a:ext cx="3429000"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MEETINGS</a:t>
            </a:r>
          </a:p>
        </p:txBody>
      </p:sp>
      <p:sp>
        <p:nvSpPr>
          <p:cNvPr id="36867" name="Rectangle 3"/>
          <p:cNvSpPr>
            <a:spLocks noGrp="1" noChangeArrowheads="1"/>
          </p:cNvSpPr>
          <p:nvPr>
            <p:ph type="body" idx="1"/>
          </p:nvPr>
        </p:nvSpPr>
        <p:spPr/>
        <p:txBody>
          <a:bodyPr/>
          <a:lstStyle/>
          <a:p>
            <a:pPr eaLnBrk="1" hangingPunct="1"/>
            <a:r>
              <a:rPr lang="en-US" smtClean="0"/>
              <a:t>TYPES</a:t>
            </a:r>
          </a:p>
          <a:p>
            <a:pPr lvl="1" eaLnBrk="1" hangingPunct="1"/>
            <a:r>
              <a:rPr lang="en-US" smtClean="0"/>
              <a:t>Informational</a:t>
            </a:r>
          </a:p>
          <a:p>
            <a:pPr lvl="2" eaLnBrk="1" hangingPunct="1"/>
            <a:r>
              <a:rPr lang="en-US" smtClean="0"/>
              <a:t>Emphasis on Presentation</a:t>
            </a:r>
          </a:p>
          <a:p>
            <a:pPr lvl="1" eaLnBrk="1" hangingPunct="1"/>
            <a:r>
              <a:rPr lang="en-US" smtClean="0"/>
              <a:t>Opinion Seeking</a:t>
            </a:r>
          </a:p>
          <a:p>
            <a:pPr lvl="2" eaLnBrk="1" hangingPunct="1"/>
            <a:r>
              <a:rPr lang="en-US" smtClean="0"/>
              <a:t>Emphasis on Questions and Opinions</a:t>
            </a:r>
          </a:p>
          <a:p>
            <a:pPr lvl="1" eaLnBrk="1" hangingPunct="1"/>
            <a:r>
              <a:rPr lang="en-US" smtClean="0"/>
              <a:t>Problem Solving</a:t>
            </a:r>
          </a:p>
          <a:p>
            <a:pPr lvl="2" eaLnBrk="1" hangingPunct="1"/>
            <a:r>
              <a:rPr lang="en-US" smtClean="0"/>
              <a:t>Agreement on best course of action</a:t>
            </a:r>
          </a:p>
          <a:p>
            <a:pPr lvl="1" eaLnBrk="1" hangingPunct="1"/>
            <a:r>
              <a:rPr lang="en-US" smtClean="0"/>
              <a:t>New Ideas</a:t>
            </a:r>
          </a:p>
          <a:p>
            <a:pPr lvl="2" eaLnBrk="1" hangingPunct="1"/>
            <a:r>
              <a:rPr lang="en-US" smtClean="0"/>
              <a:t>Brainstorming</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Written Policies and Procedure</a:t>
            </a:r>
          </a:p>
        </p:txBody>
      </p:sp>
      <p:pic>
        <p:nvPicPr>
          <p:cNvPr id="37891" name="Picture 2" descr="C:\Users\brownlua\AppData\Local\Microsoft\Windows\Temporary Internet Files\Content.IE5\N1W3V6OW\MC900058945[1].wm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5791200" y="4495800"/>
            <a:ext cx="2298700" cy="1690688"/>
          </a:xfrm>
          <a:noFill/>
        </p:spPr>
      </p:pic>
      <p:sp>
        <p:nvSpPr>
          <p:cNvPr id="37892" name="TextBox 4"/>
          <p:cNvSpPr txBox="1">
            <a:spLocks noChangeArrowheads="1"/>
          </p:cNvSpPr>
          <p:nvPr/>
        </p:nvSpPr>
        <p:spPr bwMode="auto">
          <a:xfrm>
            <a:off x="762000" y="1828800"/>
            <a:ext cx="7162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sz="3600"/>
              <a:t>Proper Documentation Ensures</a:t>
            </a:r>
          </a:p>
          <a:p>
            <a:pPr lvl="1" eaLnBrk="1" hangingPunct="1">
              <a:buFont typeface="Arial" charset="0"/>
              <a:buChar char="•"/>
            </a:pPr>
            <a:r>
              <a:rPr lang="en-US" sz="3600"/>
              <a:t>Uniformity</a:t>
            </a:r>
          </a:p>
          <a:p>
            <a:pPr lvl="1" eaLnBrk="1" hangingPunct="1">
              <a:buFont typeface="Arial" charset="0"/>
              <a:buChar char="•"/>
            </a:pPr>
            <a:r>
              <a:rPr lang="en-US" sz="3600"/>
              <a:t>Simplifies Training</a:t>
            </a:r>
          </a:p>
          <a:p>
            <a:pPr lvl="1" eaLnBrk="1" hangingPunct="1">
              <a:buFont typeface="Arial" charset="0"/>
              <a:buChar char="•"/>
            </a:pPr>
            <a:r>
              <a:rPr lang="en-US" sz="3600"/>
              <a:t>Provides Reference</a:t>
            </a:r>
          </a:p>
          <a:p>
            <a:pPr lvl="1" eaLnBrk="1" hangingPunct="1"/>
            <a:endParaRPr lang="en-US" sz="3600"/>
          </a:p>
          <a:p>
            <a:pPr lvl="1" eaLnBrk="1" hangingPunct="1"/>
            <a:r>
              <a:rPr lang="en-US" sz="3600"/>
              <a:t>	</a:t>
            </a:r>
          </a:p>
          <a:p>
            <a:pPr eaLnBrk="1" hangingPunct="1">
              <a:buFont typeface="Arial" charset="0"/>
              <a:buChar char="•"/>
            </a:pPr>
            <a:endParaRPr lang="en-US"/>
          </a:p>
          <a:p>
            <a:pPr eaLnBrk="1" hangingPunct="1"/>
            <a:endParaRPr lang="en-US"/>
          </a:p>
          <a:p>
            <a:pPr eaLnBrk="1" hangingPunct="1"/>
            <a:endParaRPr lang="en-US"/>
          </a:p>
          <a:p>
            <a:pPr eaLnBrk="1" hangingPunct="1"/>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CRISIS</a:t>
            </a:r>
          </a:p>
        </p:txBody>
      </p:sp>
      <p:sp>
        <p:nvSpPr>
          <p:cNvPr id="38915" name="Rectangle 3"/>
          <p:cNvSpPr>
            <a:spLocks noGrp="1" noChangeArrowheads="1"/>
          </p:cNvSpPr>
          <p:nvPr>
            <p:ph type="body" idx="1"/>
          </p:nvPr>
        </p:nvSpPr>
        <p:spPr/>
        <p:txBody>
          <a:bodyPr/>
          <a:lstStyle/>
          <a:p>
            <a:pPr eaLnBrk="1" hangingPunct="1">
              <a:lnSpc>
                <a:spcPct val="80000"/>
              </a:lnSpc>
            </a:pPr>
            <a:r>
              <a:rPr lang="en-US" sz="2800" smtClean="0"/>
              <a:t>Prevent</a:t>
            </a:r>
          </a:p>
          <a:p>
            <a:pPr lvl="1" eaLnBrk="1" hangingPunct="1">
              <a:lnSpc>
                <a:spcPct val="80000"/>
              </a:lnSpc>
            </a:pPr>
            <a:r>
              <a:rPr lang="en-US" sz="2400" smtClean="0"/>
              <a:t>Proactive</a:t>
            </a:r>
          </a:p>
          <a:p>
            <a:pPr eaLnBrk="1" hangingPunct="1">
              <a:lnSpc>
                <a:spcPct val="80000"/>
              </a:lnSpc>
            </a:pPr>
            <a:r>
              <a:rPr lang="en-US" sz="2800" smtClean="0"/>
              <a:t>Manage</a:t>
            </a:r>
          </a:p>
          <a:p>
            <a:pPr lvl="1" eaLnBrk="1" hangingPunct="1">
              <a:lnSpc>
                <a:spcPct val="80000"/>
              </a:lnSpc>
            </a:pPr>
            <a:r>
              <a:rPr lang="en-US" sz="2400" smtClean="0"/>
              <a:t>Remain Calm</a:t>
            </a:r>
          </a:p>
          <a:p>
            <a:pPr eaLnBrk="1" hangingPunct="1">
              <a:lnSpc>
                <a:spcPct val="80000"/>
              </a:lnSpc>
            </a:pPr>
            <a:r>
              <a:rPr lang="en-US" sz="2800" smtClean="0"/>
              <a:t>Lessons Learned</a:t>
            </a:r>
          </a:p>
          <a:p>
            <a:pPr lvl="1" eaLnBrk="1" hangingPunct="1">
              <a:lnSpc>
                <a:spcPct val="80000"/>
              </a:lnSpc>
            </a:pPr>
            <a:r>
              <a:rPr lang="en-US" sz="2400" smtClean="0"/>
              <a:t>Successful/ Not Successful Results</a:t>
            </a:r>
          </a:p>
          <a:p>
            <a:pPr lvl="1" eaLnBrk="1" hangingPunct="1">
              <a:lnSpc>
                <a:spcPct val="80000"/>
              </a:lnSpc>
            </a:pPr>
            <a:r>
              <a:rPr lang="en-US" sz="2400" smtClean="0"/>
              <a:t>Prevention for Future</a:t>
            </a:r>
          </a:p>
          <a:p>
            <a:pPr eaLnBrk="1" hangingPunct="1">
              <a:lnSpc>
                <a:spcPct val="80000"/>
              </a:lnSpc>
            </a:pPr>
            <a:r>
              <a:rPr lang="en-US" sz="2800" smtClean="0"/>
              <a:t>Positives From Crisis</a:t>
            </a:r>
          </a:p>
          <a:p>
            <a:pPr lvl="1" eaLnBrk="1" hangingPunct="1">
              <a:lnSpc>
                <a:spcPct val="80000"/>
              </a:lnSpc>
            </a:pPr>
            <a:r>
              <a:rPr lang="en-US" sz="2400" smtClean="0"/>
              <a:t>Share with your supervisor</a:t>
            </a:r>
          </a:p>
          <a:p>
            <a:pPr lvl="1" eaLnBrk="1" hangingPunct="1">
              <a:lnSpc>
                <a:spcPct val="80000"/>
              </a:lnSpc>
            </a:pPr>
            <a:r>
              <a:rPr lang="en-US" sz="2400" smtClean="0"/>
              <a:t>Assess your staff under pressure</a:t>
            </a:r>
          </a:p>
          <a:p>
            <a:pPr lvl="1" eaLnBrk="1" hangingPunct="1">
              <a:lnSpc>
                <a:spcPct val="80000"/>
              </a:lnSpc>
            </a:pPr>
            <a:r>
              <a:rPr lang="en-US" sz="2400" smtClean="0"/>
              <a:t>Use to build team spirit</a:t>
            </a:r>
          </a:p>
        </p:txBody>
      </p:sp>
      <p:pic>
        <p:nvPicPr>
          <p:cNvPr id="38916" name="Picture 4" descr="MCj023796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1600200"/>
            <a:ext cx="1981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TIME</a:t>
            </a:r>
          </a:p>
        </p:txBody>
      </p:sp>
      <p:sp>
        <p:nvSpPr>
          <p:cNvPr id="39939" name="Rectangle 3"/>
          <p:cNvSpPr>
            <a:spLocks noGrp="1" noChangeArrowheads="1"/>
          </p:cNvSpPr>
          <p:nvPr>
            <p:ph type="body" idx="1"/>
          </p:nvPr>
        </p:nvSpPr>
        <p:spPr>
          <a:xfrm>
            <a:off x="457200" y="1295400"/>
            <a:ext cx="8229600" cy="5181600"/>
          </a:xfrm>
        </p:spPr>
        <p:txBody>
          <a:bodyPr/>
          <a:lstStyle/>
          <a:p>
            <a:pPr eaLnBrk="1" hangingPunct="1"/>
            <a:r>
              <a:rPr lang="en-US" smtClean="0"/>
              <a:t>Management</a:t>
            </a:r>
          </a:p>
          <a:p>
            <a:pPr lvl="1" eaLnBrk="1" hangingPunct="1"/>
            <a:r>
              <a:rPr lang="en-US" smtClean="0"/>
              <a:t>Urgent/Important</a:t>
            </a:r>
          </a:p>
          <a:p>
            <a:pPr lvl="2" eaLnBrk="1" hangingPunct="1"/>
            <a:r>
              <a:rPr lang="en-US" smtClean="0"/>
              <a:t>Crisis management, Immediate attention</a:t>
            </a:r>
          </a:p>
          <a:p>
            <a:pPr lvl="1" eaLnBrk="1" hangingPunct="1"/>
            <a:r>
              <a:rPr lang="en-US" smtClean="0"/>
              <a:t>Not Urgent/Important</a:t>
            </a:r>
          </a:p>
          <a:p>
            <a:pPr lvl="2" eaLnBrk="1" hangingPunct="1"/>
            <a:r>
              <a:rPr lang="en-US" smtClean="0"/>
              <a:t>Planning and Prevention Activities</a:t>
            </a:r>
          </a:p>
          <a:p>
            <a:pPr lvl="1" eaLnBrk="1" hangingPunct="1"/>
            <a:r>
              <a:rPr lang="en-US" smtClean="0"/>
              <a:t>Urgent/Not Important</a:t>
            </a:r>
          </a:p>
          <a:p>
            <a:pPr lvl="2" eaLnBrk="1" hangingPunct="1"/>
            <a:r>
              <a:rPr lang="en-US" smtClean="0"/>
              <a:t>Pressing activities that may be easily accomplished</a:t>
            </a:r>
          </a:p>
          <a:p>
            <a:pPr lvl="1" eaLnBrk="1" hangingPunct="1"/>
            <a:r>
              <a:rPr lang="en-US" smtClean="0"/>
              <a:t>Not Urgent/Not Important</a:t>
            </a:r>
          </a:p>
          <a:p>
            <a:pPr lvl="2" eaLnBrk="1" hangingPunct="1"/>
            <a:r>
              <a:rPr lang="en-US" smtClean="0"/>
              <a:t>Easily accomplished, Time Wasting Activities</a:t>
            </a:r>
          </a:p>
        </p:txBody>
      </p:sp>
      <p:pic>
        <p:nvPicPr>
          <p:cNvPr id="39940" name="Picture 4" descr="MCj040614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828800"/>
            <a:ext cx="1066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Team Building</a:t>
            </a:r>
          </a:p>
        </p:txBody>
      </p:sp>
      <p:sp>
        <p:nvSpPr>
          <p:cNvPr id="40963" name="Content Placeholder 2"/>
          <p:cNvSpPr>
            <a:spLocks noGrp="1"/>
          </p:cNvSpPr>
          <p:nvPr>
            <p:ph idx="1"/>
          </p:nvPr>
        </p:nvSpPr>
        <p:spPr/>
        <p:txBody>
          <a:bodyPr/>
          <a:lstStyle/>
          <a:p>
            <a:r>
              <a:rPr lang="en-US" smtClean="0"/>
              <a:t>Characteristics of a Successful Team</a:t>
            </a:r>
          </a:p>
          <a:p>
            <a:pPr lvl="1"/>
            <a:r>
              <a:rPr lang="en-US" smtClean="0"/>
              <a:t>Clear specific goals</a:t>
            </a:r>
          </a:p>
          <a:p>
            <a:pPr lvl="1"/>
            <a:r>
              <a:rPr lang="en-US" smtClean="0"/>
              <a:t>Relaxed and Open atmosphere</a:t>
            </a:r>
          </a:p>
          <a:p>
            <a:pPr lvl="1"/>
            <a:r>
              <a:rPr lang="en-US" smtClean="0"/>
              <a:t>Listening without Judging </a:t>
            </a:r>
          </a:p>
          <a:p>
            <a:pPr lvl="1"/>
            <a:r>
              <a:rPr lang="en-US" smtClean="0"/>
              <a:t>All are responsible</a:t>
            </a:r>
          </a:p>
          <a:p>
            <a:pPr lvl="1"/>
            <a:r>
              <a:rPr lang="en-US" smtClean="0"/>
              <a:t>Networks that can be shared</a:t>
            </a:r>
          </a:p>
          <a:p>
            <a:pPr lvl="1"/>
            <a:r>
              <a:rPr lang="en-US" smtClean="0"/>
              <a:t>Diversity</a:t>
            </a:r>
          </a:p>
        </p:txBody>
      </p:sp>
      <p:pic>
        <p:nvPicPr>
          <p:cNvPr id="40964" name="Picture 2" descr="C:\Users\brownlua\AppData\Local\Microsoft\Windows\Temporary Internet Files\Content.IE5\N1W3V6OW\MC90005660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4419600"/>
            <a:ext cx="179705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en-US" smtClean="0">
                <a:solidFill>
                  <a:srgbClr val="003300"/>
                </a:solidFill>
                <a:latin typeface="Baskerville Old Face" pitchFamily="18" charset="0"/>
              </a:rPr>
              <a:t>Payroll Systems &amp; Technology</a:t>
            </a:r>
          </a:p>
        </p:txBody>
      </p:sp>
      <p:sp>
        <p:nvSpPr>
          <p:cNvPr id="5124" name="Text Box 6"/>
          <p:cNvSpPr txBox="1">
            <a:spLocks noChangeArrowheads="1"/>
          </p:cNvSpPr>
          <p:nvPr/>
        </p:nvSpPr>
        <p:spPr bwMode="auto">
          <a:xfrm>
            <a:off x="1828800" y="1905000"/>
            <a:ext cx="594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a:p>
        </p:txBody>
      </p:sp>
      <p:pic>
        <p:nvPicPr>
          <p:cNvPr id="5125" name="Picture 7" descr="MCj01559970000[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2438400" y="1752600"/>
            <a:ext cx="4241800" cy="2895600"/>
          </a:xfr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TEAMS</a:t>
            </a:r>
          </a:p>
        </p:txBody>
      </p:sp>
      <p:sp>
        <p:nvSpPr>
          <p:cNvPr id="41987" name="Rectangle 3"/>
          <p:cNvSpPr>
            <a:spLocks noGrp="1" noChangeArrowheads="1"/>
          </p:cNvSpPr>
          <p:nvPr>
            <p:ph type="body" idx="1"/>
          </p:nvPr>
        </p:nvSpPr>
        <p:spPr>
          <a:xfrm>
            <a:off x="381000" y="1676400"/>
            <a:ext cx="8229600" cy="4525963"/>
          </a:xfrm>
        </p:spPr>
        <p:txBody>
          <a:bodyPr/>
          <a:lstStyle/>
          <a:p>
            <a:pPr eaLnBrk="1" hangingPunct="1">
              <a:lnSpc>
                <a:spcPct val="90000"/>
              </a:lnSpc>
            </a:pPr>
            <a:r>
              <a:rPr lang="en-US" sz="2800" smtClean="0"/>
              <a:t>4 STAGES OF DEVELOPMENT 13-24</a:t>
            </a:r>
          </a:p>
          <a:p>
            <a:pPr lvl="1" eaLnBrk="1" hangingPunct="1">
              <a:lnSpc>
                <a:spcPct val="90000"/>
              </a:lnSpc>
            </a:pPr>
            <a:r>
              <a:rPr lang="en-US" sz="2400" smtClean="0"/>
              <a:t>Forming</a:t>
            </a:r>
          </a:p>
          <a:p>
            <a:pPr lvl="1" eaLnBrk="1" hangingPunct="1">
              <a:lnSpc>
                <a:spcPct val="90000"/>
              </a:lnSpc>
            </a:pPr>
            <a:r>
              <a:rPr lang="en-US" sz="2400" smtClean="0"/>
              <a:t>Storming</a:t>
            </a:r>
          </a:p>
          <a:p>
            <a:pPr lvl="1" eaLnBrk="1" hangingPunct="1">
              <a:lnSpc>
                <a:spcPct val="90000"/>
              </a:lnSpc>
            </a:pPr>
            <a:r>
              <a:rPr lang="en-US" sz="2400" smtClean="0"/>
              <a:t>Norming</a:t>
            </a:r>
          </a:p>
          <a:p>
            <a:pPr lvl="1" eaLnBrk="1" hangingPunct="1">
              <a:lnSpc>
                <a:spcPct val="90000"/>
              </a:lnSpc>
            </a:pPr>
            <a:r>
              <a:rPr lang="en-US" sz="2400" smtClean="0"/>
              <a:t>Performing </a:t>
            </a:r>
          </a:p>
          <a:p>
            <a:pPr eaLnBrk="1" hangingPunct="1">
              <a:lnSpc>
                <a:spcPct val="90000"/>
              </a:lnSpc>
            </a:pPr>
            <a:r>
              <a:rPr lang="en-US" sz="2800" smtClean="0"/>
              <a:t>NEEDED DIVERSITY</a:t>
            </a:r>
          </a:p>
          <a:p>
            <a:pPr lvl="1" eaLnBrk="1" hangingPunct="1">
              <a:lnSpc>
                <a:spcPct val="90000"/>
              </a:lnSpc>
            </a:pPr>
            <a:r>
              <a:rPr lang="en-US" sz="2400" smtClean="0"/>
              <a:t>Contributors</a:t>
            </a:r>
          </a:p>
          <a:p>
            <a:pPr lvl="1" eaLnBrk="1" hangingPunct="1">
              <a:lnSpc>
                <a:spcPct val="90000"/>
              </a:lnSpc>
            </a:pPr>
            <a:r>
              <a:rPr lang="en-US" sz="2400" smtClean="0"/>
              <a:t>Collaborators</a:t>
            </a:r>
          </a:p>
          <a:p>
            <a:pPr lvl="1" eaLnBrk="1" hangingPunct="1">
              <a:lnSpc>
                <a:spcPct val="90000"/>
              </a:lnSpc>
            </a:pPr>
            <a:r>
              <a:rPr lang="en-US" sz="2400" smtClean="0"/>
              <a:t>Communicators</a:t>
            </a:r>
          </a:p>
          <a:p>
            <a:pPr lvl="1" eaLnBrk="1" hangingPunct="1">
              <a:lnSpc>
                <a:spcPct val="90000"/>
              </a:lnSpc>
            </a:pPr>
            <a:r>
              <a:rPr lang="en-US" sz="2400" smtClean="0"/>
              <a:t>Challengers</a:t>
            </a:r>
          </a:p>
          <a:p>
            <a:pPr eaLnBrk="1" hangingPunct="1">
              <a:lnSpc>
                <a:spcPct val="90000"/>
              </a:lnSpc>
            </a:pPr>
            <a:endParaRPr lang="en-US" sz="2800" smtClean="0"/>
          </a:p>
          <a:p>
            <a:pPr lvl="1" eaLnBrk="1" hangingPunct="1">
              <a:lnSpc>
                <a:spcPct val="90000"/>
              </a:lnSpc>
            </a:pPr>
            <a:endParaRPr lang="en-US" sz="2400" smtClean="0"/>
          </a:p>
        </p:txBody>
      </p:sp>
      <p:pic>
        <p:nvPicPr>
          <p:cNvPr id="41988" name="Picture 4" descr="MCj029494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2514600"/>
            <a:ext cx="2971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EVALUATIONS</a:t>
            </a:r>
          </a:p>
        </p:txBody>
      </p:sp>
      <p:sp>
        <p:nvSpPr>
          <p:cNvPr id="43011" name="Rectangle 3"/>
          <p:cNvSpPr>
            <a:spLocks noGrp="1" noChangeArrowheads="1"/>
          </p:cNvSpPr>
          <p:nvPr>
            <p:ph type="body" idx="1"/>
          </p:nvPr>
        </p:nvSpPr>
        <p:spPr>
          <a:xfrm>
            <a:off x="457200" y="1600200"/>
            <a:ext cx="8229600" cy="4648200"/>
          </a:xfrm>
        </p:spPr>
        <p:txBody>
          <a:bodyPr/>
          <a:lstStyle/>
          <a:p>
            <a:pPr eaLnBrk="1" hangingPunct="1">
              <a:lnSpc>
                <a:spcPct val="90000"/>
              </a:lnSpc>
            </a:pPr>
            <a:r>
              <a:rPr lang="en-US" sz="2400" smtClean="0"/>
              <a:t>EFFECTIVE</a:t>
            </a:r>
          </a:p>
          <a:p>
            <a:pPr lvl="1" eaLnBrk="1" hangingPunct="1">
              <a:lnSpc>
                <a:spcPct val="90000"/>
              </a:lnSpc>
            </a:pPr>
            <a:r>
              <a:rPr lang="en-US" sz="2000" smtClean="0"/>
              <a:t>Objective Job Related Goals</a:t>
            </a:r>
          </a:p>
          <a:p>
            <a:pPr lvl="1" eaLnBrk="1" hangingPunct="1">
              <a:lnSpc>
                <a:spcPct val="90000"/>
              </a:lnSpc>
            </a:pPr>
            <a:r>
              <a:rPr lang="en-US" sz="2000" smtClean="0"/>
              <a:t>Performance Based</a:t>
            </a:r>
          </a:p>
          <a:p>
            <a:pPr lvl="2" eaLnBrk="1" hangingPunct="1">
              <a:lnSpc>
                <a:spcPct val="90000"/>
              </a:lnSpc>
            </a:pPr>
            <a:r>
              <a:rPr lang="en-US" sz="1800" smtClean="0"/>
              <a:t>Observable Behavior and Results</a:t>
            </a:r>
          </a:p>
          <a:p>
            <a:pPr lvl="2" eaLnBrk="1" hangingPunct="1">
              <a:lnSpc>
                <a:spcPct val="90000"/>
              </a:lnSpc>
            </a:pPr>
            <a:r>
              <a:rPr lang="en-US" sz="1800" smtClean="0"/>
              <a:t>Clearly Communicated in Writing</a:t>
            </a:r>
          </a:p>
          <a:p>
            <a:pPr lvl="1" eaLnBrk="1" hangingPunct="1">
              <a:lnSpc>
                <a:spcPct val="90000"/>
              </a:lnSpc>
            </a:pPr>
            <a:r>
              <a:rPr lang="en-US" sz="2000" smtClean="0"/>
              <a:t>Will Deliver Feedback in proper way</a:t>
            </a:r>
          </a:p>
          <a:p>
            <a:pPr lvl="1" eaLnBrk="1" hangingPunct="1">
              <a:lnSpc>
                <a:spcPct val="90000"/>
              </a:lnSpc>
            </a:pPr>
            <a:r>
              <a:rPr lang="en-US" sz="2000" smtClean="0"/>
              <a:t>Provide Written Guidelines for evaluation process</a:t>
            </a:r>
          </a:p>
          <a:p>
            <a:pPr lvl="1" eaLnBrk="1" hangingPunct="1">
              <a:lnSpc>
                <a:spcPct val="90000"/>
              </a:lnSpc>
            </a:pPr>
            <a:r>
              <a:rPr lang="en-US" sz="2000" smtClean="0"/>
              <a:t>Employee Must Have Input – can challenge items</a:t>
            </a:r>
          </a:p>
          <a:p>
            <a:pPr lvl="1" eaLnBrk="1" hangingPunct="1">
              <a:lnSpc>
                <a:spcPct val="90000"/>
              </a:lnSpc>
            </a:pPr>
            <a:r>
              <a:rPr lang="en-US" sz="2000" smtClean="0"/>
              <a:t>Does not place unreasonable technical or time constraints </a:t>
            </a:r>
          </a:p>
          <a:p>
            <a:pPr eaLnBrk="1" hangingPunct="1">
              <a:lnSpc>
                <a:spcPct val="90000"/>
              </a:lnSpc>
            </a:pPr>
            <a:r>
              <a:rPr lang="en-US" sz="2400" smtClean="0"/>
              <a:t>INEFFECTIVE</a:t>
            </a:r>
          </a:p>
          <a:p>
            <a:pPr lvl="1" eaLnBrk="1" hangingPunct="1">
              <a:lnSpc>
                <a:spcPct val="90000"/>
              </a:lnSpc>
            </a:pPr>
            <a:r>
              <a:rPr lang="en-US" sz="2000" smtClean="0"/>
              <a:t>Manager should not feel guilty over negative evaluation</a:t>
            </a:r>
          </a:p>
          <a:p>
            <a:pPr lvl="1" eaLnBrk="1" hangingPunct="1">
              <a:lnSpc>
                <a:spcPct val="90000"/>
              </a:lnSpc>
            </a:pPr>
            <a:r>
              <a:rPr lang="en-US" sz="2000" smtClean="0"/>
              <a:t>No accountability for how Manager evaluates staff</a:t>
            </a:r>
          </a:p>
          <a:p>
            <a:pPr lvl="1" eaLnBrk="1" hangingPunct="1">
              <a:lnSpc>
                <a:spcPct val="90000"/>
              </a:lnSpc>
            </a:pPr>
            <a:r>
              <a:rPr lang="en-US" sz="2000" smtClean="0"/>
              <a:t>Improper application of standards</a:t>
            </a:r>
          </a:p>
        </p:txBody>
      </p:sp>
      <p:pic>
        <p:nvPicPr>
          <p:cNvPr id="43012" name="Picture 4" descr="MCBD06633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1600200"/>
            <a:ext cx="2017713"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CUSTOMER SERVICE</a:t>
            </a:r>
          </a:p>
        </p:txBody>
      </p:sp>
      <p:sp>
        <p:nvSpPr>
          <p:cNvPr id="44035" name="Rectangle 3"/>
          <p:cNvSpPr>
            <a:spLocks noGrp="1" noChangeArrowheads="1"/>
          </p:cNvSpPr>
          <p:nvPr>
            <p:ph type="body" idx="1"/>
          </p:nvPr>
        </p:nvSpPr>
        <p:spPr>
          <a:xfrm>
            <a:off x="457200" y="1371600"/>
            <a:ext cx="8229600" cy="5181600"/>
          </a:xfrm>
        </p:spPr>
        <p:txBody>
          <a:bodyPr/>
          <a:lstStyle/>
          <a:p>
            <a:pPr eaLnBrk="1" hangingPunct="1">
              <a:lnSpc>
                <a:spcPct val="90000"/>
              </a:lnSpc>
            </a:pPr>
            <a:r>
              <a:rPr lang="en-US" sz="2800" smtClean="0"/>
              <a:t>What is Customer Service</a:t>
            </a:r>
          </a:p>
          <a:p>
            <a:pPr lvl="1" eaLnBrk="1" hangingPunct="1">
              <a:lnSpc>
                <a:spcPct val="90000"/>
              </a:lnSpc>
            </a:pPr>
            <a:r>
              <a:rPr lang="en-US" sz="2400" smtClean="0"/>
              <a:t>Reliability</a:t>
            </a:r>
          </a:p>
          <a:p>
            <a:pPr lvl="1" eaLnBrk="1" hangingPunct="1">
              <a:lnSpc>
                <a:spcPct val="90000"/>
              </a:lnSpc>
            </a:pPr>
            <a:r>
              <a:rPr lang="en-US" sz="2400" smtClean="0"/>
              <a:t>Responsiveness</a:t>
            </a:r>
          </a:p>
          <a:p>
            <a:pPr lvl="1" eaLnBrk="1" hangingPunct="1">
              <a:lnSpc>
                <a:spcPct val="90000"/>
              </a:lnSpc>
            </a:pPr>
            <a:r>
              <a:rPr lang="en-US" sz="2400" smtClean="0"/>
              <a:t>Assurance</a:t>
            </a:r>
          </a:p>
          <a:p>
            <a:pPr lvl="1" eaLnBrk="1" hangingPunct="1">
              <a:lnSpc>
                <a:spcPct val="90000"/>
              </a:lnSpc>
            </a:pPr>
            <a:r>
              <a:rPr lang="en-US" sz="2400" smtClean="0"/>
              <a:t>Empathy</a:t>
            </a:r>
          </a:p>
          <a:p>
            <a:pPr lvl="1" eaLnBrk="1" hangingPunct="1">
              <a:lnSpc>
                <a:spcPct val="90000"/>
              </a:lnSpc>
            </a:pPr>
            <a:r>
              <a:rPr lang="en-US" sz="2400" smtClean="0"/>
              <a:t>Tangibles</a:t>
            </a:r>
          </a:p>
          <a:p>
            <a:pPr lvl="2" eaLnBrk="1" hangingPunct="1">
              <a:lnSpc>
                <a:spcPct val="90000"/>
              </a:lnSpc>
            </a:pPr>
            <a:r>
              <a:rPr lang="en-US" sz="2000" smtClean="0"/>
              <a:t>Physical facilities, equipment and appearance</a:t>
            </a:r>
          </a:p>
          <a:p>
            <a:pPr eaLnBrk="1" hangingPunct="1">
              <a:lnSpc>
                <a:spcPct val="90000"/>
              </a:lnSpc>
            </a:pPr>
            <a:r>
              <a:rPr lang="en-US" sz="2800" smtClean="0"/>
              <a:t>How to Instill Customer Service</a:t>
            </a:r>
          </a:p>
          <a:p>
            <a:pPr lvl="1" eaLnBrk="1" hangingPunct="1">
              <a:lnSpc>
                <a:spcPct val="90000"/>
              </a:lnSpc>
            </a:pPr>
            <a:r>
              <a:rPr lang="en-US" sz="2400" smtClean="0"/>
              <a:t>Role Play</a:t>
            </a:r>
          </a:p>
          <a:p>
            <a:pPr lvl="1" eaLnBrk="1" hangingPunct="1">
              <a:lnSpc>
                <a:spcPct val="90000"/>
              </a:lnSpc>
            </a:pPr>
            <a:r>
              <a:rPr lang="en-US" sz="2400" smtClean="0"/>
              <a:t>Case Studies</a:t>
            </a:r>
          </a:p>
          <a:p>
            <a:pPr eaLnBrk="1" hangingPunct="1">
              <a:lnSpc>
                <a:spcPct val="90000"/>
              </a:lnSpc>
            </a:pPr>
            <a:r>
              <a:rPr lang="en-US" sz="2800" smtClean="0"/>
              <a:t>SHARED SERVICES</a:t>
            </a:r>
          </a:p>
          <a:p>
            <a:pPr lvl="1" eaLnBrk="1" hangingPunct="1">
              <a:lnSpc>
                <a:spcPct val="90000"/>
              </a:lnSpc>
            </a:pPr>
            <a:r>
              <a:rPr lang="en-US" sz="2400" smtClean="0"/>
              <a:t>What is it</a:t>
            </a:r>
          </a:p>
        </p:txBody>
      </p:sp>
      <p:pic>
        <p:nvPicPr>
          <p:cNvPr id="44036" name="Picture 4" descr="MCBD10510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2438400"/>
            <a:ext cx="1981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304800"/>
            <a:ext cx="8229600" cy="1143000"/>
          </a:xfrm>
        </p:spPr>
        <p:txBody>
          <a:bodyPr/>
          <a:lstStyle/>
          <a:p>
            <a:pPr eaLnBrk="1" hangingPunct="1"/>
            <a:r>
              <a:rPr lang="en-US" sz="4000" smtClean="0"/>
              <a:t>Laws/Regulations/Policies</a:t>
            </a:r>
          </a:p>
        </p:txBody>
      </p:sp>
      <p:sp>
        <p:nvSpPr>
          <p:cNvPr id="45059" name="Rectangle 3"/>
          <p:cNvSpPr>
            <a:spLocks noGrp="1" noChangeArrowheads="1"/>
          </p:cNvSpPr>
          <p:nvPr>
            <p:ph type="body" idx="1"/>
          </p:nvPr>
        </p:nvSpPr>
        <p:spPr>
          <a:xfrm>
            <a:off x="457200" y="1371600"/>
            <a:ext cx="8229600" cy="5181600"/>
          </a:xfrm>
        </p:spPr>
        <p:txBody>
          <a:bodyPr/>
          <a:lstStyle/>
          <a:p>
            <a:pPr eaLnBrk="1" hangingPunct="1">
              <a:lnSpc>
                <a:spcPct val="90000"/>
              </a:lnSpc>
            </a:pPr>
            <a:r>
              <a:rPr lang="en-US" sz="2800" smtClean="0"/>
              <a:t>Internal Revenue Code</a:t>
            </a:r>
          </a:p>
          <a:p>
            <a:pPr eaLnBrk="1" hangingPunct="1">
              <a:lnSpc>
                <a:spcPct val="90000"/>
              </a:lnSpc>
            </a:pPr>
            <a:r>
              <a:rPr lang="en-US" sz="2800" smtClean="0"/>
              <a:t>American Payroll Association</a:t>
            </a:r>
          </a:p>
          <a:p>
            <a:pPr eaLnBrk="1" hangingPunct="1">
              <a:lnSpc>
                <a:spcPct val="90000"/>
              </a:lnSpc>
            </a:pPr>
            <a:r>
              <a:rPr lang="en-US" sz="2800" smtClean="0"/>
              <a:t>Congressional Record</a:t>
            </a:r>
          </a:p>
          <a:p>
            <a:pPr eaLnBrk="1" hangingPunct="1">
              <a:lnSpc>
                <a:spcPct val="90000"/>
              </a:lnSpc>
            </a:pPr>
            <a:r>
              <a:rPr lang="en-US" sz="2800" smtClean="0"/>
              <a:t>SSA Web Site</a:t>
            </a:r>
          </a:p>
          <a:p>
            <a:pPr eaLnBrk="1" hangingPunct="1">
              <a:lnSpc>
                <a:spcPct val="90000"/>
              </a:lnSpc>
            </a:pPr>
            <a:r>
              <a:rPr lang="en-US" sz="2800" smtClean="0"/>
              <a:t>State Government</a:t>
            </a:r>
          </a:p>
          <a:p>
            <a:pPr eaLnBrk="1" hangingPunct="1">
              <a:lnSpc>
                <a:spcPct val="90000"/>
              </a:lnSpc>
            </a:pPr>
            <a:r>
              <a:rPr lang="en-US" sz="2800" smtClean="0"/>
              <a:t>Newsletters</a:t>
            </a:r>
          </a:p>
          <a:p>
            <a:pPr eaLnBrk="1" hangingPunct="1">
              <a:lnSpc>
                <a:spcPct val="90000"/>
              </a:lnSpc>
            </a:pPr>
            <a:r>
              <a:rPr lang="en-US" sz="2800" smtClean="0"/>
              <a:t>Employment Law and Regs</a:t>
            </a:r>
          </a:p>
          <a:p>
            <a:pPr lvl="1" eaLnBrk="1" hangingPunct="1">
              <a:lnSpc>
                <a:spcPct val="90000"/>
              </a:lnSpc>
            </a:pPr>
            <a:r>
              <a:rPr lang="en-US" sz="2400" smtClean="0"/>
              <a:t>FLSA Issues, Garnishments, FMLA</a:t>
            </a:r>
          </a:p>
          <a:p>
            <a:pPr eaLnBrk="1" hangingPunct="1">
              <a:lnSpc>
                <a:spcPct val="90000"/>
              </a:lnSpc>
            </a:pPr>
            <a:r>
              <a:rPr lang="en-US" sz="2800" smtClean="0"/>
              <a:t>Payroll Websites</a:t>
            </a:r>
          </a:p>
          <a:p>
            <a:pPr lvl="1" eaLnBrk="1" hangingPunct="1">
              <a:lnSpc>
                <a:spcPct val="90000"/>
              </a:lnSpc>
            </a:pPr>
            <a:r>
              <a:rPr lang="en-US" sz="2400" smtClean="0"/>
              <a:t>http://www.westmichiganapa.org/</a:t>
            </a:r>
          </a:p>
          <a:p>
            <a:pPr eaLnBrk="1" hangingPunct="1">
              <a:lnSpc>
                <a:spcPct val="90000"/>
              </a:lnSpc>
            </a:pPr>
            <a:r>
              <a:rPr lang="en-US" sz="2800" smtClean="0"/>
              <a:t>Company Policy and Procedures</a:t>
            </a:r>
          </a:p>
        </p:txBody>
      </p:sp>
      <p:pic>
        <p:nvPicPr>
          <p:cNvPr id="45060" name="Picture 4" descr="MCj014970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26670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UNION</a:t>
            </a:r>
          </a:p>
        </p:txBody>
      </p:sp>
      <p:sp>
        <p:nvSpPr>
          <p:cNvPr id="46083" name="Rectangle 3"/>
          <p:cNvSpPr>
            <a:spLocks noGrp="1" noChangeArrowheads="1"/>
          </p:cNvSpPr>
          <p:nvPr>
            <p:ph type="body" idx="1"/>
          </p:nvPr>
        </p:nvSpPr>
        <p:spPr/>
        <p:txBody>
          <a:bodyPr/>
          <a:lstStyle/>
          <a:p>
            <a:pPr eaLnBrk="1" hangingPunct="1">
              <a:lnSpc>
                <a:spcPct val="80000"/>
              </a:lnSpc>
            </a:pPr>
            <a:r>
              <a:rPr lang="en-US" sz="2800" smtClean="0"/>
              <a:t>Contracts</a:t>
            </a:r>
          </a:p>
          <a:p>
            <a:pPr lvl="1" eaLnBrk="1" hangingPunct="1">
              <a:lnSpc>
                <a:spcPct val="80000"/>
              </a:lnSpc>
            </a:pPr>
            <a:r>
              <a:rPr lang="en-US" sz="2400" smtClean="0"/>
              <a:t>Dues</a:t>
            </a:r>
          </a:p>
          <a:p>
            <a:pPr lvl="1" eaLnBrk="1" hangingPunct="1">
              <a:lnSpc>
                <a:spcPct val="80000"/>
              </a:lnSpc>
            </a:pPr>
            <a:r>
              <a:rPr lang="en-US" sz="2400" smtClean="0"/>
              <a:t>Fringe Benefits</a:t>
            </a:r>
          </a:p>
          <a:p>
            <a:pPr lvl="1" eaLnBrk="1" hangingPunct="1">
              <a:lnSpc>
                <a:spcPct val="80000"/>
              </a:lnSpc>
            </a:pPr>
            <a:r>
              <a:rPr lang="en-US" sz="2400" smtClean="0"/>
              <a:t>Layoffs</a:t>
            </a:r>
          </a:p>
          <a:p>
            <a:pPr lvl="1" eaLnBrk="1" hangingPunct="1">
              <a:lnSpc>
                <a:spcPct val="80000"/>
              </a:lnSpc>
            </a:pPr>
            <a:r>
              <a:rPr lang="en-US" sz="2400" smtClean="0"/>
              <a:t>Wage Increases</a:t>
            </a:r>
          </a:p>
          <a:p>
            <a:pPr lvl="1" eaLnBrk="1" hangingPunct="1">
              <a:lnSpc>
                <a:spcPct val="80000"/>
              </a:lnSpc>
            </a:pPr>
            <a:r>
              <a:rPr lang="en-US" sz="2400" smtClean="0"/>
              <a:t>Probationary Employees</a:t>
            </a:r>
          </a:p>
          <a:p>
            <a:pPr lvl="1" eaLnBrk="1" hangingPunct="1">
              <a:lnSpc>
                <a:spcPct val="80000"/>
              </a:lnSpc>
            </a:pPr>
            <a:r>
              <a:rPr lang="en-US" sz="2400" smtClean="0"/>
              <a:t>Overtime/Premium Pay</a:t>
            </a:r>
          </a:p>
          <a:p>
            <a:pPr eaLnBrk="1" hangingPunct="1">
              <a:lnSpc>
                <a:spcPct val="80000"/>
              </a:lnSpc>
            </a:pPr>
            <a:r>
              <a:rPr lang="en-US" sz="2800" smtClean="0"/>
              <a:t>Maintain Copy</a:t>
            </a:r>
          </a:p>
          <a:p>
            <a:pPr eaLnBrk="1" hangingPunct="1">
              <a:lnSpc>
                <a:spcPct val="80000"/>
              </a:lnSpc>
            </a:pPr>
            <a:r>
              <a:rPr lang="en-US" sz="2800" smtClean="0"/>
              <a:t>Read</a:t>
            </a:r>
          </a:p>
          <a:p>
            <a:pPr eaLnBrk="1" hangingPunct="1">
              <a:lnSpc>
                <a:spcPct val="80000"/>
              </a:lnSpc>
            </a:pPr>
            <a:r>
              <a:rPr lang="en-US" sz="2800" smtClean="0"/>
              <a:t>Establish </a:t>
            </a:r>
          </a:p>
          <a:p>
            <a:pPr lvl="1" eaLnBrk="1" hangingPunct="1">
              <a:lnSpc>
                <a:spcPct val="80000"/>
              </a:lnSpc>
            </a:pPr>
            <a:r>
              <a:rPr lang="en-US" sz="2400" smtClean="0"/>
              <a:t>Procedures</a:t>
            </a:r>
          </a:p>
          <a:p>
            <a:pPr lvl="1" eaLnBrk="1" hangingPunct="1">
              <a:lnSpc>
                <a:spcPct val="80000"/>
              </a:lnSpc>
            </a:pPr>
            <a:r>
              <a:rPr lang="en-US" sz="2400" smtClean="0"/>
              <a:t>Schedules</a:t>
            </a:r>
          </a:p>
          <a:p>
            <a:pPr lvl="1" eaLnBrk="1" hangingPunct="1">
              <a:lnSpc>
                <a:spcPct val="80000"/>
              </a:lnSpc>
              <a:buFontTx/>
              <a:buNone/>
            </a:pPr>
            <a:endParaRPr lang="en-US" sz="2400" smtClean="0"/>
          </a:p>
          <a:p>
            <a:pPr eaLnBrk="1" hangingPunct="1">
              <a:lnSpc>
                <a:spcPct val="80000"/>
              </a:lnSpc>
            </a:pPr>
            <a:endParaRPr lang="en-US" sz="2800" smtClean="0"/>
          </a:p>
        </p:txBody>
      </p:sp>
      <p:pic>
        <p:nvPicPr>
          <p:cNvPr id="46084" name="Picture 4" descr="MCj023392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895600"/>
            <a:ext cx="2514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pPr eaLnBrk="1" hangingPunct="1"/>
            <a:r>
              <a:rPr lang="en-US" b="1" dirty="0" smtClean="0">
                <a:solidFill>
                  <a:srgbClr val="003300"/>
                </a:solidFill>
              </a:rPr>
              <a:t>The End </a:t>
            </a:r>
          </a:p>
        </p:txBody>
      </p:sp>
      <p:sp>
        <p:nvSpPr>
          <p:cNvPr id="16387" name="Rectangle 5"/>
          <p:cNvSpPr>
            <a:spLocks noGrp="1" noChangeArrowheads="1"/>
          </p:cNvSpPr>
          <p:nvPr>
            <p:ph type="body" sz="half" idx="1"/>
          </p:nvPr>
        </p:nvSpPr>
        <p:spPr>
          <a:xfrm>
            <a:off x="457200" y="1600200"/>
            <a:ext cx="6400800" cy="4525963"/>
          </a:xfrm>
        </p:spPr>
        <p:txBody>
          <a:bodyPr/>
          <a:lstStyle/>
          <a:p>
            <a:pPr eaLnBrk="1" hangingPunct="1"/>
            <a:r>
              <a:rPr lang="en-US" sz="2800" b="1" dirty="0" smtClean="0"/>
              <a:t>Remember – Study hard</a:t>
            </a:r>
          </a:p>
          <a:p>
            <a:pPr lvl="1" eaLnBrk="1" hangingPunct="1"/>
            <a:r>
              <a:rPr lang="en-US" sz="2400" dirty="0" smtClean="0"/>
              <a:t>And if you don’t  - take the test anyway</a:t>
            </a:r>
          </a:p>
          <a:p>
            <a:pPr eaLnBrk="1" hangingPunct="1"/>
            <a:r>
              <a:rPr lang="en-US" sz="2800" b="1" dirty="0" smtClean="0"/>
              <a:t>Use a study buddy</a:t>
            </a:r>
          </a:p>
          <a:p>
            <a:pPr lvl="1" eaLnBrk="1" hangingPunct="1"/>
            <a:r>
              <a:rPr lang="en-US" sz="2400" dirty="0" smtClean="0"/>
              <a:t>And if you don’t – take the test anyway</a:t>
            </a:r>
          </a:p>
          <a:p>
            <a:pPr eaLnBrk="1" hangingPunct="1"/>
            <a:r>
              <a:rPr lang="en-US" sz="2800" b="1" dirty="0" smtClean="0"/>
              <a:t>Practice testing over and over</a:t>
            </a:r>
          </a:p>
          <a:p>
            <a:pPr lvl="1" eaLnBrk="1" hangingPunct="1"/>
            <a:r>
              <a:rPr lang="en-US" sz="2400" dirty="0" smtClean="0"/>
              <a:t>And if you don’t – take the test anyway</a:t>
            </a:r>
          </a:p>
          <a:p>
            <a:pPr eaLnBrk="1" hangingPunct="1"/>
            <a:r>
              <a:rPr lang="en-US" sz="2800" b="1" dirty="0" smtClean="0"/>
              <a:t>Practice the calculations</a:t>
            </a:r>
          </a:p>
          <a:p>
            <a:pPr lvl="1" eaLnBrk="1" hangingPunct="1"/>
            <a:r>
              <a:rPr lang="en-US" sz="2400" dirty="0" smtClean="0"/>
              <a:t>Just do it</a:t>
            </a:r>
            <a:endParaRPr lang="en-US" sz="2400" b="1" dirty="0" smtClean="0"/>
          </a:p>
          <a:p>
            <a:pPr eaLnBrk="1" hangingPunct="1"/>
            <a:r>
              <a:rPr lang="en-US" sz="2800" b="1" dirty="0" smtClean="0"/>
              <a:t>Try to understand the concepts.</a:t>
            </a:r>
          </a:p>
          <a:p>
            <a:pPr eaLnBrk="1" hangingPunct="1"/>
            <a:endParaRPr lang="en-US" sz="2800" b="1" dirty="0" smtClean="0"/>
          </a:p>
          <a:p>
            <a:pPr eaLnBrk="1" hangingPunct="1"/>
            <a:endParaRPr lang="en-US" sz="2800" b="1" dirty="0" smtClean="0"/>
          </a:p>
        </p:txBody>
      </p:sp>
      <p:pic>
        <p:nvPicPr>
          <p:cNvPr id="16388" name="Picture 6" descr="j0336786"/>
          <p:cNvPicPr>
            <a:picLocks noGrp="1"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010400" y="3657600"/>
            <a:ext cx="1479550" cy="1500188"/>
          </a:xfr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BREAK TIME</a:t>
            </a:r>
          </a:p>
        </p:txBody>
      </p:sp>
      <p:pic>
        <p:nvPicPr>
          <p:cNvPr id="49155" name="Picture 3" descr="MCj040461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2888" y="2427288"/>
            <a:ext cx="1038225"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4" descr="MCj040461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427288"/>
            <a:ext cx="4114800" cy="321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MCBS01891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914400"/>
            <a:ext cx="41243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 Box 5"/>
          <p:cNvSpPr txBox="1">
            <a:spLocks noChangeArrowheads="1"/>
          </p:cNvSpPr>
          <p:nvPr/>
        </p:nvSpPr>
        <p:spPr bwMode="auto">
          <a:xfrm>
            <a:off x="5867400" y="5257800"/>
            <a:ext cx="289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600" b="1">
                <a:latin typeface="Bodoni MT Black" pitchFamily="18" charset="0"/>
              </a:rPr>
              <a:t>Questions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ctrTitle"/>
          </p:nvPr>
        </p:nvSpPr>
        <p:spPr>
          <a:xfrm>
            <a:off x="914400" y="381000"/>
            <a:ext cx="7162800" cy="4114800"/>
          </a:xfrm>
        </p:spPr>
        <p:txBody>
          <a:bodyPr/>
          <a:lstStyle/>
          <a:p>
            <a:pPr eaLnBrk="1" hangingPunct="1"/>
            <a:r>
              <a:rPr lang="en-US" sz="6600" b="1" smtClean="0">
                <a:solidFill>
                  <a:schemeClr val="tx1"/>
                </a:solidFill>
                <a:latin typeface="Tahoma" pitchFamily="34" charset="0"/>
              </a:rPr>
              <a:t>It’s Group Project Time !</a:t>
            </a:r>
            <a:r>
              <a:rPr lang="en-US" b="1" smtClean="0">
                <a:solidFill>
                  <a:schemeClr val="tx1"/>
                </a:solidFill>
              </a:rPr>
              <a:t/>
            </a:r>
            <a:br>
              <a:rPr lang="en-US" b="1" smtClean="0">
                <a:solidFill>
                  <a:schemeClr val="tx1"/>
                </a:solidFill>
              </a:rPr>
            </a:br>
            <a:r>
              <a:rPr lang="en-US" smtClean="0"/>
              <a:t/>
            </a:r>
            <a:br>
              <a:rPr lang="en-US" smtClean="0"/>
            </a:br>
            <a:r>
              <a:rPr lang="en-US" smtClean="0"/>
              <a:t/>
            </a:r>
            <a:br>
              <a:rPr lang="en-US" smtClean="0"/>
            </a:br>
            <a:r>
              <a:rPr lang="en-US" smtClean="0"/>
              <a:t/>
            </a:r>
            <a:br>
              <a:rPr lang="en-US" smtClean="0"/>
            </a:br>
            <a:endParaRPr lang="en-US" b="1" smtClean="0">
              <a:latin typeface="Tahoma" pitchFamily="34" charset="0"/>
            </a:endParaRPr>
          </a:p>
        </p:txBody>
      </p:sp>
      <p:pic>
        <p:nvPicPr>
          <p:cNvPr id="48131" name="Picture 6" descr="MCj035514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7063" y="2667000"/>
            <a:ext cx="27432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1828800" y="685800"/>
            <a:ext cx="548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4400" b="1">
                <a:latin typeface="Bodoni MT Black" pitchFamily="18" charset="0"/>
              </a:rPr>
              <a:t>Discussion Time</a:t>
            </a:r>
          </a:p>
        </p:txBody>
      </p:sp>
      <p:sp>
        <p:nvSpPr>
          <p:cNvPr id="50179" name="Text Box 5"/>
          <p:cNvSpPr txBox="1">
            <a:spLocks noChangeArrowheads="1"/>
          </p:cNvSpPr>
          <p:nvPr/>
        </p:nvSpPr>
        <p:spPr bwMode="auto">
          <a:xfrm>
            <a:off x="4495800" y="2879725"/>
            <a:ext cx="4267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 typeface="Wingdings" pitchFamily="2" charset="2"/>
              <a:buChar char="q"/>
            </a:pPr>
            <a:r>
              <a:rPr lang="en-US" sz="3200" b="1">
                <a:latin typeface="Tahoma" pitchFamily="34" charset="0"/>
              </a:rPr>
              <a:t> Prior Topics</a:t>
            </a:r>
          </a:p>
          <a:p>
            <a:pPr eaLnBrk="1" hangingPunct="1">
              <a:spcBef>
                <a:spcPct val="50000"/>
              </a:spcBef>
              <a:buFont typeface="Wingdings" pitchFamily="2" charset="2"/>
              <a:buChar char="q"/>
            </a:pPr>
            <a:r>
              <a:rPr lang="en-US" sz="3200" b="1">
                <a:latin typeface="Tahoma" pitchFamily="34" charset="0"/>
              </a:rPr>
              <a:t> Topic this week</a:t>
            </a:r>
          </a:p>
          <a:p>
            <a:pPr eaLnBrk="1" hangingPunct="1">
              <a:spcBef>
                <a:spcPct val="50000"/>
              </a:spcBef>
            </a:pPr>
            <a:endParaRPr lang="en-US" sz="4000" b="1">
              <a:latin typeface="Tahoma" pitchFamily="34" charset="0"/>
            </a:endParaRPr>
          </a:p>
        </p:txBody>
      </p:sp>
      <p:pic>
        <p:nvPicPr>
          <p:cNvPr id="50180" name="Picture 6" descr="MCED00271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895600"/>
            <a:ext cx="304800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Rectangle 7"/>
          <p:cNvSpPr>
            <a:spLocks noChangeArrowheads="1"/>
          </p:cNvSpPr>
          <p:nvPr/>
        </p:nvSpPr>
        <p:spPr bwMode="auto">
          <a:xfrm>
            <a:off x="1828800" y="1600200"/>
            <a:ext cx="548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sz="4400" b="1">
                <a:solidFill>
                  <a:srgbClr val="000099"/>
                </a:solidFill>
                <a:latin typeface="Bodoni MT Black" pitchFamily="18" charset="0"/>
              </a:rPr>
              <a:t>Any questions 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457200" y="274638"/>
            <a:ext cx="8229600" cy="1249362"/>
          </a:xfrm>
        </p:spPr>
        <p:txBody>
          <a:bodyPr/>
          <a:lstStyle/>
          <a:p>
            <a:pPr eaLnBrk="1" hangingPunct="1"/>
            <a:r>
              <a:rPr lang="en-US" sz="6000" smtClean="0">
                <a:solidFill>
                  <a:srgbClr val="003300"/>
                </a:solidFill>
                <a:latin typeface="Georgia" pitchFamily="18" charset="0"/>
              </a:rPr>
              <a:t>Overview</a:t>
            </a:r>
          </a:p>
        </p:txBody>
      </p:sp>
      <p:sp>
        <p:nvSpPr>
          <p:cNvPr id="6147" name="Rectangle 5"/>
          <p:cNvSpPr>
            <a:spLocks noGrp="1" noChangeArrowheads="1"/>
          </p:cNvSpPr>
          <p:nvPr>
            <p:ph type="body" idx="1"/>
          </p:nvPr>
        </p:nvSpPr>
        <p:spPr>
          <a:xfrm>
            <a:off x="838200" y="1524000"/>
            <a:ext cx="7924800" cy="4267200"/>
          </a:xfrm>
        </p:spPr>
        <p:txBody>
          <a:bodyPr/>
          <a:lstStyle/>
          <a:p>
            <a:pPr eaLnBrk="1" hangingPunct="1">
              <a:lnSpc>
                <a:spcPct val="90000"/>
              </a:lnSpc>
            </a:pPr>
            <a:r>
              <a:rPr lang="en-US" sz="2800" smtClean="0">
                <a:latin typeface="Georgia" pitchFamily="18" charset="0"/>
              </a:rPr>
              <a:t>Objectives of a Payroll System</a:t>
            </a:r>
          </a:p>
          <a:p>
            <a:pPr eaLnBrk="1" hangingPunct="1">
              <a:lnSpc>
                <a:spcPct val="90000"/>
              </a:lnSpc>
            </a:pPr>
            <a:r>
              <a:rPr lang="en-US" sz="2800" smtClean="0">
                <a:latin typeface="Georgia" pitchFamily="18" charset="0"/>
              </a:rPr>
              <a:t>Integration vs. Interfacing</a:t>
            </a:r>
          </a:p>
          <a:p>
            <a:pPr eaLnBrk="1" hangingPunct="1">
              <a:lnSpc>
                <a:spcPct val="90000"/>
              </a:lnSpc>
            </a:pPr>
            <a:r>
              <a:rPr lang="en-US" sz="2800" smtClean="0">
                <a:latin typeface="Georgia" pitchFamily="18" charset="0"/>
              </a:rPr>
              <a:t>Hardware and Software</a:t>
            </a:r>
          </a:p>
          <a:p>
            <a:pPr eaLnBrk="1" hangingPunct="1">
              <a:lnSpc>
                <a:spcPct val="90000"/>
              </a:lnSpc>
            </a:pPr>
            <a:r>
              <a:rPr lang="en-US" sz="2800" smtClean="0">
                <a:latin typeface="Georgia" pitchFamily="18" charset="0"/>
              </a:rPr>
              <a:t>Selecting a System</a:t>
            </a:r>
          </a:p>
          <a:p>
            <a:pPr eaLnBrk="1" hangingPunct="1">
              <a:lnSpc>
                <a:spcPct val="90000"/>
              </a:lnSpc>
            </a:pPr>
            <a:r>
              <a:rPr lang="en-US" sz="2800" smtClean="0">
                <a:latin typeface="Georgia" pitchFamily="18" charset="0"/>
              </a:rPr>
              <a:t>Implementing a System</a:t>
            </a:r>
          </a:p>
          <a:p>
            <a:pPr eaLnBrk="1" hangingPunct="1">
              <a:lnSpc>
                <a:spcPct val="90000"/>
              </a:lnSpc>
            </a:pPr>
            <a:r>
              <a:rPr lang="en-US" sz="2800" smtClean="0">
                <a:latin typeface="Georgia" pitchFamily="18" charset="0"/>
              </a:rPr>
              <a:t>Evaluation, Security and Controls</a:t>
            </a:r>
          </a:p>
          <a:p>
            <a:pPr eaLnBrk="1" hangingPunct="1">
              <a:lnSpc>
                <a:spcPct val="90000"/>
              </a:lnSpc>
            </a:pPr>
            <a:r>
              <a:rPr lang="en-US" sz="2800" smtClean="0">
                <a:latin typeface="Georgia" pitchFamily="18" charset="0"/>
              </a:rPr>
              <a:t>Disaster Recovery</a:t>
            </a:r>
          </a:p>
          <a:p>
            <a:pPr eaLnBrk="1" hangingPunct="1">
              <a:lnSpc>
                <a:spcPct val="90000"/>
              </a:lnSpc>
            </a:pPr>
            <a:r>
              <a:rPr lang="en-US" sz="2800" smtClean="0">
                <a:latin typeface="Georgia" pitchFamily="18" charset="0"/>
              </a:rPr>
              <a:t>Automated Time and Attendance</a:t>
            </a:r>
          </a:p>
          <a:p>
            <a:pPr eaLnBrk="1" hangingPunct="1">
              <a:lnSpc>
                <a:spcPct val="90000"/>
              </a:lnSpc>
            </a:pPr>
            <a:r>
              <a:rPr lang="en-US" sz="2800" smtClean="0">
                <a:latin typeface="Georgia" pitchFamily="18" charset="0"/>
              </a:rPr>
              <a:t>Self Service and the Internet</a:t>
            </a:r>
          </a:p>
          <a:p>
            <a:pPr eaLnBrk="1" hangingPunct="1">
              <a:lnSpc>
                <a:spcPct val="90000"/>
              </a:lnSpc>
            </a:pPr>
            <a:endParaRPr lang="en-US" sz="2800" smtClean="0">
              <a:latin typeface="Georgia" pitchFamily="18"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4"/>
          <p:cNvSpPr txBox="1">
            <a:spLocks noChangeArrowheads="1"/>
          </p:cNvSpPr>
          <p:nvPr/>
        </p:nvSpPr>
        <p:spPr bwMode="auto">
          <a:xfrm>
            <a:off x="609600" y="746125"/>
            <a:ext cx="3276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4400" b="1">
                <a:latin typeface="Bodoni MT Black" pitchFamily="18" charset="0"/>
              </a:rPr>
              <a:t>Next Class</a:t>
            </a:r>
          </a:p>
        </p:txBody>
      </p:sp>
      <p:sp>
        <p:nvSpPr>
          <p:cNvPr id="51203" name="Text Box 5"/>
          <p:cNvSpPr txBox="1">
            <a:spLocks noChangeArrowheads="1"/>
          </p:cNvSpPr>
          <p:nvPr/>
        </p:nvSpPr>
        <p:spPr bwMode="auto">
          <a:xfrm>
            <a:off x="4419600" y="1676400"/>
            <a:ext cx="44958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dirty="0">
                <a:latin typeface="Bodoni MT Black" pitchFamily="18" charset="0"/>
              </a:rPr>
              <a:t>August </a:t>
            </a:r>
            <a:r>
              <a:rPr lang="en-US" sz="2800" b="1" dirty="0" smtClean="0">
                <a:latin typeface="Bodoni MT Black" pitchFamily="18" charset="0"/>
              </a:rPr>
              <a:t>28th</a:t>
            </a:r>
            <a:endParaRPr lang="en-US" sz="2800" b="1" dirty="0">
              <a:latin typeface="Bodoni MT Black" pitchFamily="18" charset="0"/>
            </a:endParaRPr>
          </a:p>
          <a:p>
            <a:pPr algn="ctr" eaLnBrk="1" hangingPunct="1">
              <a:spcBef>
                <a:spcPct val="50000"/>
              </a:spcBef>
            </a:pPr>
            <a:r>
              <a:rPr lang="en-US" sz="2800" b="1" dirty="0">
                <a:latin typeface="Bodoni MT Black" pitchFamily="18" charset="0"/>
              </a:rPr>
              <a:t>Section 14</a:t>
            </a:r>
          </a:p>
          <a:p>
            <a:pPr algn="ctr" eaLnBrk="1" hangingPunct="1">
              <a:spcBef>
                <a:spcPct val="50000"/>
              </a:spcBef>
            </a:pPr>
            <a:r>
              <a:rPr lang="en-US" sz="2800" b="1" dirty="0">
                <a:latin typeface="Bodoni MT Black" pitchFamily="18" charset="0"/>
              </a:rPr>
              <a:t>Luanne Brown</a:t>
            </a:r>
          </a:p>
          <a:p>
            <a:pPr algn="ctr" eaLnBrk="1" hangingPunct="1">
              <a:spcBef>
                <a:spcPct val="50000"/>
              </a:spcBef>
            </a:pPr>
            <a:r>
              <a:rPr lang="en-US" sz="2800" b="1" dirty="0">
                <a:latin typeface="Bodoni MT Black" pitchFamily="18" charset="0"/>
              </a:rPr>
              <a:t>Payroll for employees working </a:t>
            </a:r>
            <a:r>
              <a:rPr lang="en-US" sz="2800" b="1" dirty="0" smtClean="0">
                <a:latin typeface="Bodoni MT Black" pitchFamily="18" charset="0"/>
              </a:rPr>
              <a:t>abroad</a:t>
            </a:r>
            <a:endParaRPr lang="en-US" sz="2800" b="1" dirty="0">
              <a:latin typeface="Bodoni MT Black" pitchFamily="18" charset="0"/>
            </a:endParaRPr>
          </a:p>
        </p:txBody>
      </p:sp>
      <p:pic>
        <p:nvPicPr>
          <p:cNvPr id="175110" name="Picture 6" descr="MCj034186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14500"/>
            <a:ext cx="45720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75110"/>
                                        </p:tgtEl>
                                        <p:attrNameLst>
                                          <p:attrName>style.visibility</p:attrName>
                                        </p:attrNameLst>
                                      </p:cBhvr>
                                      <p:to>
                                        <p:strVal val="visible"/>
                                      </p:to>
                                    </p:set>
                                    <p:animEffect transition="in" filter="fade">
                                      <p:cBhvr>
                                        <p:cTn id="7" dur="770" decel="100000"/>
                                        <p:tgtEl>
                                          <p:spTgt spid="175110"/>
                                        </p:tgtEl>
                                      </p:cBhvr>
                                    </p:animEffect>
                                    <p:animScale>
                                      <p:cBhvr>
                                        <p:cTn id="8" dur="770" decel="100000"/>
                                        <p:tgtEl>
                                          <p:spTgt spid="175110"/>
                                        </p:tgtEl>
                                      </p:cBhvr>
                                      <p:from x="10000" y="10000"/>
                                      <p:to x="200000" y="450000"/>
                                    </p:animScale>
                                    <p:animScale>
                                      <p:cBhvr>
                                        <p:cTn id="9" dur="1230" accel="100000" fill="hold">
                                          <p:stCondLst>
                                            <p:cond delay="770"/>
                                          </p:stCondLst>
                                        </p:cTn>
                                        <p:tgtEl>
                                          <p:spTgt spid="175110"/>
                                        </p:tgtEl>
                                      </p:cBhvr>
                                      <p:from x="200000" y="450000"/>
                                      <p:to x="100000" y="100000"/>
                                    </p:animScale>
                                    <p:set>
                                      <p:cBhvr>
                                        <p:cTn id="10" dur="770" fill="hold"/>
                                        <p:tgtEl>
                                          <p:spTgt spid="175110"/>
                                        </p:tgtEl>
                                        <p:attrNameLst>
                                          <p:attrName>ppt_x</p:attrName>
                                        </p:attrNameLst>
                                      </p:cBhvr>
                                      <p:to>
                                        <p:strVal val="(0.5)"/>
                                      </p:to>
                                    </p:set>
                                    <p:anim from="(0.5)" to="(#ppt_x)" calcmode="lin" valueType="num">
                                      <p:cBhvr>
                                        <p:cTn id="11" dur="1230" accel="100000" fill="hold">
                                          <p:stCondLst>
                                            <p:cond delay="770"/>
                                          </p:stCondLst>
                                        </p:cTn>
                                        <p:tgtEl>
                                          <p:spTgt spid="175110"/>
                                        </p:tgtEl>
                                        <p:attrNameLst>
                                          <p:attrName>ppt_x</p:attrName>
                                        </p:attrNameLst>
                                      </p:cBhvr>
                                    </p:anim>
                                    <p:set>
                                      <p:cBhvr>
                                        <p:cTn id="12" dur="770" fill="hold"/>
                                        <p:tgtEl>
                                          <p:spTgt spid="175110"/>
                                        </p:tgtEl>
                                        <p:attrNameLst>
                                          <p:attrName>ppt_y</p:attrName>
                                        </p:attrNameLst>
                                      </p:cBhvr>
                                      <p:to>
                                        <p:strVal val="(#ppt_y+0.4)"/>
                                      </p:to>
                                    </p:set>
                                    <p:anim from="(#ppt_y+0.4)" to="(#ppt_y)" calcmode="lin" valueType="num">
                                      <p:cBhvr>
                                        <p:cTn id="13" dur="1230" accel="100000" fill="hold">
                                          <p:stCondLst>
                                            <p:cond delay="770"/>
                                          </p:stCondLst>
                                        </p:cTn>
                                        <p:tgtEl>
                                          <p:spTgt spid="17511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Final Class	</a:t>
            </a:r>
          </a:p>
        </p:txBody>
      </p:sp>
      <p:sp>
        <p:nvSpPr>
          <p:cNvPr id="52227" name="Content Placeholder 2"/>
          <p:cNvSpPr>
            <a:spLocks noGrp="1"/>
          </p:cNvSpPr>
          <p:nvPr>
            <p:ph idx="1"/>
          </p:nvPr>
        </p:nvSpPr>
        <p:spPr>
          <a:xfrm>
            <a:off x="457200" y="1600200"/>
            <a:ext cx="8229600" cy="4953000"/>
          </a:xfrm>
        </p:spPr>
        <p:txBody>
          <a:bodyPr/>
          <a:lstStyle/>
          <a:p>
            <a:r>
              <a:rPr lang="en-US" dirty="0" smtClean="0"/>
              <a:t>Last class will be held on September 4</a:t>
            </a:r>
            <a:r>
              <a:rPr lang="en-US" baseline="30000" dirty="0" smtClean="0"/>
              <a:t>th</a:t>
            </a:r>
            <a:endParaRPr lang="en-US" dirty="0" smtClean="0"/>
          </a:p>
          <a:p>
            <a:r>
              <a:rPr lang="en-US" dirty="0" smtClean="0"/>
              <a:t>Post test </a:t>
            </a:r>
          </a:p>
          <a:p>
            <a:r>
              <a:rPr lang="en-US" dirty="0" smtClean="0"/>
              <a:t>Q&amp;A time to help prepare for exam</a:t>
            </a:r>
          </a:p>
          <a:p>
            <a:r>
              <a:rPr lang="en-US" dirty="0" smtClean="0"/>
              <a:t>Bring your questions</a:t>
            </a:r>
          </a:p>
        </p:txBody>
      </p:sp>
      <p:pic>
        <p:nvPicPr>
          <p:cNvPr id="52228" name="Picture 4" descr="MCBS02002_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4322763"/>
            <a:ext cx="4600575"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lstStyle/>
          <a:p>
            <a:pPr eaLnBrk="1" hangingPunct="1"/>
            <a:r>
              <a:rPr lang="en-US" sz="4000" smtClean="0">
                <a:solidFill>
                  <a:srgbClr val="003300"/>
                </a:solidFill>
                <a:latin typeface="Georgia" pitchFamily="18" charset="0"/>
              </a:rPr>
              <a:t>Objectives of a Computerized Payroll System</a:t>
            </a:r>
            <a:endParaRPr lang="en-US" sz="2400" smtClean="0">
              <a:solidFill>
                <a:srgbClr val="003300"/>
              </a:solidFill>
              <a:latin typeface="Georgia" pitchFamily="18" charset="0"/>
            </a:endParaRPr>
          </a:p>
        </p:txBody>
      </p:sp>
      <p:sp>
        <p:nvSpPr>
          <p:cNvPr id="135173" name="Rectangle 5"/>
          <p:cNvSpPr>
            <a:spLocks noGrp="1" noChangeArrowheads="1"/>
          </p:cNvSpPr>
          <p:nvPr>
            <p:ph type="body" sz="half" idx="2"/>
          </p:nvPr>
        </p:nvSpPr>
        <p:spPr>
          <a:xfrm>
            <a:off x="533400" y="1600200"/>
            <a:ext cx="8153400" cy="4525963"/>
          </a:xfrm>
        </p:spPr>
        <p:txBody>
          <a:bodyPr/>
          <a:lstStyle/>
          <a:p>
            <a:pPr eaLnBrk="1" hangingPunct="1">
              <a:lnSpc>
                <a:spcPct val="90000"/>
              </a:lnSpc>
            </a:pPr>
            <a:endParaRPr lang="en-US" sz="2000" smtClean="0">
              <a:latin typeface="Georgia" pitchFamily="18" charset="0"/>
            </a:endParaRPr>
          </a:p>
          <a:p>
            <a:pPr eaLnBrk="1" hangingPunct="1">
              <a:lnSpc>
                <a:spcPct val="90000"/>
              </a:lnSpc>
            </a:pPr>
            <a:r>
              <a:rPr lang="en-US" sz="2000" smtClean="0">
                <a:latin typeface="Georgia" pitchFamily="18" charset="0"/>
              </a:rPr>
              <a:t>Who are the Customers?</a:t>
            </a:r>
          </a:p>
          <a:p>
            <a:pPr lvl="1" eaLnBrk="1" hangingPunct="1">
              <a:lnSpc>
                <a:spcPct val="90000"/>
              </a:lnSpc>
            </a:pPr>
            <a:r>
              <a:rPr lang="en-US" sz="1800" smtClean="0">
                <a:latin typeface="Georgia" pitchFamily="18" charset="0"/>
              </a:rPr>
              <a:t>The employees it pays</a:t>
            </a:r>
          </a:p>
          <a:p>
            <a:pPr lvl="1" eaLnBrk="1" hangingPunct="1">
              <a:lnSpc>
                <a:spcPct val="90000"/>
              </a:lnSpc>
            </a:pPr>
            <a:r>
              <a:rPr lang="en-US" sz="1800" smtClean="0">
                <a:latin typeface="Georgia" pitchFamily="18" charset="0"/>
              </a:rPr>
              <a:t>Other departments in the company</a:t>
            </a:r>
          </a:p>
          <a:p>
            <a:pPr lvl="1" eaLnBrk="1" hangingPunct="1">
              <a:lnSpc>
                <a:spcPct val="90000"/>
              </a:lnSpc>
            </a:pPr>
            <a:r>
              <a:rPr lang="en-US" sz="1800" smtClean="0">
                <a:latin typeface="Georgia" pitchFamily="18" charset="0"/>
              </a:rPr>
              <a:t>The company’s upper management</a:t>
            </a:r>
          </a:p>
          <a:p>
            <a:pPr lvl="1" eaLnBrk="1" hangingPunct="1">
              <a:lnSpc>
                <a:spcPct val="90000"/>
              </a:lnSpc>
            </a:pPr>
            <a:r>
              <a:rPr lang="en-US" sz="1800" smtClean="0">
                <a:latin typeface="Georgia" pitchFamily="18" charset="0"/>
              </a:rPr>
              <a:t>The federal, state, and local government agencies to whom withheld income and employment taxes, child support payments, etc., are paid and /or reported.</a:t>
            </a:r>
          </a:p>
          <a:p>
            <a:pPr eaLnBrk="1" hangingPunct="1">
              <a:lnSpc>
                <a:spcPct val="90000"/>
              </a:lnSpc>
            </a:pPr>
            <a:r>
              <a:rPr lang="en-US" sz="2000" smtClean="0">
                <a:latin typeface="Georgia" pitchFamily="18" charset="0"/>
              </a:rPr>
              <a:t>What are the needs?</a:t>
            </a:r>
          </a:p>
          <a:p>
            <a:pPr lvl="1" eaLnBrk="1" hangingPunct="1">
              <a:lnSpc>
                <a:spcPct val="90000"/>
              </a:lnSpc>
            </a:pPr>
            <a:r>
              <a:rPr lang="en-US" sz="1800" smtClean="0">
                <a:latin typeface="Georgia" pitchFamily="18" charset="0"/>
              </a:rPr>
              <a:t>Compliance</a:t>
            </a:r>
          </a:p>
          <a:p>
            <a:pPr lvl="1" eaLnBrk="1" hangingPunct="1">
              <a:lnSpc>
                <a:spcPct val="90000"/>
              </a:lnSpc>
            </a:pPr>
            <a:r>
              <a:rPr lang="en-US" sz="1800" smtClean="0">
                <a:latin typeface="Georgia" pitchFamily="18" charset="0"/>
              </a:rPr>
              <a:t>Timely &amp; accurate paychecks, direct deposits and other disbursements</a:t>
            </a:r>
          </a:p>
          <a:p>
            <a:pPr lvl="1" eaLnBrk="1" hangingPunct="1">
              <a:lnSpc>
                <a:spcPct val="90000"/>
              </a:lnSpc>
            </a:pPr>
            <a:r>
              <a:rPr lang="en-US" sz="1800" smtClean="0">
                <a:latin typeface="Georgia" pitchFamily="18" charset="0"/>
              </a:rPr>
              <a:t>Maintain accurate records</a:t>
            </a:r>
          </a:p>
          <a:p>
            <a:pPr lvl="1" eaLnBrk="1" hangingPunct="1">
              <a:lnSpc>
                <a:spcPct val="90000"/>
              </a:lnSpc>
            </a:pPr>
            <a:r>
              <a:rPr lang="en-US" sz="1800" smtClean="0">
                <a:latin typeface="Georgia" pitchFamily="18" charset="0"/>
              </a:rPr>
              <a:t>Prepare internal reports</a:t>
            </a:r>
          </a:p>
          <a:p>
            <a:pPr lvl="1" eaLnBrk="1" hangingPunct="1">
              <a:lnSpc>
                <a:spcPct val="90000"/>
              </a:lnSpc>
            </a:pPr>
            <a:r>
              <a:rPr lang="en-US" sz="1800" smtClean="0">
                <a:latin typeface="Georgia" pitchFamily="18" charset="0"/>
              </a:rPr>
              <a:t>Guarantee the security of the system</a:t>
            </a:r>
          </a:p>
          <a:p>
            <a:pPr eaLnBrk="1" hangingPunct="1">
              <a:lnSpc>
                <a:spcPct val="90000"/>
              </a:lnSpc>
            </a:pPr>
            <a:endParaRPr lang="en-US" sz="200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5173">
                                            <p:txEl>
                                              <p:pRg st="2" end="2"/>
                                            </p:txEl>
                                          </p:spTgt>
                                        </p:tgtEl>
                                        <p:attrNameLst>
                                          <p:attrName>style.visibility</p:attrName>
                                        </p:attrNameLst>
                                      </p:cBhvr>
                                      <p:to>
                                        <p:strVal val="visible"/>
                                      </p:to>
                                    </p:set>
                                    <p:animEffect transition="in" filter="blinds(horizontal)">
                                      <p:cBhvr>
                                        <p:cTn id="7" dur="500"/>
                                        <p:tgtEl>
                                          <p:spTgt spid="13517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35173">
                                            <p:txEl>
                                              <p:pRg st="3" end="3"/>
                                            </p:txEl>
                                          </p:spTgt>
                                        </p:tgtEl>
                                        <p:attrNameLst>
                                          <p:attrName>style.visibility</p:attrName>
                                        </p:attrNameLst>
                                      </p:cBhvr>
                                      <p:to>
                                        <p:strVal val="visible"/>
                                      </p:to>
                                    </p:set>
                                    <p:animEffect transition="in" filter="blinds(horizontal)">
                                      <p:cBhvr>
                                        <p:cTn id="12" dur="500"/>
                                        <p:tgtEl>
                                          <p:spTgt spid="13517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35173">
                                            <p:txEl>
                                              <p:pRg st="4" end="4"/>
                                            </p:txEl>
                                          </p:spTgt>
                                        </p:tgtEl>
                                        <p:attrNameLst>
                                          <p:attrName>style.visibility</p:attrName>
                                        </p:attrNameLst>
                                      </p:cBhvr>
                                      <p:to>
                                        <p:strVal val="visible"/>
                                      </p:to>
                                    </p:set>
                                    <p:animEffect transition="in" filter="blinds(horizontal)">
                                      <p:cBhvr>
                                        <p:cTn id="17" dur="500"/>
                                        <p:tgtEl>
                                          <p:spTgt spid="13517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35173">
                                            <p:txEl>
                                              <p:pRg st="5" end="5"/>
                                            </p:txEl>
                                          </p:spTgt>
                                        </p:tgtEl>
                                        <p:attrNameLst>
                                          <p:attrName>style.visibility</p:attrName>
                                        </p:attrNameLst>
                                      </p:cBhvr>
                                      <p:to>
                                        <p:strVal val="visible"/>
                                      </p:to>
                                    </p:set>
                                    <p:animEffect transition="in" filter="blinds(horizontal)">
                                      <p:cBhvr>
                                        <p:cTn id="22" dur="500"/>
                                        <p:tgtEl>
                                          <p:spTgt spid="13517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35173">
                                            <p:txEl>
                                              <p:pRg st="7" end="7"/>
                                            </p:txEl>
                                          </p:spTgt>
                                        </p:tgtEl>
                                        <p:attrNameLst>
                                          <p:attrName>style.visibility</p:attrName>
                                        </p:attrNameLst>
                                      </p:cBhvr>
                                      <p:to>
                                        <p:strVal val="visible"/>
                                      </p:to>
                                    </p:set>
                                    <p:anim calcmode="lin" valueType="num">
                                      <p:cBhvr additive="base">
                                        <p:cTn id="27" dur="500" fill="hold"/>
                                        <p:tgtEl>
                                          <p:spTgt spid="13517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517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135173">
                                            <p:txEl>
                                              <p:pRg st="8" end="8"/>
                                            </p:txEl>
                                          </p:spTgt>
                                        </p:tgtEl>
                                        <p:attrNameLst>
                                          <p:attrName>style.visibility</p:attrName>
                                        </p:attrNameLst>
                                      </p:cBhvr>
                                      <p:to>
                                        <p:strVal val="visible"/>
                                      </p:to>
                                    </p:set>
                                    <p:anim calcmode="lin" valueType="num">
                                      <p:cBhvr additive="base">
                                        <p:cTn id="33" dur="500" fill="hold"/>
                                        <p:tgtEl>
                                          <p:spTgt spid="13517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517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135173">
                                            <p:txEl>
                                              <p:pRg st="9" end="9"/>
                                            </p:txEl>
                                          </p:spTgt>
                                        </p:tgtEl>
                                        <p:attrNameLst>
                                          <p:attrName>style.visibility</p:attrName>
                                        </p:attrNameLst>
                                      </p:cBhvr>
                                      <p:to>
                                        <p:strVal val="visible"/>
                                      </p:to>
                                    </p:set>
                                    <p:anim calcmode="lin" valueType="num">
                                      <p:cBhvr additive="base">
                                        <p:cTn id="39" dur="500" fill="hold"/>
                                        <p:tgtEl>
                                          <p:spTgt spid="13517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3517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135173">
                                            <p:txEl>
                                              <p:pRg st="10" end="10"/>
                                            </p:txEl>
                                          </p:spTgt>
                                        </p:tgtEl>
                                        <p:attrNameLst>
                                          <p:attrName>style.visibility</p:attrName>
                                        </p:attrNameLst>
                                      </p:cBhvr>
                                      <p:to>
                                        <p:strVal val="visible"/>
                                      </p:to>
                                    </p:set>
                                    <p:anim calcmode="lin" valueType="num">
                                      <p:cBhvr additive="base">
                                        <p:cTn id="45" dur="500" fill="hold"/>
                                        <p:tgtEl>
                                          <p:spTgt spid="13517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3517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135173">
                                            <p:txEl>
                                              <p:pRg st="11" end="11"/>
                                            </p:txEl>
                                          </p:spTgt>
                                        </p:tgtEl>
                                        <p:attrNameLst>
                                          <p:attrName>style.visibility</p:attrName>
                                        </p:attrNameLst>
                                      </p:cBhvr>
                                      <p:to>
                                        <p:strVal val="visible"/>
                                      </p:to>
                                    </p:set>
                                    <p:anim calcmode="lin" valueType="num">
                                      <p:cBhvr additive="base">
                                        <p:cTn id="51" dur="500" fill="hold"/>
                                        <p:tgtEl>
                                          <p:spTgt spid="13517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3517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eaLnBrk="1" hangingPunct="1"/>
            <a:r>
              <a:rPr lang="en-US" smtClean="0">
                <a:solidFill>
                  <a:srgbClr val="003300"/>
                </a:solidFill>
                <a:latin typeface="Georgia" pitchFamily="18" charset="0"/>
              </a:rPr>
              <a:t>Interface or Integration?</a:t>
            </a:r>
          </a:p>
        </p:txBody>
      </p:sp>
      <p:sp>
        <p:nvSpPr>
          <p:cNvPr id="137221" name="Rectangle 5"/>
          <p:cNvSpPr>
            <a:spLocks noGrp="1" noChangeArrowheads="1"/>
          </p:cNvSpPr>
          <p:nvPr>
            <p:ph type="body" sz="half" idx="1"/>
          </p:nvPr>
        </p:nvSpPr>
        <p:spPr>
          <a:xfrm>
            <a:off x="457200" y="1600200"/>
            <a:ext cx="7848600" cy="4876800"/>
          </a:xfrm>
        </p:spPr>
        <p:txBody>
          <a:bodyPr/>
          <a:lstStyle/>
          <a:p>
            <a:pPr eaLnBrk="1" hangingPunct="1">
              <a:lnSpc>
                <a:spcPct val="90000"/>
              </a:lnSpc>
            </a:pPr>
            <a:r>
              <a:rPr lang="en-US" sz="2400" smtClean="0">
                <a:latin typeface="Georgia" pitchFamily="18" charset="0"/>
              </a:rPr>
              <a:t>What is an Interface?</a:t>
            </a:r>
          </a:p>
          <a:p>
            <a:pPr lvl="1" eaLnBrk="1" hangingPunct="1">
              <a:lnSpc>
                <a:spcPct val="90000"/>
              </a:lnSpc>
            </a:pPr>
            <a:r>
              <a:rPr lang="en-US" sz="2000" smtClean="0">
                <a:latin typeface="Georgia" pitchFamily="18" charset="0"/>
              </a:rPr>
              <a:t>Place where two systems meet</a:t>
            </a:r>
          </a:p>
          <a:p>
            <a:pPr eaLnBrk="1" hangingPunct="1">
              <a:lnSpc>
                <a:spcPct val="90000"/>
              </a:lnSpc>
            </a:pPr>
            <a:r>
              <a:rPr lang="en-US" sz="2400" smtClean="0">
                <a:latin typeface="Georgia" pitchFamily="18" charset="0"/>
              </a:rPr>
              <a:t>What is Integration?</a:t>
            </a:r>
          </a:p>
          <a:p>
            <a:pPr lvl="1" eaLnBrk="1" hangingPunct="1">
              <a:lnSpc>
                <a:spcPct val="90000"/>
              </a:lnSpc>
            </a:pPr>
            <a:r>
              <a:rPr lang="en-US" sz="2000" smtClean="0">
                <a:latin typeface="Georgia" pitchFamily="18" charset="0"/>
              </a:rPr>
              <a:t>Shared data base</a:t>
            </a:r>
          </a:p>
          <a:p>
            <a:pPr eaLnBrk="1" hangingPunct="1">
              <a:lnSpc>
                <a:spcPct val="90000"/>
              </a:lnSpc>
            </a:pPr>
            <a:r>
              <a:rPr lang="en-US" sz="2400" smtClean="0">
                <a:latin typeface="Georgia" pitchFamily="18" charset="0"/>
              </a:rPr>
              <a:t>What are some common interfaces?</a:t>
            </a:r>
          </a:p>
          <a:p>
            <a:pPr lvl="1" eaLnBrk="1" hangingPunct="1">
              <a:lnSpc>
                <a:spcPct val="90000"/>
              </a:lnSpc>
            </a:pPr>
            <a:r>
              <a:rPr lang="en-US" sz="2000" smtClean="0">
                <a:latin typeface="Georgia" pitchFamily="18" charset="0"/>
              </a:rPr>
              <a:t>HR/Payroll/Benefits/Time &amp; Attendance/Banking/</a:t>
            </a:r>
          </a:p>
          <a:p>
            <a:pPr lvl="1" eaLnBrk="1" hangingPunct="1">
              <a:lnSpc>
                <a:spcPct val="90000"/>
              </a:lnSpc>
            </a:pPr>
            <a:r>
              <a:rPr lang="en-US" sz="2000" smtClean="0">
                <a:latin typeface="Georgia" pitchFamily="18" charset="0"/>
              </a:rPr>
              <a:t>SS administration/Unemployment/Budgets/Accounting</a:t>
            </a:r>
          </a:p>
          <a:p>
            <a:pPr eaLnBrk="1" hangingPunct="1">
              <a:lnSpc>
                <a:spcPct val="90000"/>
              </a:lnSpc>
            </a:pPr>
            <a:r>
              <a:rPr lang="en-US" sz="2400" smtClean="0">
                <a:latin typeface="Georgia" pitchFamily="18" charset="0"/>
              </a:rPr>
              <a:t>Why have interfaces or integration? How do they improve the process?</a:t>
            </a:r>
          </a:p>
          <a:p>
            <a:pPr lvl="1" eaLnBrk="1" hangingPunct="1">
              <a:lnSpc>
                <a:spcPct val="90000"/>
              </a:lnSpc>
            </a:pPr>
            <a:r>
              <a:rPr lang="en-US" sz="2000" smtClean="0">
                <a:latin typeface="Georgia" pitchFamily="18" charset="0"/>
              </a:rPr>
              <a:t>Streamlines processes</a:t>
            </a:r>
          </a:p>
          <a:p>
            <a:pPr lvl="1" eaLnBrk="1" hangingPunct="1">
              <a:lnSpc>
                <a:spcPct val="90000"/>
              </a:lnSpc>
            </a:pPr>
            <a:r>
              <a:rPr lang="en-US" sz="2000" smtClean="0">
                <a:latin typeface="Georgia" pitchFamily="18" charset="0"/>
              </a:rPr>
              <a:t>Provides a secure database for an implementation of an employee and or manager self service application</a:t>
            </a:r>
          </a:p>
          <a:p>
            <a:pPr lvl="1" eaLnBrk="1" hangingPunct="1">
              <a:lnSpc>
                <a:spcPct val="90000"/>
              </a:lnSpc>
            </a:pPr>
            <a:r>
              <a:rPr lang="en-US" sz="2000" smtClean="0">
                <a:latin typeface="Georgia" pitchFamily="18" charset="0"/>
              </a:rPr>
              <a:t>Integration can make information more accessible and accurate.</a:t>
            </a:r>
          </a:p>
          <a:p>
            <a:pPr eaLnBrk="1" hangingPunct="1">
              <a:lnSpc>
                <a:spcPct val="90000"/>
              </a:lnSpc>
            </a:pPr>
            <a:endParaRPr lang="en-US" sz="2400" smtClean="0">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7221">
                                            <p:txEl>
                                              <p:pRg st="1" end="1"/>
                                            </p:txEl>
                                          </p:spTgt>
                                        </p:tgtEl>
                                        <p:attrNameLst>
                                          <p:attrName>style.visibility</p:attrName>
                                        </p:attrNameLst>
                                      </p:cBhvr>
                                      <p:to>
                                        <p:strVal val="visible"/>
                                      </p:to>
                                    </p:set>
                                    <p:animEffect transition="in" filter="checkerboard(across)">
                                      <p:cBhvr>
                                        <p:cTn id="7" dur="500"/>
                                        <p:tgtEl>
                                          <p:spTgt spid="13722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37221">
                                            <p:txEl>
                                              <p:pRg st="3" end="3"/>
                                            </p:txEl>
                                          </p:spTgt>
                                        </p:tgtEl>
                                        <p:attrNameLst>
                                          <p:attrName>style.visibility</p:attrName>
                                        </p:attrNameLst>
                                      </p:cBhvr>
                                      <p:to>
                                        <p:strVal val="visible"/>
                                      </p:to>
                                    </p:set>
                                    <p:animEffect transition="in" filter="checkerboard(across)">
                                      <p:cBhvr>
                                        <p:cTn id="12" dur="500"/>
                                        <p:tgtEl>
                                          <p:spTgt spid="137221">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37221">
                                            <p:txEl>
                                              <p:pRg st="5" end="5"/>
                                            </p:txEl>
                                          </p:spTgt>
                                        </p:tgtEl>
                                        <p:attrNameLst>
                                          <p:attrName>style.visibility</p:attrName>
                                        </p:attrNameLst>
                                      </p:cBhvr>
                                      <p:to>
                                        <p:strVal val="visible"/>
                                      </p:to>
                                    </p:set>
                                    <p:animEffect transition="in" filter="checkerboard(across)">
                                      <p:cBhvr>
                                        <p:cTn id="17" dur="500"/>
                                        <p:tgtEl>
                                          <p:spTgt spid="137221">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37221">
                                            <p:txEl>
                                              <p:pRg st="6" end="6"/>
                                            </p:txEl>
                                          </p:spTgt>
                                        </p:tgtEl>
                                        <p:attrNameLst>
                                          <p:attrName>style.visibility</p:attrName>
                                        </p:attrNameLst>
                                      </p:cBhvr>
                                      <p:to>
                                        <p:strVal val="visible"/>
                                      </p:to>
                                    </p:set>
                                    <p:animEffect transition="in" filter="checkerboard(across)">
                                      <p:cBhvr>
                                        <p:cTn id="22" dur="500"/>
                                        <p:tgtEl>
                                          <p:spTgt spid="137221">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37221">
                                            <p:txEl>
                                              <p:pRg st="8" end="8"/>
                                            </p:txEl>
                                          </p:spTgt>
                                        </p:tgtEl>
                                        <p:attrNameLst>
                                          <p:attrName>style.visibility</p:attrName>
                                        </p:attrNameLst>
                                      </p:cBhvr>
                                      <p:to>
                                        <p:strVal val="visible"/>
                                      </p:to>
                                    </p:set>
                                    <p:animEffect transition="in" filter="checkerboard(across)">
                                      <p:cBhvr>
                                        <p:cTn id="27" dur="500"/>
                                        <p:tgtEl>
                                          <p:spTgt spid="137221">
                                            <p:txEl>
                                              <p:pRg st="8" end="8"/>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137221">
                                            <p:txEl>
                                              <p:pRg st="9" end="9"/>
                                            </p:txEl>
                                          </p:spTgt>
                                        </p:tgtEl>
                                        <p:attrNameLst>
                                          <p:attrName>style.visibility</p:attrName>
                                        </p:attrNameLst>
                                      </p:cBhvr>
                                      <p:to>
                                        <p:strVal val="visible"/>
                                      </p:to>
                                    </p:set>
                                    <p:animEffect transition="in" filter="checkerboard(across)">
                                      <p:cBhvr>
                                        <p:cTn id="30" dur="500"/>
                                        <p:tgtEl>
                                          <p:spTgt spid="137221">
                                            <p:txEl>
                                              <p:pRg st="9" end="9"/>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137221">
                                            <p:txEl>
                                              <p:pRg st="10" end="10"/>
                                            </p:txEl>
                                          </p:spTgt>
                                        </p:tgtEl>
                                        <p:attrNameLst>
                                          <p:attrName>style.visibility</p:attrName>
                                        </p:attrNameLst>
                                      </p:cBhvr>
                                      <p:to>
                                        <p:strVal val="visible"/>
                                      </p:to>
                                    </p:set>
                                    <p:animEffect transition="in" filter="checkerboard(across)">
                                      <p:cBhvr>
                                        <p:cTn id="33" dur="500"/>
                                        <p:tgtEl>
                                          <p:spTgt spid="13722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457200" y="274638"/>
            <a:ext cx="8229600" cy="944562"/>
          </a:xfrm>
        </p:spPr>
        <p:txBody>
          <a:bodyPr/>
          <a:lstStyle/>
          <a:p>
            <a:pPr eaLnBrk="1" hangingPunct="1"/>
            <a:r>
              <a:rPr lang="en-US" smtClean="0">
                <a:solidFill>
                  <a:srgbClr val="003300"/>
                </a:solidFill>
                <a:latin typeface="Georgia" pitchFamily="18" charset="0"/>
              </a:rPr>
              <a:t>Hardware Choices</a:t>
            </a:r>
          </a:p>
        </p:txBody>
      </p:sp>
      <p:sp>
        <p:nvSpPr>
          <p:cNvPr id="9219" name="Rectangle 5"/>
          <p:cNvSpPr>
            <a:spLocks noGrp="1" noChangeArrowheads="1"/>
          </p:cNvSpPr>
          <p:nvPr>
            <p:ph type="body" sz="half" idx="1"/>
          </p:nvPr>
        </p:nvSpPr>
        <p:spPr>
          <a:xfrm>
            <a:off x="914400" y="1295400"/>
            <a:ext cx="6858000" cy="4572000"/>
          </a:xfrm>
        </p:spPr>
        <p:txBody>
          <a:bodyPr/>
          <a:lstStyle/>
          <a:p>
            <a:pPr eaLnBrk="1" hangingPunct="1"/>
            <a:endParaRPr lang="en-US" sz="2800" smtClean="0">
              <a:latin typeface="Georgia" pitchFamily="18" charset="0"/>
            </a:endParaRPr>
          </a:p>
          <a:p>
            <a:pPr eaLnBrk="1" hangingPunct="1"/>
            <a:r>
              <a:rPr lang="en-US" sz="2800" smtClean="0">
                <a:latin typeface="Georgia" pitchFamily="18" charset="0"/>
              </a:rPr>
              <a:t>Service Providers</a:t>
            </a:r>
          </a:p>
          <a:p>
            <a:pPr lvl="1" eaLnBrk="1" hangingPunct="1"/>
            <a:r>
              <a:rPr lang="en-US" sz="2400" smtClean="0">
                <a:latin typeface="Georgia" pitchFamily="18" charset="0"/>
              </a:rPr>
              <a:t>Advantages/Disadvantages</a:t>
            </a:r>
          </a:p>
          <a:p>
            <a:pPr lvl="1" eaLnBrk="1" hangingPunct="1"/>
            <a:r>
              <a:rPr lang="en-US" sz="2400" smtClean="0">
                <a:latin typeface="Georgia" pitchFamily="18" charset="0"/>
              </a:rPr>
              <a:t>ASP</a:t>
            </a:r>
          </a:p>
          <a:p>
            <a:pPr lvl="1" eaLnBrk="1" hangingPunct="1"/>
            <a:r>
              <a:rPr lang="en-US" sz="2400" smtClean="0">
                <a:latin typeface="Georgia" pitchFamily="18" charset="0"/>
              </a:rPr>
              <a:t>SaaS</a:t>
            </a:r>
          </a:p>
          <a:p>
            <a:pPr eaLnBrk="1" hangingPunct="1"/>
            <a:r>
              <a:rPr lang="en-US" sz="2800" smtClean="0">
                <a:latin typeface="Georgia" pitchFamily="18" charset="0"/>
              </a:rPr>
              <a:t>In-House Operations</a:t>
            </a:r>
          </a:p>
          <a:p>
            <a:pPr lvl="1" eaLnBrk="1" hangingPunct="1"/>
            <a:r>
              <a:rPr lang="en-US" sz="2400" smtClean="0">
                <a:latin typeface="Georgia" pitchFamily="18" charset="0"/>
              </a:rPr>
              <a:t>Advantages/Disadvantages</a:t>
            </a:r>
          </a:p>
          <a:p>
            <a:pPr eaLnBrk="1" hangingPunct="1"/>
            <a:endParaRPr lang="en-US" sz="2800" smtClean="0">
              <a:latin typeface="Georgia" pitchFamily="18" charset="0"/>
            </a:endParaRPr>
          </a:p>
          <a:p>
            <a:pPr eaLnBrk="1" hangingPunct="1"/>
            <a:endParaRPr lang="en-US" sz="2800" smtClean="0">
              <a:latin typeface="Georgia" pitchFamily="18" charset="0"/>
            </a:endParaRPr>
          </a:p>
          <a:p>
            <a:pPr eaLnBrk="1" hangingPunct="1"/>
            <a:endParaRPr lang="en-US" sz="28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457200" y="274638"/>
            <a:ext cx="8229600" cy="1325562"/>
          </a:xfrm>
        </p:spPr>
        <p:txBody>
          <a:bodyPr/>
          <a:lstStyle/>
          <a:p>
            <a:pPr eaLnBrk="1" hangingPunct="1"/>
            <a:r>
              <a:rPr lang="en-US" smtClean="0">
                <a:solidFill>
                  <a:srgbClr val="003300"/>
                </a:solidFill>
                <a:latin typeface="Georgia" pitchFamily="18" charset="0"/>
              </a:rPr>
              <a:t>Selecting a System</a:t>
            </a:r>
          </a:p>
        </p:txBody>
      </p:sp>
      <p:sp>
        <p:nvSpPr>
          <p:cNvPr id="10243" name="Rectangle 5"/>
          <p:cNvSpPr>
            <a:spLocks noGrp="1" noChangeArrowheads="1"/>
          </p:cNvSpPr>
          <p:nvPr>
            <p:ph type="body" idx="1"/>
          </p:nvPr>
        </p:nvSpPr>
        <p:spPr>
          <a:xfrm>
            <a:off x="914400" y="1905000"/>
            <a:ext cx="7772400" cy="3581400"/>
          </a:xfrm>
        </p:spPr>
        <p:txBody>
          <a:bodyPr/>
          <a:lstStyle/>
          <a:p>
            <a:pPr eaLnBrk="1" hangingPunct="1"/>
            <a:r>
              <a:rPr lang="en-US" smtClean="0"/>
              <a:t>Decisions to be made</a:t>
            </a:r>
          </a:p>
          <a:p>
            <a:pPr eaLnBrk="1" hangingPunct="1"/>
            <a:r>
              <a:rPr lang="en-US" smtClean="0"/>
              <a:t>Building a project team</a:t>
            </a:r>
          </a:p>
          <a:p>
            <a:pPr eaLnBrk="1" hangingPunct="1"/>
            <a:r>
              <a:rPr lang="en-US" smtClean="0"/>
              <a:t>Analyze system needs</a:t>
            </a:r>
          </a:p>
          <a:p>
            <a:pPr eaLnBrk="1" hangingPunct="1"/>
            <a:r>
              <a:rPr lang="en-US" smtClean="0"/>
              <a:t>Define Objectives</a:t>
            </a:r>
          </a:p>
          <a:p>
            <a:pPr eaLnBrk="1" hangingPunct="1"/>
            <a:r>
              <a:rPr lang="en-US" smtClean="0"/>
              <a:t>Define Requirements</a:t>
            </a:r>
          </a:p>
          <a:p>
            <a:pPr eaLnBrk="1" hangingPunct="1"/>
            <a:endParaRPr lang="en-US" smtClean="0"/>
          </a:p>
        </p:txBody>
      </p:sp>
      <p:pic>
        <p:nvPicPr>
          <p:cNvPr id="10244" name="Picture 6" descr="MCj019857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2362200"/>
            <a:ext cx="243840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949</TotalTime>
  <Words>5209</Words>
  <Application>Microsoft Office PowerPoint</Application>
  <PresentationFormat>On-screen Show (4:3)</PresentationFormat>
  <Paragraphs>1115</Paragraphs>
  <Slides>51</Slides>
  <Notes>50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Default Design</vt:lpstr>
      <vt:lpstr>CPP / FPC Study Group</vt:lpstr>
      <vt:lpstr>PowerPoint Presentation</vt:lpstr>
      <vt:lpstr>THE EXAM ?</vt:lpstr>
      <vt:lpstr>Payroll Systems &amp; Technology</vt:lpstr>
      <vt:lpstr>Overview</vt:lpstr>
      <vt:lpstr>Objectives of a Computerized Payroll System</vt:lpstr>
      <vt:lpstr>Interface or Integration?</vt:lpstr>
      <vt:lpstr>Hardware Choices</vt:lpstr>
      <vt:lpstr>Selecting a System</vt:lpstr>
      <vt:lpstr>Selecting a System</vt:lpstr>
      <vt:lpstr>Implementing</vt:lpstr>
      <vt:lpstr>Steps After Go-Live</vt:lpstr>
      <vt:lpstr>The Future is Here</vt:lpstr>
      <vt:lpstr>Implementing Internet Technology</vt:lpstr>
      <vt:lpstr>BREAK TIME</vt:lpstr>
      <vt:lpstr>Managing a Payroll Department</vt:lpstr>
      <vt:lpstr>OVERVIEW</vt:lpstr>
      <vt:lpstr>Basic Management Theory</vt:lpstr>
      <vt:lpstr>HERSEY, BLANCARD, &amp; JOHNSON MANAGEMENT STYLE</vt:lpstr>
      <vt:lpstr>HERSEY &amp; BLANCARD SITUATIONAL LEADERSHIP</vt:lpstr>
      <vt:lpstr>STEPHEN COVEY MANAGEMENT STYLE</vt:lpstr>
      <vt:lpstr>COVEY 4 Fundamental Dimensions</vt:lpstr>
      <vt:lpstr>COVEY 4 Fundamental Dimensions Continued</vt:lpstr>
      <vt:lpstr>COVEY</vt:lpstr>
      <vt:lpstr>EMPOWERMENT</vt:lpstr>
      <vt:lpstr>Management Skills</vt:lpstr>
      <vt:lpstr> Strategic Planning and Organizing </vt:lpstr>
      <vt:lpstr>STAFFING</vt:lpstr>
      <vt:lpstr>STAFFING</vt:lpstr>
      <vt:lpstr>Directing</vt:lpstr>
      <vt:lpstr>Directing Continued</vt:lpstr>
      <vt:lpstr>Controlling Performance</vt:lpstr>
      <vt:lpstr>REPORTING</vt:lpstr>
      <vt:lpstr>Meetings</vt:lpstr>
      <vt:lpstr>MEETINGS</vt:lpstr>
      <vt:lpstr>Written Policies and Procedure</vt:lpstr>
      <vt:lpstr>CRISIS</vt:lpstr>
      <vt:lpstr>TIME</vt:lpstr>
      <vt:lpstr>Team Building</vt:lpstr>
      <vt:lpstr>TEAMS</vt:lpstr>
      <vt:lpstr>EVALUATIONS</vt:lpstr>
      <vt:lpstr>CUSTOMER SERVICE</vt:lpstr>
      <vt:lpstr>Laws/Regulations/Policies</vt:lpstr>
      <vt:lpstr>UNION</vt:lpstr>
      <vt:lpstr>The End </vt:lpstr>
      <vt:lpstr>BREAK TIME</vt:lpstr>
      <vt:lpstr>PowerPoint Presentation</vt:lpstr>
      <vt:lpstr>It’s Group Project Time !    </vt:lpstr>
      <vt:lpstr>PowerPoint Presentation</vt:lpstr>
      <vt:lpstr>PowerPoint Presentation</vt:lpstr>
      <vt:lpstr>Final Class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CPP – FPC  Fall Study Group</dc:title>
  <dc:creator>Owner Anon</dc:creator>
  <cp:keywords>Presentation</cp:keywords>
  <cp:lastModifiedBy>Stephans, Dawn</cp:lastModifiedBy>
  <cp:revision>83</cp:revision>
  <dcterms:created xsi:type="dcterms:W3CDTF">2005-08-04T02:36:22Z</dcterms:created>
  <dcterms:modified xsi:type="dcterms:W3CDTF">2014-08-08T19:53:02Z</dcterms:modified>
</cp:coreProperties>
</file>