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8"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155" autoAdjust="0"/>
  </p:normalViewPr>
  <p:slideViewPr>
    <p:cSldViewPr>
      <p:cViewPr>
        <p:scale>
          <a:sx n="100" d="100"/>
          <a:sy n="100" d="100"/>
        </p:scale>
        <p:origin x="-294" y="6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379D55-F10D-4058-9F40-85E064ED008B}" type="datetimeFigureOut">
              <a:rPr lang="en-US" smtClean="0"/>
              <a:t>8/27/2014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A7AA1C-34C5-428D-B75B-45EA08886AA0}" type="slidenum">
              <a:rPr lang="en-US" smtClean="0"/>
              <a:t>‹#›</a:t>
            </a:fld>
            <a:endParaRPr lang="en-US"/>
          </a:p>
        </p:txBody>
      </p:sp>
    </p:spTree>
    <p:extLst>
      <p:ext uri="{BB962C8B-B14F-4D97-AF65-F5344CB8AC3E}">
        <p14:creationId xmlns:p14="http://schemas.microsoft.com/office/powerpoint/2010/main" val="3960179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A7AA1C-34C5-428D-B75B-45EA08886AA0}" type="slidenum">
              <a:rPr lang="en-US" smtClean="0"/>
              <a:t>1</a:t>
            </a:fld>
            <a:endParaRPr lang="en-US"/>
          </a:p>
        </p:txBody>
      </p:sp>
    </p:spTree>
    <p:extLst>
      <p:ext uri="{BB962C8B-B14F-4D97-AF65-F5344CB8AC3E}">
        <p14:creationId xmlns:p14="http://schemas.microsoft.com/office/powerpoint/2010/main" val="2387627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764620A-0FEA-49E9-BC0A-AD489435C09A}" type="slidenum">
              <a:rPr lang="en-US" smtClean="0"/>
              <a:pPr eaLnBrk="1" hangingPunct="1"/>
              <a:t>11</a:t>
            </a:fld>
            <a:endParaRPr lang="en-US" smtClean="0"/>
          </a:p>
        </p:txBody>
      </p:sp>
      <p:sp>
        <p:nvSpPr>
          <p:cNvPr id="63491" name="Rectangle 2"/>
          <p:cNvSpPr>
            <a:spLocks noGrp="1" noRot="1" noChangeAspect="1" noChangeArrowheads="1" noTextEdit="1"/>
          </p:cNvSpPr>
          <p:nvPr>
            <p:ph type="sldImg"/>
          </p:nvPr>
        </p:nvSpPr>
        <p:spPr>
          <a:xfrm>
            <a:off x="2806700" y="685800"/>
            <a:ext cx="2540000" cy="1905000"/>
          </a:xfrm>
          <a:ln/>
        </p:spPr>
      </p:sp>
      <p:sp>
        <p:nvSpPr>
          <p:cNvPr id="63492" name="Rectangle 3"/>
          <p:cNvSpPr>
            <a:spLocks noGrp="1" noChangeArrowheads="1"/>
          </p:cNvSpPr>
          <p:nvPr>
            <p:ph type="body" idx="1"/>
          </p:nvPr>
        </p:nvSpPr>
        <p:spPr>
          <a:xfrm>
            <a:off x="685800" y="2667000"/>
            <a:ext cx="5943600" cy="6096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400" b="1" dirty="0" smtClean="0">
                <a:solidFill>
                  <a:srgbClr val="000066"/>
                </a:solidFill>
              </a:rPr>
              <a:t>Know the most common ones Page 14-39</a:t>
            </a:r>
          </a:p>
          <a:p>
            <a:pPr eaLnBrk="1" hangingPunct="1"/>
            <a:endParaRPr lang="en-US" sz="1400" b="1" dirty="0" smtClean="0">
              <a:solidFill>
                <a:srgbClr val="000066"/>
              </a:solidFill>
            </a:endParaRPr>
          </a:p>
          <a:p>
            <a:pPr eaLnBrk="1" hangingPunct="1"/>
            <a:r>
              <a:rPr lang="en-US" sz="1400" b="1" dirty="0" smtClean="0"/>
              <a:t>B – 1</a:t>
            </a:r>
            <a:r>
              <a:rPr lang="en-US" sz="1400" dirty="0" smtClean="0"/>
              <a:t> – visitors for business:   used by students and workers.  Last 1 year with 6 month extensions possible</a:t>
            </a:r>
          </a:p>
          <a:p>
            <a:pPr eaLnBrk="1" hangingPunct="1"/>
            <a:r>
              <a:rPr lang="en-US" sz="1400" b="1" dirty="0" smtClean="0"/>
              <a:t>D – 1</a:t>
            </a:r>
            <a:r>
              <a:rPr lang="en-US" sz="1400" dirty="0" smtClean="0"/>
              <a:t> – </a:t>
            </a:r>
            <a:r>
              <a:rPr lang="en-US" sz="1400" dirty="0" smtClean="0">
                <a:solidFill>
                  <a:srgbClr val="000066"/>
                </a:solidFill>
              </a:rPr>
              <a:t>foreign crewmen on an aircraft or sea vessel  - only place they can work</a:t>
            </a:r>
          </a:p>
          <a:p>
            <a:pPr eaLnBrk="1" hangingPunct="1"/>
            <a:r>
              <a:rPr lang="en-US" sz="1400" b="1" dirty="0" smtClean="0"/>
              <a:t>E – 1</a:t>
            </a:r>
            <a:r>
              <a:rPr lang="en-US" sz="1400" dirty="0" smtClean="0"/>
              <a:t> – used by traders to carry on trade.  Good for 1 </a:t>
            </a:r>
            <a:r>
              <a:rPr lang="en-US" sz="1400" dirty="0" err="1" smtClean="0"/>
              <a:t>yr</a:t>
            </a:r>
            <a:r>
              <a:rPr lang="en-US" sz="1400" dirty="0" smtClean="0"/>
              <a:t> with 2 </a:t>
            </a:r>
            <a:r>
              <a:rPr lang="en-US" sz="1400" dirty="0" err="1" smtClean="0"/>
              <a:t>yr</a:t>
            </a:r>
            <a:r>
              <a:rPr lang="en-US" sz="1400" dirty="0" smtClean="0"/>
              <a:t> extensions.  Only work for sponsoring ER</a:t>
            </a:r>
          </a:p>
          <a:p>
            <a:pPr eaLnBrk="1" hangingPunct="1"/>
            <a:r>
              <a:rPr lang="en-US" sz="1400" b="1" dirty="0" smtClean="0"/>
              <a:t>E – 2</a:t>
            </a:r>
            <a:r>
              <a:rPr lang="en-US" sz="1400" dirty="0" smtClean="0"/>
              <a:t> – </a:t>
            </a:r>
            <a:r>
              <a:rPr lang="en-US" sz="1400" dirty="0" smtClean="0">
                <a:solidFill>
                  <a:srgbClr val="000066"/>
                </a:solidFill>
              </a:rPr>
              <a:t>investors – same as E – 1</a:t>
            </a:r>
          </a:p>
          <a:p>
            <a:pPr eaLnBrk="1" hangingPunct="1"/>
            <a:r>
              <a:rPr lang="en-US" sz="1400" b="1" dirty="0" smtClean="0"/>
              <a:t>F – 1</a:t>
            </a:r>
            <a:r>
              <a:rPr lang="en-US" sz="1400" dirty="0" smtClean="0"/>
              <a:t> – full time students – limits work hours and who can hire.</a:t>
            </a:r>
          </a:p>
          <a:p>
            <a:pPr eaLnBrk="1" hangingPunct="1"/>
            <a:r>
              <a:rPr lang="en-US" sz="1400" b="1" dirty="0" smtClean="0"/>
              <a:t>H – 1B &amp; C</a:t>
            </a:r>
            <a:r>
              <a:rPr lang="en-US" sz="1400" dirty="0" smtClean="0"/>
              <a:t>– </a:t>
            </a:r>
            <a:r>
              <a:rPr lang="en-US" sz="1400" dirty="0" smtClean="0">
                <a:solidFill>
                  <a:srgbClr val="000066"/>
                </a:solidFill>
              </a:rPr>
              <a:t>only work for sponsoring ER – length of visa depends on education and industry</a:t>
            </a:r>
          </a:p>
          <a:p>
            <a:pPr eaLnBrk="1" hangingPunct="1"/>
            <a:r>
              <a:rPr lang="en-US" sz="1400" b="1" dirty="0" smtClean="0"/>
              <a:t>J – 1</a:t>
            </a:r>
            <a:r>
              <a:rPr lang="en-US" sz="1400" dirty="0" smtClean="0"/>
              <a:t> – exchange visitors – participants of an exchange program.  Good for 1 – 5 yrs.  Exempts holder from SS, Medicare and FUTA taxes</a:t>
            </a:r>
          </a:p>
          <a:p>
            <a:pPr eaLnBrk="1" hangingPunct="1"/>
            <a:r>
              <a:rPr lang="en-US" sz="1400" b="1" dirty="0" smtClean="0"/>
              <a:t>L – 1A &amp;B</a:t>
            </a:r>
            <a:r>
              <a:rPr lang="en-US" sz="1400" dirty="0" smtClean="0"/>
              <a:t> – </a:t>
            </a:r>
            <a:r>
              <a:rPr lang="en-US" sz="1400" dirty="0" err="1" smtClean="0">
                <a:solidFill>
                  <a:srgbClr val="000066"/>
                </a:solidFill>
              </a:rPr>
              <a:t>Intracompany</a:t>
            </a:r>
            <a:r>
              <a:rPr lang="en-US" sz="1400" dirty="0" smtClean="0">
                <a:solidFill>
                  <a:srgbClr val="000066"/>
                </a:solidFill>
              </a:rPr>
              <a:t> transfers – lasts 3 </a:t>
            </a:r>
            <a:r>
              <a:rPr lang="en-US" sz="1400" dirty="0" err="1" smtClean="0">
                <a:solidFill>
                  <a:srgbClr val="000066"/>
                </a:solidFill>
              </a:rPr>
              <a:t>yrs</a:t>
            </a:r>
            <a:r>
              <a:rPr lang="en-US" sz="1400" dirty="0" smtClean="0">
                <a:solidFill>
                  <a:srgbClr val="000066"/>
                </a:solidFill>
              </a:rPr>
              <a:t> with extensions depending on job</a:t>
            </a:r>
            <a:r>
              <a:rPr lang="en-US" sz="1400" dirty="0" smtClean="0"/>
              <a:t> </a:t>
            </a:r>
          </a:p>
          <a:p>
            <a:pPr eaLnBrk="1" hangingPunct="1"/>
            <a:r>
              <a:rPr lang="en-US" sz="1400" b="1" dirty="0" smtClean="0"/>
              <a:t>M – 1</a:t>
            </a:r>
            <a:r>
              <a:rPr lang="en-US" sz="1400" dirty="0" smtClean="0"/>
              <a:t> – temporary jobs for practical training related to their course of study</a:t>
            </a:r>
          </a:p>
          <a:p>
            <a:pPr eaLnBrk="1" hangingPunct="1"/>
            <a:r>
              <a:rPr lang="en-US" sz="1400" b="1" dirty="0" smtClean="0"/>
              <a:t>O – 1 &amp; 2</a:t>
            </a:r>
            <a:r>
              <a:rPr lang="en-US" sz="1400" dirty="0" smtClean="0"/>
              <a:t> – </a:t>
            </a:r>
            <a:r>
              <a:rPr lang="en-US" sz="1400" dirty="0" smtClean="0">
                <a:solidFill>
                  <a:srgbClr val="000066"/>
                </a:solidFill>
              </a:rPr>
              <a:t>extraordinary ability</a:t>
            </a:r>
            <a:r>
              <a:rPr lang="en-US" sz="1400" dirty="0" smtClean="0"/>
              <a:t> </a:t>
            </a:r>
          </a:p>
          <a:p>
            <a:pPr eaLnBrk="1" hangingPunct="1"/>
            <a:r>
              <a:rPr lang="en-US" sz="1400" b="1" dirty="0" smtClean="0"/>
              <a:t>P –</a:t>
            </a:r>
            <a:r>
              <a:rPr lang="en-US" sz="1400" dirty="0" smtClean="0"/>
              <a:t> </a:t>
            </a:r>
            <a:r>
              <a:rPr lang="en-US" sz="1400" b="1" dirty="0" smtClean="0"/>
              <a:t>1 </a:t>
            </a:r>
            <a:r>
              <a:rPr lang="en-US" sz="1400" dirty="0" smtClean="0"/>
              <a:t>– entertainers, athletes</a:t>
            </a:r>
          </a:p>
          <a:p>
            <a:pPr eaLnBrk="1" hangingPunct="1"/>
            <a:r>
              <a:rPr lang="en-US" sz="1400" dirty="0" smtClean="0"/>
              <a:t>Q – </a:t>
            </a:r>
            <a:r>
              <a:rPr lang="en-US" sz="1400" dirty="0" smtClean="0">
                <a:solidFill>
                  <a:srgbClr val="000066"/>
                </a:solidFill>
              </a:rPr>
              <a:t>cultural exchange visitors –</a:t>
            </a:r>
            <a:r>
              <a:rPr lang="en-US" sz="1400" dirty="0" smtClean="0"/>
              <a:t> </a:t>
            </a:r>
          </a:p>
          <a:p>
            <a:pPr eaLnBrk="1" hangingPunct="1"/>
            <a:r>
              <a:rPr lang="en-US" sz="1400" b="1" dirty="0" smtClean="0"/>
              <a:t>R – 1</a:t>
            </a:r>
            <a:r>
              <a:rPr lang="en-US" sz="1400" dirty="0" smtClean="0"/>
              <a:t> – religious occupations – only work for sponsor – total stay cannot exceed 5 </a:t>
            </a:r>
            <a:r>
              <a:rPr lang="en-US" sz="1400" dirty="0" err="1" smtClean="0"/>
              <a:t>yrs</a:t>
            </a:r>
            <a:endParaRPr lang="en-US" sz="1400" dirty="0" smtClean="0"/>
          </a:p>
          <a:p>
            <a:pPr eaLnBrk="1" hangingPunct="1"/>
            <a:r>
              <a:rPr lang="en-US" sz="1400" b="1" dirty="0" smtClean="0"/>
              <a:t>TN, NAFTA</a:t>
            </a:r>
            <a:r>
              <a:rPr lang="en-US" sz="1400" dirty="0" smtClean="0"/>
              <a:t> – </a:t>
            </a:r>
            <a:r>
              <a:rPr lang="en-US" sz="1400" dirty="0" smtClean="0">
                <a:solidFill>
                  <a:srgbClr val="000066"/>
                </a:solidFill>
              </a:rPr>
              <a:t>Canadian &amp; Mexican professionals working under No American Free Trade Agreement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2DB12CB-E361-4F8F-877A-6543EB53966E}" type="slidenum">
              <a:rPr lang="en-US" smtClean="0"/>
              <a:pPr eaLnBrk="1" hangingPunct="1"/>
              <a:t>12</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39239AE-8FE6-4F86-841C-0A98304FBD57}" type="slidenum">
              <a:rPr lang="en-US" smtClean="0"/>
              <a:pPr eaLnBrk="1" hangingPunct="1"/>
              <a:t>13</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600" b="1" dirty="0" smtClean="0">
              <a:solidFill>
                <a:srgbClr val="000066"/>
              </a:solidFill>
            </a:endParaRPr>
          </a:p>
          <a:p>
            <a:pPr eaLnBrk="1" hangingPunct="1"/>
            <a:r>
              <a:rPr lang="en-US" sz="1600" b="1" dirty="0" smtClean="0">
                <a:solidFill>
                  <a:srgbClr val="000066"/>
                </a:solidFill>
              </a:rPr>
              <a:t>Bring questions, comments</a:t>
            </a:r>
            <a:r>
              <a:rPr lang="en-US" sz="1600" b="1" baseline="0" dirty="0" smtClean="0">
                <a:solidFill>
                  <a:srgbClr val="000066"/>
                </a:solidFill>
              </a:rPr>
              <a:t>, concerns etc….</a:t>
            </a:r>
          </a:p>
          <a:p>
            <a:pPr eaLnBrk="1" hangingPunct="1"/>
            <a:endParaRPr lang="en-US" sz="1600" b="1" baseline="0" dirty="0" smtClean="0">
              <a:solidFill>
                <a:srgbClr val="000066"/>
              </a:solidFill>
            </a:endParaRPr>
          </a:p>
          <a:p>
            <a:pPr eaLnBrk="1" hangingPunct="1"/>
            <a:endParaRPr lang="en-US" sz="1600" b="1" baseline="0" dirty="0" smtClean="0">
              <a:solidFill>
                <a:srgbClr val="000066"/>
              </a:solidFill>
            </a:endParaRPr>
          </a:p>
          <a:p>
            <a:pPr eaLnBrk="1" hangingPunct="1"/>
            <a:endParaRPr lang="en-US" sz="1600" b="1" dirty="0" smtClean="0">
              <a:solidFill>
                <a:srgbClr val="000066"/>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168C18F-E16D-468B-88B1-E9B5E34B5378}" type="slidenum">
              <a:rPr lang="en-US" smtClean="0"/>
              <a:pPr eaLnBrk="1" hangingPunct="1"/>
              <a:t>2</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FE7CFCB-BEDB-49C5-BEA2-A1D3B52C8159}" type="slidenum">
              <a:rPr lang="en-US" smtClean="0"/>
              <a:pPr eaLnBrk="1" hangingPunct="1"/>
              <a:t>3</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CA9B5D6D-51E6-4C8B-AFE3-2D91956BED2D}" type="slidenum">
              <a:rPr lang="en-US" smtClean="0"/>
              <a:pPr eaLnBrk="1" hangingPunct="1"/>
              <a:t>4</a:t>
            </a:fld>
            <a:endParaRPr lang="en-US" smtClean="0"/>
          </a:p>
        </p:txBody>
      </p:sp>
      <p:sp>
        <p:nvSpPr>
          <p:cNvPr id="57347" name="Rectangle 2"/>
          <p:cNvSpPr>
            <a:spLocks noGrp="1" noRot="1" noChangeAspect="1" noChangeArrowheads="1" noTextEdit="1"/>
          </p:cNvSpPr>
          <p:nvPr>
            <p:ph type="sldImg"/>
          </p:nvPr>
        </p:nvSpPr>
        <p:spPr>
          <a:xfrm>
            <a:off x="2603500" y="685800"/>
            <a:ext cx="2641600" cy="1981200"/>
          </a:xfrm>
          <a:ln/>
        </p:spPr>
      </p:sp>
      <p:sp>
        <p:nvSpPr>
          <p:cNvPr id="57348" name="Rectangle 3"/>
          <p:cNvSpPr>
            <a:spLocks noGrp="1" noChangeArrowheads="1"/>
          </p:cNvSpPr>
          <p:nvPr>
            <p:ph type="body" idx="1"/>
          </p:nvPr>
        </p:nvSpPr>
        <p:spPr>
          <a:xfrm>
            <a:off x="685800" y="2895600"/>
            <a:ext cx="5486400" cy="5562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600" b="1" dirty="0" smtClean="0"/>
              <a:t>Expatriate: </a:t>
            </a:r>
            <a:r>
              <a:rPr lang="en-US" sz="1600" dirty="0" smtClean="0"/>
              <a:t>  </a:t>
            </a:r>
            <a:r>
              <a:rPr lang="en-US" sz="1600" dirty="0" smtClean="0">
                <a:solidFill>
                  <a:srgbClr val="000066"/>
                </a:solidFill>
              </a:rPr>
              <a:t>US Citizen or Resident Alien working abroad</a:t>
            </a:r>
          </a:p>
          <a:p>
            <a:pPr eaLnBrk="1" hangingPunct="1"/>
            <a:endParaRPr lang="en-US" sz="1600" dirty="0" smtClean="0">
              <a:solidFill>
                <a:srgbClr val="000066"/>
              </a:solidFill>
            </a:endParaRPr>
          </a:p>
          <a:p>
            <a:pPr eaLnBrk="1" hangingPunct="1"/>
            <a:r>
              <a:rPr lang="en-US" sz="1600" b="1" dirty="0" smtClean="0"/>
              <a:t>Non Resident Alien:</a:t>
            </a:r>
            <a:r>
              <a:rPr lang="en-US" sz="1600" dirty="0" smtClean="0"/>
              <a:t>  Individual from a foreign country working in US – did not pass either the “green card” or “substantial presence” residence test.  Subject to FITW on US source income – Special instructions for W – 4  See </a:t>
            </a:r>
            <a:r>
              <a:rPr lang="en-US" sz="1600" dirty="0" err="1" smtClean="0"/>
              <a:t>pg</a:t>
            </a:r>
            <a:r>
              <a:rPr lang="en-US" sz="1600" dirty="0" smtClean="0"/>
              <a:t> 14.2.3 for additional information</a:t>
            </a:r>
          </a:p>
          <a:p>
            <a:pPr eaLnBrk="1" hangingPunct="1"/>
            <a:endParaRPr lang="en-US" sz="1600" dirty="0" smtClean="0"/>
          </a:p>
          <a:p>
            <a:pPr eaLnBrk="1" hangingPunct="1"/>
            <a:r>
              <a:rPr lang="en-US" sz="1600" b="1" dirty="0" smtClean="0"/>
              <a:t>Resident Alien: </a:t>
            </a:r>
            <a:r>
              <a:rPr lang="en-US" sz="1600" dirty="0" smtClean="0"/>
              <a:t> </a:t>
            </a:r>
            <a:r>
              <a:rPr lang="en-US" sz="1600" dirty="0" smtClean="0">
                <a:solidFill>
                  <a:srgbClr val="000066"/>
                </a:solidFill>
              </a:rPr>
              <a:t>Individual from a foreign country working in US –passes either the “green card” or “substantial presence” residence test.  Subject to FITW, SS, and Medicare on US source income – same as US citizens</a:t>
            </a:r>
          </a:p>
          <a:p>
            <a:pPr eaLnBrk="1" hangingPunct="1"/>
            <a:endParaRPr lang="en-US" sz="1600" dirty="0" smtClean="0">
              <a:solidFill>
                <a:srgbClr val="000066"/>
              </a:solidFill>
            </a:endParaRPr>
          </a:p>
          <a:p>
            <a:pPr eaLnBrk="1" hangingPunct="1"/>
            <a:r>
              <a:rPr lang="en-US" sz="1600" b="1" dirty="0" smtClean="0"/>
              <a:t>Substantial Presence Test:</a:t>
            </a:r>
            <a:r>
              <a:rPr lang="en-US" sz="1600" dirty="0" smtClean="0"/>
              <a:t>  present in US 31 days of current calendar year and total # of US presence during current calendar year, plus 1/3 of the US days during 1</a:t>
            </a:r>
            <a:r>
              <a:rPr lang="en-US" sz="1600" baseline="30000" dirty="0" smtClean="0"/>
              <a:t>st</a:t>
            </a:r>
            <a:r>
              <a:rPr lang="en-US" sz="1600" dirty="0" smtClean="0"/>
              <a:t> preceding calendar year, plus 1/6 of US days during the 2</a:t>
            </a:r>
            <a:r>
              <a:rPr lang="en-US" sz="1600" baseline="30000" dirty="0" smtClean="0"/>
              <a:t>nd</a:t>
            </a:r>
            <a:r>
              <a:rPr lang="en-US" sz="1600" dirty="0" smtClean="0"/>
              <a:t> preceding calendar year = 183 days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F82C087-04D4-44F6-AC04-D7E85F555C1F}" type="slidenum">
              <a:rPr lang="en-US" smtClean="0"/>
              <a:pPr eaLnBrk="1" hangingPunct="1"/>
              <a:t>6</a:t>
            </a:fld>
            <a:endParaRPr lang="en-US" smtClean="0"/>
          </a:p>
        </p:txBody>
      </p:sp>
      <p:sp>
        <p:nvSpPr>
          <p:cNvPr id="58371" name="Rectangle 2"/>
          <p:cNvSpPr>
            <a:spLocks noGrp="1" noRot="1" noChangeAspect="1" noChangeArrowheads="1" noTextEdit="1"/>
          </p:cNvSpPr>
          <p:nvPr>
            <p:ph type="sldImg"/>
          </p:nvPr>
        </p:nvSpPr>
        <p:spPr>
          <a:xfrm>
            <a:off x="2552700" y="685800"/>
            <a:ext cx="2438400" cy="1828800"/>
          </a:xfrm>
          <a:ln/>
        </p:spPr>
      </p:sp>
      <p:sp>
        <p:nvSpPr>
          <p:cNvPr id="58372" name="Rectangle 3"/>
          <p:cNvSpPr>
            <a:spLocks noGrp="1" noChangeArrowheads="1"/>
          </p:cNvSpPr>
          <p:nvPr>
            <p:ph type="body" idx="1"/>
          </p:nvPr>
        </p:nvSpPr>
        <p:spPr>
          <a:xfrm>
            <a:off x="685800" y="2819400"/>
            <a:ext cx="5486400" cy="5638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dirty="0" smtClean="0">
                <a:solidFill>
                  <a:srgbClr val="000066"/>
                </a:solidFill>
              </a:rPr>
              <a:t>Wages earned are subject to FITW unless excluded by Foreign Earned Income Exclusion or Foreign Housing Exclusion also subjected to SS and Medicare and FUTA.</a:t>
            </a:r>
            <a:r>
              <a:rPr lang="en-US" sz="1000" dirty="0" smtClean="0"/>
              <a:t> </a:t>
            </a:r>
          </a:p>
          <a:p>
            <a:pPr eaLnBrk="1" hangingPunct="1"/>
            <a:endParaRPr lang="en-US" sz="1000" dirty="0" smtClean="0"/>
          </a:p>
          <a:p>
            <a:pPr eaLnBrk="1" hangingPunct="1"/>
            <a:r>
              <a:rPr lang="en-US" sz="1000" dirty="0" smtClean="0">
                <a:solidFill>
                  <a:srgbClr val="000066"/>
                </a:solidFill>
              </a:rPr>
              <a:t>Wages earned outside the US may be exempt from FITW if ER withholds foreign taxes</a:t>
            </a:r>
            <a:r>
              <a:rPr lang="en-US" sz="1000" dirty="0" smtClean="0"/>
              <a:t>.</a:t>
            </a:r>
          </a:p>
          <a:p>
            <a:pPr eaLnBrk="1" hangingPunct="1"/>
            <a:endParaRPr lang="en-US" sz="1000" dirty="0" smtClean="0"/>
          </a:p>
          <a:p>
            <a:pPr eaLnBrk="1" hangingPunct="1"/>
            <a:r>
              <a:rPr lang="en-US" sz="1000" dirty="0" smtClean="0"/>
              <a:t>US citizens working abroad for US ER are covered by FUTA</a:t>
            </a:r>
          </a:p>
          <a:p>
            <a:pPr eaLnBrk="1" hangingPunct="1"/>
            <a:endParaRPr lang="en-US" sz="1000" dirty="0" smtClean="0"/>
          </a:p>
          <a:p>
            <a:pPr eaLnBrk="1" hangingPunct="1"/>
            <a:r>
              <a:rPr lang="en-US" sz="1000" dirty="0" smtClean="0">
                <a:solidFill>
                  <a:srgbClr val="000066"/>
                </a:solidFill>
              </a:rPr>
              <a:t>Resident Aliens and American EE of foreign affiliates are not covered by FUTA</a:t>
            </a:r>
          </a:p>
          <a:p>
            <a:pPr eaLnBrk="1" hangingPunct="1"/>
            <a:endParaRPr lang="en-US" sz="1000" dirty="0" smtClean="0">
              <a:solidFill>
                <a:srgbClr val="000066"/>
              </a:solidFill>
            </a:endParaRPr>
          </a:p>
          <a:p>
            <a:pPr eaLnBrk="1" hangingPunct="1"/>
            <a:r>
              <a:rPr lang="en-US" sz="1000" dirty="0" smtClean="0"/>
              <a:t>FUTA coverage exception for Canada and Virgin Islands – eliminates dual coverage – local UI laws apply</a:t>
            </a:r>
          </a:p>
          <a:p>
            <a:pPr eaLnBrk="1" hangingPunct="1"/>
            <a:endParaRPr lang="en-US" sz="1000" dirty="0" smtClean="0">
              <a:solidFill>
                <a:srgbClr val="000066"/>
              </a:solidFill>
            </a:endParaRPr>
          </a:p>
          <a:p>
            <a:pPr eaLnBrk="1" hangingPunct="1"/>
            <a:r>
              <a:rPr lang="en-US" sz="1000" dirty="0" smtClean="0">
                <a:solidFill>
                  <a:srgbClr val="000066"/>
                </a:solidFill>
              </a:rPr>
              <a:t>Wages for work in US Possessions:  80% of wages paid during year – Guam, American Samoa, and other US islands – not required to withhold FITW</a:t>
            </a:r>
          </a:p>
          <a:p>
            <a:pPr eaLnBrk="1" hangingPunct="1"/>
            <a:endParaRPr lang="en-US" sz="1000" dirty="0" smtClean="0">
              <a:solidFill>
                <a:srgbClr val="000066"/>
              </a:solidFill>
            </a:endParaRPr>
          </a:p>
          <a:p>
            <a:pPr eaLnBrk="1" hangingPunct="1"/>
            <a:r>
              <a:rPr lang="en-US" sz="1000" dirty="0" smtClean="0"/>
              <a:t>Wages for work in Puerto Rico:  bona fide resident all year  - No FITW</a:t>
            </a:r>
          </a:p>
          <a:p>
            <a:pPr eaLnBrk="1" hangingPunct="1"/>
            <a:endParaRPr lang="en-US" sz="1000" dirty="0" smtClean="0"/>
          </a:p>
          <a:p>
            <a:pPr eaLnBrk="1" hangingPunct="1"/>
            <a:r>
              <a:rPr lang="en-US" sz="1000" b="1" dirty="0" smtClean="0"/>
              <a:t>Tax Protection Plans:</a:t>
            </a:r>
            <a:r>
              <a:rPr lang="en-US" sz="1000" dirty="0" smtClean="0"/>
              <a:t>  offered by ER to EE working abroad to guarantee the EE a foreign tax obligation no greater than US</a:t>
            </a:r>
          </a:p>
          <a:p>
            <a:pPr eaLnBrk="1" hangingPunct="1"/>
            <a:r>
              <a:rPr lang="en-US" sz="1000" b="1" dirty="0" smtClean="0"/>
              <a:t>Tax Equalization Plans:</a:t>
            </a:r>
            <a:r>
              <a:rPr lang="en-US" sz="1000" dirty="0" smtClean="0"/>
              <a:t>  offered by ER to EE working abroad to guarantee the EE the same take home pay as if working in US</a:t>
            </a:r>
          </a:p>
          <a:p>
            <a:pPr eaLnBrk="1" hangingPunct="1"/>
            <a:endParaRPr lang="en-US" sz="1000" dirty="0" smtClean="0"/>
          </a:p>
          <a:p>
            <a:pPr eaLnBrk="1" hangingPunct="1"/>
            <a:r>
              <a:rPr lang="en-US" sz="1000" b="1" dirty="0" smtClean="0"/>
              <a:t>ITIN’s</a:t>
            </a:r>
            <a:r>
              <a:rPr lang="en-US" sz="1000" dirty="0" smtClean="0"/>
              <a:t> – start with 9 – not authorized to work - only have taxes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E4C7579-D347-4886-B6AD-884791769E04}" type="slidenum">
              <a:rPr lang="en-US" smtClean="0"/>
              <a:pPr eaLnBrk="1" hangingPunct="1"/>
              <a:t>7</a:t>
            </a:fld>
            <a:endParaRPr lang="en-US" smtClean="0"/>
          </a:p>
        </p:txBody>
      </p:sp>
      <p:sp>
        <p:nvSpPr>
          <p:cNvPr id="59395" name="Rectangle 2"/>
          <p:cNvSpPr>
            <a:spLocks noGrp="1" noRot="1" noChangeAspect="1" noChangeArrowheads="1" noTextEdit="1"/>
          </p:cNvSpPr>
          <p:nvPr>
            <p:ph type="sldImg"/>
          </p:nvPr>
        </p:nvSpPr>
        <p:spPr>
          <a:xfrm>
            <a:off x="2857500" y="457200"/>
            <a:ext cx="2743200" cy="2057400"/>
          </a:xfrm>
          <a:ln/>
        </p:spPr>
      </p:sp>
      <p:sp>
        <p:nvSpPr>
          <p:cNvPr id="59396" name="Rectangle 3"/>
          <p:cNvSpPr>
            <a:spLocks noGrp="1" noChangeArrowheads="1"/>
          </p:cNvSpPr>
          <p:nvPr>
            <p:ph type="body" idx="1"/>
          </p:nvPr>
        </p:nvSpPr>
        <p:spPr>
          <a:xfrm>
            <a:off x="685800" y="2743200"/>
            <a:ext cx="5943600" cy="617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600" b="1" dirty="0" smtClean="0"/>
              <a:t>Foreign Country:  </a:t>
            </a:r>
            <a:r>
              <a:rPr lang="en-US" sz="1600" dirty="0" smtClean="0">
                <a:solidFill>
                  <a:srgbClr val="000066"/>
                </a:solidFill>
              </a:rPr>
              <a:t>country or territory not under jurisdiction of the US Gov’t</a:t>
            </a:r>
          </a:p>
          <a:p>
            <a:pPr eaLnBrk="1" hangingPunct="1"/>
            <a:r>
              <a:rPr lang="en-US" sz="1600" b="1" dirty="0" smtClean="0"/>
              <a:t>Full Day:</a:t>
            </a:r>
            <a:r>
              <a:rPr lang="en-US" sz="1600" dirty="0" smtClean="0"/>
              <a:t>  continuous 24 </a:t>
            </a:r>
            <a:r>
              <a:rPr lang="en-US" sz="1600" dirty="0" err="1" smtClean="0"/>
              <a:t>hr</a:t>
            </a:r>
            <a:r>
              <a:rPr lang="en-US" sz="1600" dirty="0" smtClean="0"/>
              <a:t> period beginning @ midnight – ending @ following midnight </a:t>
            </a:r>
          </a:p>
          <a:p>
            <a:pPr eaLnBrk="1" hangingPunct="1"/>
            <a:r>
              <a:rPr lang="en-US" sz="1600" b="1" dirty="0" err="1" smtClean="0"/>
              <a:t>Totalization</a:t>
            </a:r>
            <a:r>
              <a:rPr lang="en-US" sz="1600" b="1" dirty="0" smtClean="0"/>
              <a:t> Agreements</a:t>
            </a:r>
            <a:r>
              <a:rPr lang="en-US" sz="1600" dirty="0" smtClean="0"/>
              <a:t>:  </a:t>
            </a:r>
            <a:r>
              <a:rPr lang="en-US" sz="1600" dirty="0" smtClean="0">
                <a:solidFill>
                  <a:srgbClr val="000066"/>
                </a:solidFill>
              </a:rPr>
              <a:t>removes burden of double SS taxation by expatriate EE’s working “temporarily” (up</a:t>
            </a:r>
            <a:r>
              <a:rPr lang="en-US" sz="1600" baseline="0" dirty="0" smtClean="0">
                <a:solidFill>
                  <a:srgbClr val="000066"/>
                </a:solidFill>
              </a:rPr>
              <a:t> to 5 years)</a:t>
            </a:r>
            <a:r>
              <a:rPr lang="en-US" sz="1600" dirty="0" smtClean="0">
                <a:solidFill>
                  <a:srgbClr val="000066"/>
                </a:solidFill>
              </a:rPr>
              <a:t> in a foreign country. </a:t>
            </a:r>
          </a:p>
          <a:p>
            <a:pPr marL="285750" indent="-285750" eaLnBrk="1" hangingPunct="1">
              <a:buFont typeface="Arial" pitchFamily="34" charset="0"/>
              <a:buChar char="•"/>
            </a:pPr>
            <a:r>
              <a:rPr lang="en-US" sz="1600" dirty="0" smtClean="0"/>
              <a:t>Subject</a:t>
            </a:r>
            <a:r>
              <a:rPr lang="en-US" sz="1600" baseline="0" dirty="0" smtClean="0"/>
              <a:t> to </a:t>
            </a:r>
            <a:r>
              <a:rPr lang="en-US" sz="1600" dirty="0" smtClean="0"/>
              <a:t>SS &amp; Medicare taxation only to the same extent their compensation would be subject if still in US.  </a:t>
            </a:r>
          </a:p>
          <a:p>
            <a:pPr marL="285750" indent="-285750" eaLnBrk="1" hangingPunct="1">
              <a:buFont typeface="Arial" pitchFamily="34" charset="0"/>
              <a:buChar char="•"/>
            </a:pPr>
            <a:r>
              <a:rPr lang="en-US" sz="1600" dirty="0" smtClean="0">
                <a:solidFill>
                  <a:srgbClr val="000066"/>
                </a:solidFill>
              </a:rPr>
              <a:t>EE’s working permanently in a foreign county are subject only to foreign SS taxes</a:t>
            </a:r>
            <a:r>
              <a:rPr lang="en-US" sz="1600" dirty="0" smtClean="0"/>
              <a:t>.</a:t>
            </a:r>
          </a:p>
          <a:p>
            <a:pPr marL="285750" indent="-285750" eaLnBrk="1" hangingPunct="1">
              <a:buFont typeface="Arial" pitchFamily="34" charset="0"/>
              <a:buChar char="•"/>
            </a:pPr>
            <a:r>
              <a:rPr lang="en-US" sz="1600" dirty="0" smtClean="0"/>
              <a:t>24 countries with </a:t>
            </a:r>
            <a:r>
              <a:rPr lang="en-US" sz="1600" dirty="0" err="1" smtClean="0"/>
              <a:t>totalization</a:t>
            </a:r>
            <a:r>
              <a:rPr lang="en-US" sz="1600" baseline="0" dirty="0" smtClean="0"/>
              <a:t> agreements</a:t>
            </a:r>
            <a:endParaRPr lang="en-US" sz="1600" dirty="0" smtClean="0"/>
          </a:p>
          <a:p>
            <a:pPr eaLnBrk="1" hangingPunct="1"/>
            <a:r>
              <a:rPr lang="en-US" sz="1600" b="1" dirty="0" smtClean="0"/>
              <a:t>Temporary Assignment:</a:t>
            </a:r>
            <a:r>
              <a:rPr lang="en-US" sz="1600" dirty="0" smtClean="0"/>
              <a:t>  no more than 1 year – allowed 4 extensions up to 5 years – except in Italy – indefinite period of time</a:t>
            </a:r>
          </a:p>
          <a:p>
            <a:pPr eaLnBrk="1" hangingPunct="1"/>
            <a:r>
              <a:rPr lang="en-US" sz="1600" b="1" dirty="0" smtClean="0"/>
              <a:t>Foreign Affiliate:</a:t>
            </a:r>
            <a:r>
              <a:rPr lang="en-US" sz="1600" dirty="0" smtClean="0"/>
              <a:t>  </a:t>
            </a:r>
            <a:r>
              <a:rPr lang="en-US" sz="1600" dirty="0" smtClean="0">
                <a:solidFill>
                  <a:srgbClr val="000066"/>
                </a:solidFill>
              </a:rPr>
              <a:t>Foreign business entity in which a US company has at least a 10% interest</a:t>
            </a:r>
          </a:p>
          <a:p>
            <a:pPr marL="285750" indent="-285750" eaLnBrk="1" hangingPunct="1">
              <a:buFont typeface="Arial" pitchFamily="34" charset="0"/>
              <a:buChar char="•"/>
            </a:pPr>
            <a:r>
              <a:rPr lang="en-US" sz="1600" dirty="0" smtClean="0">
                <a:solidFill>
                  <a:srgbClr val="000066"/>
                </a:solidFill>
              </a:rPr>
              <a:t>Can enter into an agreement with IRS elect SS coverage completes Form</a:t>
            </a:r>
            <a:r>
              <a:rPr lang="en-US" sz="1600" baseline="0" dirty="0" smtClean="0">
                <a:solidFill>
                  <a:srgbClr val="000066"/>
                </a:solidFill>
              </a:rPr>
              <a:t> 2032</a:t>
            </a:r>
          </a:p>
          <a:p>
            <a:pPr marL="0" indent="0" eaLnBrk="1" hangingPunct="1">
              <a:buFont typeface="Arial" pitchFamily="34" charset="0"/>
              <a:buNone/>
            </a:pPr>
            <a:r>
              <a:rPr lang="en-US" sz="1600" b="1" baseline="0" dirty="0" smtClean="0">
                <a:solidFill>
                  <a:srgbClr val="000066"/>
                </a:solidFill>
              </a:rPr>
              <a:t>Foreign Employers with US Gov’t Contracts – </a:t>
            </a:r>
            <a:r>
              <a:rPr lang="en-US" sz="1600" b="0" baseline="0" dirty="0" smtClean="0">
                <a:solidFill>
                  <a:srgbClr val="000066"/>
                </a:solidFill>
              </a:rPr>
              <a:t>Under Heroes Earnings Assistance and Relief Act – a </a:t>
            </a:r>
            <a:r>
              <a:rPr lang="en-US" sz="1600" b="0" baseline="0" dirty="0" err="1" smtClean="0">
                <a:solidFill>
                  <a:srgbClr val="000066"/>
                </a:solidFill>
              </a:rPr>
              <a:t>froeign</a:t>
            </a:r>
            <a:r>
              <a:rPr lang="en-US" sz="1600" b="0" baseline="0" dirty="0" smtClean="0">
                <a:solidFill>
                  <a:srgbClr val="000066"/>
                </a:solidFill>
              </a:rPr>
              <a:t> employer is treated as an American employer for social security and Medicare Tax purposes with respect to employee of the foreign employer performing services under a contract with the US Gov’t.  If US citizen or resident under such a contract is subject to SS and </a:t>
            </a:r>
            <a:r>
              <a:rPr lang="en-US" sz="1600" b="0" baseline="0" dirty="0" err="1" smtClean="0">
                <a:solidFill>
                  <a:srgbClr val="000066"/>
                </a:solidFill>
              </a:rPr>
              <a:t>Medi</a:t>
            </a:r>
            <a:r>
              <a:rPr lang="en-US" sz="1600" b="0" baseline="0" dirty="0" smtClean="0">
                <a:solidFill>
                  <a:srgbClr val="000066"/>
                </a:solidFill>
              </a:rPr>
              <a:t> tax.</a:t>
            </a:r>
            <a:endParaRPr lang="en-US" sz="1600" dirty="0" smtClean="0">
              <a:solidFill>
                <a:srgbClr val="000066"/>
              </a:solidFill>
            </a:endParaRPr>
          </a:p>
          <a:p>
            <a:pPr eaLnBrk="1" hangingPunct="1"/>
            <a:r>
              <a:rPr lang="en-US" sz="1600" b="1" dirty="0" smtClean="0"/>
              <a:t>Foreign Earned Income:</a:t>
            </a:r>
            <a:r>
              <a:rPr lang="en-US" sz="1600" dirty="0" smtClean="0"/>
              <a:t>  income earned for working in a foreign country.</a:t>
            </a:r>
          </a:p>
          <a:p>
            <a:pPr eaLnBrk="1" hangingPunct="1"/>
            <a:r>
              <a:rPr lang="en-US" sz="1600" b="1" dirty="0" smtClean="0"/>
              <a:t>US Income Tax Treaties:</a:t>
            </a:r>
            <a:r>
              <a:rPr lang="en-US" sz="1600" dirty="0" smtClean="0"/>
              <a:t>  </a:t>
            </a:r>
            <a:r>
              <a:rPr lang="en-US" sz="1600" dirty="0" smtClean="0">
                <a:solidFill>
                  <a:srgbClr val="000066"/>
                </a:solidFill>
              </a:rPr>
              <a:t>designed to clarify each country’s tax jurisdiction and avoid double taxation of income – more than 60 countries – benefits include tax saving clauses, tax credit provisions, exemption from foreign taxes</a:t>
            </a:r>
          </a:p>
          <a:p>
            <a:pPr eaLnBrk="1" hangingPunct="1"/>
            <a:r>
              <a:rPr lang="en-US" sz="1600" b="1" dirty="0" smtClean="0">
                <a:solidFill>
                  <a:srgbClr val="000066"/>
                </a:solidFill>
              </a:rPr>
              <a:t>911 Exclusions -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12AEDBC-DE2A-4A97-A58A-9C5494607450}" type="slidenum">
              <a:rPr lang="en-US" smtClean="0"/>
              <a:pPr eaLnBrk="1" hangingPunct="1"/>
              <a:t>8</a:t>
            </a:fld>
            <a:endParaRPr lang="en-US" smtClean="0"/>
          </a:p>
        </p:txBody>
      </p:sp>
      <p:sp>
        <p:nvSpPr>
          <p:cNvPr id="60419" name="Rectangle 2"/>
          <p:cNvSpPr>
            <a:spLocks noGrp="1" noRot="1" noChangeAspect="1" noChangeArrowheads="1" noTextEdit="1"/>
          </p:cNvSpPr>
          <p:nvPr>
            <p:ph type="sldImg"/>
          </p:nvPr>
        </p:nvSpPr>
        <p:spPr>
          <a:xfrm>
            <a:off x="2540000" y="685800"/>
            <a:ext cx="2844800" cy="2133600"/>
          </a:xfrm>
          <a:ln/>
        </p:spPr>
      </p:sp>
      <p:sp>
        <p:nvSpPr>
          <p:cNvPr id="60420" name="Rectangle 3"/>
          <p:cNvSpPr>
            <a:spLocks noGrp="1" noChangeArrowheads="1"/>
          </p:cNvSpPr>
          <p:nvPr>
            <p:ph type="body" idx="1"/>
          </p:nvPr>
        </p:nvSpPr>
        <p:spPr>
          <a:xfrm>
            <a:off x="685800" y="3048000"/>
            <a:ext cx="5943600" cy="5867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t>Foreign Tax Home – </a:t>
            </a:r>
            <a:r>
              <a:rPr lang="en-US" sz="1400" b="0" dirty="0" smtClean="0"/>
              <a:t>EE’s tax home is the location of his or her regular or principal place of business</a:t>
            </a:r>
            <a:r>
              <a:rPr lang="en-US" sz="1400" b="0" baseline="0" dirty="0" smtClean="0"/>
              <a:t> or employment.</a:t>
            </a:r>
            <a:endParaRPr lang="en-US" sz="1400" b="1" dirty="0" smtClean="0"/>
          </a:p>
          <a:p>
            <a:pPr eaLnBrk="1" hangingPunct="1"/>
            <a:endParaRPr lang="en-US" sz="1400" dirty="0" smtClean="0">
              <a:solidFill>
                <a:srgbClr val="000066"/>
              </a:solidFill>
            </a:endParaRPr>
          </a:p>
          <a:p>
            <a:pPr eaLnBrk="1" hangingPunct="1"/>
            <a:r>
              <a:rPr lang="en-US" sz="1400" b="1" dirty="0" smtClean="0"/>
              <a:t>Domicile:</a:t>
            </a:r>
            <a:r>
              <a:rPr lang="en-US" sz="1400" dirty="0" smtClean="0"/>
              <a:t>  place EE intends to return at end of foreign assignment  - </a:t>
            </a:r>
          </a:p>
          <a:p>
            <a:pPr eaLnBrk="1" hangingPunct="1"/>
            <a:endParaRPr lang="en-US" sz="1400" dirty="0" smtClean="0"/>
          </a:p>
          <a:p>
            <a:pPr eaLnBrk="1" hangingPunct="1"/>
            <a:r>
              <a:rPr lang="en-US" sz="1400" b="1" dirty="0" smtClean="0"/>
              <a:t>Bona Fide Residence Test:  </a:t>
            </a:r>
            <a:r>
              <a:rPr lang="en-US" sz="1400" dirty="0" smtClean="0">
                <a:solidFill>
                  <a:srgbClr val="000066"/>
                </a:solidFill>
              </a:rPr>
              <a:t>1 uninterrupted year – Jan – Dec for tax purposes; determining factors – not limited to – type of visa, bring family on assignment – long term lease – terms of employment – residence permit  -used for 911 exclusions</a:t>
            </a:r>
          </a:p>
          <a:p>
            <a:pPr eaLnBrk="1" hangingPunct="1"/>
            <a:endParaRPr lang="en-US" sz="1400" dirty="0" smtClean="0">
              <a:solidFill>
                <a:srgbClr val="000066"/>
              </a:solidFill>
            </a:endParaRPr>
          </a:p>
          <a:p>
            <a:pPr eaLnBrk="1" hangingPunct="1"/>
            <a:r>
              <a:rPr lang="en-US" sz="1400" b="1" dirty="0" smtClean="0"/>
              <a:t>Physical Presence Test</a:t>
            </a:r>
            <a:r>
              <a:rPr lang="en-US" sz="1400" dirty="0" smtClean="0"/>
              <a:t>:  330 full days during consecutive 12 month period – Not consecutive day only full days</a:t>
            </a:r>
          </a:p>
          <a:p>
            <a:pPr eaLnBrk="1" hangingPunct="1"/>
            <a:r>
              <a:rPr lang="en-US" sz="1400" dirty="0" smtClean="0">
                <a:solidFill>
                  <a:srgbClr val="000066"/>
                </a:solidFill>
              </a:rPr>
              <a:t>Time spent over international waters does not count as time spent in a foreign country</a:t>
            </a:r>
          </a:p>
          <a:p>
            <a:pPr eaLnBrk="1" hangingPunct="1"/>
            <a:r>
              <a:rPr lang="en-US" sz="1400" dirty="0" smtClean="0"/>
              <a:t>Traveling from one foreign country to another – days not lost unless travel takes 24 hours or more</a:t>
            </a:r>
          </a:p>
          <a:p>
            <a:pPr eaLnBrk="1" hangingPunct="1"/>
            <a:r>
              <a:rPr lang="en-US" sz="1400" dirty="0" smtClean="0">
                <a:solidFill>
                  <a:srgbClr val="000066"/>
                </a:solidFill>
              </a:rPr>
              <a:t>When in a foreign country for longer than 12 months.  Overlapping 12 month periods can be chosen to benefit the EE.</a:t>
            </a:r>
          </a:p>
          <a:p>
            <a:pPr eaLnBrk="1" hangingPunct="1"/>
            <a:r>
              <a:rPr lang="en-US" sz="1400" dirty="0" smtClean="0"/>
              <a:t>Time requirements waived for some countries when forced to leave due to war and civil unrest. </a:t>
            </a:r>
          </a:p>
          <a:p>
            <a:pPr eaLnBrk="1" hangingPunct="1"/>
            <a:endParaRPr lang="en-US" sz="1400" dirty="0" smtClean="0"/>
          </a:p>
          <a:p>
            <a:pPr eaLnBrk="1" hangingPunct="1"/>
            <a:r>
              <a:rPr lang="en-US" sz="1400" dirty="0" smtClean="0">
                <a:solidFill>
                  <a:srgbClr val="000066"/>
                </a:solidFill>
              </a:rPr>
              <a:t>EE in a foreign country against US law restrictions cannot claim either test – current restrictions – Cuba, Libya, Iraq</a:t>
            </a:r>
          </a:p>
          <a:p>
            <a:pPr eaLnBrk="1" hangingPunct="1"/>
            <a:endParaRPr lang="en-US" sz="1400" dirty="0" smtClean="0">
              <a:solidFill>
                <a:srgbClr val="000066"/>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7D8A900-8917-421A-ACE5-62C327BF7EA7}" type="slidenum">
              <a:rPr lang="en-US" smtClean="0"/>
              <a:pPr eaLnBrk="1" hangingPunct="1"/>
              <a:t>9</a:t>
            </a:fld>
            <a:endParaRPr lang="en-US" smtClean="0"/>
          </a:p>
        </p:txBody>
      </p:sp>
      <p:sp>
        <p:nvSpPr>
          <p:cNvPr id="61443" name="Rectangle 2"/>
          <p:cNvSpPr>
            <a:spLocks noGrp="1" noRot="1" noChangeAspect="1" noChangeArrowheads="1" noTextEdit="1"/>
          </p:cNvSpPr>
          <p:nvPr>
            <p:ph type="sldImg"/>
          </p:nvPr>
        </p:nvSpPr>
        <p:spPr>
          <a:xfrm>
            <a:off x="2590800" y="685800"/>
            <a:ext cx="3048000" cy="2286000"/>
          </a:xfrm>
          <a:ln/>
        </p:spPr>
      </p:sp>
      <p:sp>
        <p:nvSpPr>
          <p:cNvPr id="61444" name="Rectangle 3"/>
          <p:cNvSpPr>
            <a:spLocks noGrp="1" noChangeArrowheads="1"/>
          </p:cNvSpPr>
          <p:nvPr>
            <p:ph type="body" idx="1"/>
          </p:nvPr>
        </p:nvSpPr>
        <p:spPr>
          <a:xfrm>
            <a:off x="685800" y="3200400"/>
            <a:ext cx="5867400" cy="5638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400" b="1" dirty="0" smtClean="0">
                <a:solidFill>
                  <a:srgbClr val="000066"/>
                </a:solidFill>
              </a:rPr>
              <a:t>Exclusions only for US citizens </a:t>
            </a:r>
            <a:r>
              <a:rPr lang="en-US" sz="1400" dirty="0" smtClean="0">
                <a:solidFill>
                  <a:srgbClr val="000066"/>
                </a:solidFill>
              </a:rPr>
              <a:t>– not resident aliens working outside the US</a:t>
            </a:r>
          </a:p>
          <a:p>
            <a:pPr eaLnBrk="1" hangingPunct="1"/>
            <a:endParaRPr lang="en-US" sz="1400" dirty="0" smtClean="0">
              <a:solidFill>
                <a:srgbClr val="000066"/>
              </a:solidFill>
            </a:endParaRPr>
          </a:p>
          <a:p>
            <a:pPr eaLnBrk="1" hangingPunct="1"/>
            <a:r>
              <a:rPr lang="en-US" sz="1400" dirty="0" smtClean="0"/>
              <a:t>Exclusions do not apply to Fed Gov’t EE’s</a:t>
            </a:r>
          </a:p>
          <a:p>
            <a:pPr eaLnBrk="1" hangingPunct="1"/>
            <a:endParaRPr lang="en-US" sz="1400" dirty="0" smtClean="0"/>
          </a:p>
          <a:p>
            <a:pPr eaLnBrk="1" hangingPunct="1"/>
            <a:r>
              <a:rPr lang="en-US" sz="1400" b="1" dirty="0" smtClean="0"/>
              <a:t>Foreign Earned Income Exclusion:</a:t>
            </a:r>
            <a:r>
              <a:rPr lang="en-US" sz="1400" dirty="0" smtClean="0"/>
              <a:t>  </a:t>
            </a:r>
            <a:r>
              <a:rPr lang="en-US" sz="1400" dirty="0" smtClean="0">
                <a:solidFill>
                  <a:srgbClr val="000066"/>
                </a:solidFill>
              </a:rPr>
              <a:t>EE’s working outside the US – when qualified under foreign earned income exclusion – can choose to exclude 1</a:t>
            </a:r>
            <a:r>
              <a:rPr lang="en-US" sz="1400" baseline="30000" dirty="0" smtClean="0">
                <a:solidFill>
                  <a:srgbClr val="000066"/>
                </a:solidFill>
              </a:rPr>
              <a:t>st</a:t>
            </a:r>
            <a:r>
              <a:rPr lang="en-US" sz="1400" dirty="0" smtClean="0">
                <a:solidFill>
                  <a:srgbClr val="000066"/>
                </a:solidFill>
              </a:rPr>
              <a:t> $95,100 of foreign earned income in 2012 from gross income – to qualify – EE must have foreign earned income, tax home must be in foreign country, and meet bona fide residence or physical presence test.</a:t>
            </a:r>
          </a:p>
          <a:p>
            <a:pPr eaLnBrk="1" hangingPunct="1"/>
            <a:endParaRPr lang="en-US" sz="1400" dirty="0" smtClean="0">
              <a:solidFill>
                <a:srgbClr val="000066"/>
              </a:solidFill>
            </a:endParaRPr>
          </a:p>
          <a:p>
            <a:pPr eaLnBrk="1" hangingPunct="1"/>
            <a:r>
              <a:rPr lang="en-US" sz="1400" b="1" dirty="0" smtClean="0"/>
              <a:t>Foreign Housing Cost Exclusion:</a:t>
            </a:r>
            <a:r>
              <a:rPr lang="en-US" sz="1400" dirty="0" smtClean="0"/>
              <a:t>  exclusion for reasonable foreign housing expenses exceeding the base housing $ that is available to US EE’s working abroad whose tax home is not the US</a:t>
            </a:r>
          </a:p>
          <a:p>
            <a:pPr eaLnBrk="1" hangingPunct="1"/>
            <a:endParaRPr lang="en-US" sz="1400" dirty="0" smtClean="0"/>
          </a:p>
          <a:p>
            <a:pPr eaLnBrk="1" hangingPunct="1"/>
            <a:r>
              <a:rPr lang="en-US" sz="1400" b="1" dirty="0" smtClean="0"/>
              <a:t>Base Housing $:</a:t>
            </a:r>
            <a:r>
              <a:rPr lang="en-US" sz="1400" dirty="0" smtClean="0"/>
              <a:t>  </a:t>
            </a:r>
            <a:r>
              <a:rPr lang="en-US" sz="1400" dirty="0" smtClean="0">
                <a:solidFill>
                  <a:srgbClr val="000066"/>
                </a:solidFill>
              </a:rPr>
              <a:t>16% of annual salary – See chart</a:t>
            </a:r>
          </a:p>
          <a:p>
            <a:pPr eaLnBrk="1" hangingPunct="1"/>
            <a:endParaRPr lang="en-US" sz="1400" dirty="0" smtClean="0">
              <a:solidFill>
                <a:srgbClr val="000066"/>
              </a:solidFill>
            </a:endParaRPr>
          </a:p>
          <a:p>
            <a:pPr eaLnBrk="1" hangingPunct="1"/>
            <a:r>
              <a:rPr lang="en-US" sz="1400" b="1" dirty="0" smtClean="0"/>
              <a:t>Reasonable Housing Expenses:</a:t>
            </a:r>
            <a:r>
              <a:rPr lang="en-US" sz="1400" dirty="0" smtClean="0"/>
              <a:t>  Rent, utilities, insurance, furniture rental, parking</a:t>
            </a:r>
          </a:p>
          <a:p>
            <a:pPr eaLnBrk="1" hangingPunct="1"/>
            <a:r>
              <a:rPr lang="en-US" sz="1400" b="1" dirty="0" smtClean="0"/>
              <a:t>Unreasonable Housing Expenses:</a:t>
            </a:r>
            <a:r>
              <a:rPr lang="en-US" sz="1400" dirty="0" smtClean="0"/>
              <a:t>  </a:t>
            </a:r>
            <a:r>
              <a:rPr lang="en-US" sz="1400" dirty="0" smtClean="0">
                <a:solidFill>
                  <a:srgbClr val="000066"/>
                </a:solidFill>
              </a:rPr>
              <a:t>telephone, cable TV, domestic labor, mortgage </a:t>
            </a:r>
            <a:r>
              <a:rPr lang="en-US" sz="1400" dirty="0" err="1" smtClean="0">
                <a:solidFill>
                  <a:srgbClr val="000066"/>
                </a:solidFill>
              </a:rPr>
              <a:t>pmts</a:t>
            </a:r>
            <a:endParaRPr lang="en-US" sz="1400" dirty="0" smtClean="0">
              <a:solidFill>
                <a:srgbClr val="000066"/>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7BBBB67-FB6E-4D00-8415-E554112D19C7}" type="slidenum">
              <a:rPr lang="en-US" smtClean="0"/>
              <a:pPr eaLnBrk="1" hangingPunct="1"/>
              <a:t>10</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400" dirty="0" smtClean="0">
                <a:solidFill>
                  <a:srgbClr val="000066"/>
                </a:solidFill>
              </a:rPr>
              <a:t>All deal with taxation issues for expatriates, resident aliens and non resident aliens</a:t>
            </a:r>
          </a:p>
          <a:p>
            <a:pPr eaLnBrk="1" hangingPunct="1"/>
            <a:endParaRPr lang="en-US" sz="1400" dirty="0" smtClean="0">
              <a:solidFill>
                <a:srgbClr val="000066"/>
              </a:solidFill>
            </a:endParaRPr>
          </a:p>
          <a:p>
            <a:pPr eaLnBrk="1" hangingPunct="1"/>
            <a:r>
              <a:rPr lang="en-US" sz="1400" b="1" dirty="0" smtClean="0"/>
              <a:t>Review them </a:t>
            </a:r>
          </a:p>
          <a:p>
            <a:pPr eaLnBrk="1" hangingPunct="1"/>
            <a:endParaRPr lang="en-US" sz="1400" b="1" dirty="0" smtClean="0"/>
          </a:p>
          <a:p>
            <a:pPr eaLnBrk="1" hangingPunct="1"/>
            <a:r>
              <a:rPr lang="en-US" sz="1400" b="1" dirty="0" smtClean="0">
                <a:solidFill>
                  <a:srgbClr val="000066"/>
                </a:solidFill>
              </a:rPr>
              <a:t>be familiar with them for the test</a:t>
            </a:r>
          </a:p>
          <a:p>
            <a:pPr eaLnBrk="1" hangingPunct="1"/>
            <a:r>
              <a:rPr lang="en-US" sz="1400" dirty="0" smtClean="0"/>
              <a:t>Form 673 – Statement for claiming exemption from withholding on foreign earned income eligible</a:t>
            </a:r>
            <a:r>
              <a:rPr lang="en-US" sz="1400" baseline="0" dirty="0" smtClean="0"/>
              <a:t> for the exclusion provided by Section 911</a:t>
            </a:r>
            <a:endParaRPr lang="en-US" sz="1400" dirty="0" smtClean="0"/>
          </a:p>
          <a:p>
            <a:pPr eaLnBrk="1" hangingPunct="1"/>
            <a:r>
              <a:rPr lang="en-US" sz="1400" dirty="0" smtClean="0"/>
              <a:t>Form 2032 – Contract Coverage under Title II of the Social Security</a:t>
            </a:r>
            <a:r>
              <a:rPr lang="en-US" sz="1400" baseline="0" dirty="0" smtClean="0"/>
              <a:t> Act</a:t>
            </a:r>
            <a:endParaRPr lang="en-US" sz="1400" dirty="0" smtClean="0"/>
          </a:p>
          <a:p>
            <a:pPr eaLnBrk="1" hangingPunct="1"/>
            <a:r>
              <a:rPr lang="en-US" sz="1400" dirty="0" smtClean="0"/>
              <a:t>Form 2555 – Foreign Earned Income Exclusion</a:t>
            </a:r>
          </a:p>
          <a:p>
            <a:pPr eaLnBrk="1" hangingPunct="1"/>
            <a:r>
              <a:rPr lang="en-US" sz="1400" dirty="0" smtClean="0"/>
              <a:t>Form 1116 - </a:t>
            </a:r>
          </a:p>
          <a:p>
            <a:pPr eaLnBrk="1" hangingPunct="1"/>
            <a:r>
              <a:rPr lang="en-US" sz="1400" dirty="0" smtClean="0"/>
              <a:t>I – 9 – Employment Eligibility </a:t>
            </a:r>
            <a:r>
              <a:rPr lang="en-US" sz="1400" dirty="0" err="1" smtClean="0"/>
              <a:t>Verificaiton</a:t>
            </a:r>
            <a:endParaRPr lang="en-US" sz="1400" dirty="0" smtClean="0"/>
          </a:p>
          <a:p>
            <a:pPr eaLnBrk="1" hangingPunct="1"/>
            <a:r>
              <a:rPr lang="en-US" sz="1400" dirty="0" smtClean="0"/>
              <a:t>Form 6166 - </a:t>
            </a:r>
          </a:p>
          <a:p>
            <a:pPr eaLnBrk="1" hangingPunct="1"/>
            <a:r>
              <a:rPr lang="en-US" sz="1400" dirty="0" smtClean="0"/>
              <a:t>Form 8802 – Application</a:t>
            </a:r>
            <a:r>
              <a:rPr lang="en-US" sz="1400" baseline="0" dirty="0" smtClean="0"/>
              <a:t> for United States Residency </a:t>
            </a:r>
            <a:r>
              <a:rPr lang="en-US" sz="1400" baseline="0" dirty="0" err="1" smtClean="0"/>
              <a:t>Cerification</a:t>
            </a:r>
            <a:endParaRPr lang="en-US" sz="1400" dirty="0" smtClean="0"/>
          </a:p>
          <a:p>
            <a:pPr eaLnBrk="1" hangingPunct="1"/>
            <a:r>
              <a:rPr lang="en-US" sz="1400" dirty="0" smtClean="0"/>
              <a:t>W – 4 – Employee’s Withholding Allowance Certificate</a:t>
            </a:r>
          </a:p>
          <a:p>
            <a:pPr eaLnBrk="1" hangingPunct="1"/>
            <a:r>
              <a:rPr lang="en-US" sz="1400" dirty="0" smtClean="0"/>
              <a:t>W – 9 – Request for Taxpayer ID number and certification</a:t>
            </a:r>
          </a:p>
          <a:p>
            <a:pPr eaLnBrk="1" hangingPunct="1"/>
            <a:r>
              <a:rPr lang="en-US" sz="1400" dirty="0" smtClean="0"/>
              <a:t>W – 7 – Application for IRS individual taxpayer ID number</a:t>
            </a:r>
          </a:p>
          <a:p>
            <a:pPr eaLnBrk="1" hangingPunct="1"/>
            <a:r>
              <a:rPr lang="en-US" sz="1400" dirty="0" smtClean="0"/>
              <a:t>W-8BEN – Certificate of Foreign Status of Beneficial</a:t>
            </a:r>
            <a:r>
              <a:rPr lang="en-US" sz="1400" baseline="0" dirty="0" smtClean="0"/>
              <a:t> Owner for U.S. Tax Withholding</a:t>
            </a:r>
            <a:endParaRPr lang="en-US" sz="1400" dirty="0" smtClean="0"/>
          </a:p>
          <a:p>
            <a:pPr eaLnBrk="1" hangingPunct="1"/>
            <a:endParaRPr lang="en-US" sz="1400" dirty="0" smtClean="0"/>
          </a:p>
          <a:p>
            <a:pPr eaLnBrk="1" hangingPunct="1"/>
            <a:endParaRPr lang="en-US" sz="1400" b="1" dirty="0" smtClean="0">
              <a:solidFill>
                <a:srgbClr val="000066"/>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AFD3D4-CB7C-4D2B-8E0C-BA27FA97DF4F}" type="datetimeFigureOut">
              <a:rPr lang="en-US" smtClean="0"/>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305819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AFD3D4-CB7C-4D2B-8E0C-BA27FA97DF4F}" type="datetimeFigureOut">
              <a:rPr lang="en-US" smtClean="0"/>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2510984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AFD3D4-CB7C-4D2B-8E0C-BA27FA97DF4F}" type="datetimeFigureOut">
              <a:rPr lang="en-US" smtClean="0"/>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1781486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AFD3D4-CB7C-4D2B-8E0C-BA27FA97DF4F}" type="datetimeFigureOut">
              <a:rPr lang="en-US" smtClean="0"/>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1756855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AFD3D4-CB7C-4D2B-8E0C-BA27FA97DF4F}" type="datetimeFigureOut">
              <a:rPr lang="en-US" smtClean="0"/>
              <a:t>8/27/2014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2840348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AFD3D4-CB7C-4D2B-8E0C-BA27FA97DF4F}" type="datetimeFigureOut">
              <a:rPr lang="en-US" smtClean="0"/>
              <a:t>8/27/2014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134199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AFD3D4-CB7C-4D2B-8E0C-BA27FA97DF4F}" type="datetimeFigureOut">
              <a:rPr lang="en-US" smtClean="0"/>
              <a:t>8/27/2014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79580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AFD3D4-CB7C-4D2B-8E0C-BA27FA97DF4F}" type="datetimeFigureOut">
              <a:rPr lang="en-US" smtClean="0"/>
              <a:t>8/27/2014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2834841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FD3D4-CB7C-4D2B-8E0C-BA27FA97DF4F}" type="datetimeFigureOut">
              <a:rPr lang="en-US" smtClean="0"/>
              <a:t>8/27/2014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814135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AFD3D4-CB7C-4D2B-8E0C-BA27FA97DF4F}" type="datetimeFigureOut">
              <a:rPr lang="en-US" smtClean="0"/>
              <a:t>8/27/2014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2777179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AFD3D4-CB7C-4D2B-8E0C-BA27FA97DF4F}" type="datetimeFigureOut">
              <a:rPr lang="en-US" smtClean="0"/>
              <a:t>8/27/2014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06E21-670A-409C-88BB-69C4B249E751}" type="slidenum">
              <a:rPr lang="en-US" smtClean="0"/>
              <a:t>‹#›</a:t>
            </a:fld>
            <a:endParaRPr lang="en-US"/>
          </a:p>
        </p:txBody>
      </p:sp>
    </p:spTree>
    <p:extLst>
      <p:ext uri="{BB962C8B-B14F-4D97-AF65-F5344CB8AC3E}">
        <p14:creationId xmlns:p14="http://schemas.microsoft.com/office/powerpoint/2010/main" val="510734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FD3D4-CB7C-4D2B-8E0C-BA27FA97DF4F}" type="datetimeFigureOut">
              <a:rPr lang="en-US" smtClean="0"/>
              <a:t>8/27/2014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06E21-670A-409C-88BB-69C4B249E751}" type="slidenum">
              <a:rPr lang="en-US" smtClean="0"/>
              <a:t>‹#›</a:t>
            </a:fld>
            <a:endParaRPr lang="en-US"/>
          </a:p>
        </p:txBody>
      </p:sp>
    </p:spTree>
    <p:extLst>
      <p:ext uri="{BB962C8B-B14F-4D97-AF65-F5344CB8AC3E}">
        <p14:creationId xmlns:p14="http://schemas.microsoft.com/office/powerpoint/2010/main" val="202497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196" y="457201"/>
            <a:ext cx="7772400" cy="1143000"/>
          </a:xfrm>
        </p:spPr>
        <p:txBody>
          <a:bodyPr/>
          <a:lstStyle/>
          <a:p>
            <a:r>
              <a:rPr lang="en-US" dirty="0" smtClean="0"/>
              <a:t>Almost Done!</a:t>
            </a:r>
            <a:endParaRPr lang="en-US" dirty="0"/>
          </a:p>
        </p:txBody>
      </p:sp>
      <p:sp>
        <p:nvSpPr>
          <p:cNvPr id="3" name="Subtitle 2"/>
          <p:cNvSpPr>
            <a:spLocks noGrp="1"/>
          </p:cNvSpPr>
          <p:nvPr>
            <p:ph type="subTitle" idx="1"/>
          </p:nvPr>
        </p:nvSpPr>
        <p:spPr>
          <a:xfrm>
            <a:off x="1371600" y="4419600"/>
            <a:ext cx="6400800" cy="1981200"/>
          </a:xfrm>
        </p:spPr>
        <p:txBody>
          <a:bodyPr>
            <a:normAutofit lnSpcReduction="10000"/>
          </a:bodyPr>
          <a:lstStyle/>
          <a:p>
            <a:r>
              <a:rPr lang="en-US" sz="1800" b="1" dirty="0" smtClean="0">
                <a:solidFill>
                  <a:schemeClr val="tx1"/>
                </a:solidFill>
              </a:rPr>
              <a:t>Tonight</a:t>
            </a:r>
          </a:p>
          <a:p>
            <a:pPr marL="285750" indent="-285750" algn="l">
              <a:buFont typeface="Arial" pitchFamily="34" charset="0"/>
              <a:buChar char="•"/>
            </a:pPr>
            <a:r>
              <a:rPr lang="en-US" sz="1800" b="1" dirty="0" smtClean="0">
                <a:solidFill>
                  <a:schemeClr val="tx1"/>
                </a:solidFill>
              </a:rPr>
              <a:t>Quiz</a:t>
            </a:r>
          </a:p>
          <a:p>
            <a:pPr marL="285750" indent="-285750" algn="l">
              <a:buFont typeface="Arial" pitchFamily="34" charset="0"/>
              <a:buChar char="•"/>
            </a:pPr>
            <a:r>
              <a:rPr lang="en-US" sz="1800" b="1" dirty="0" smtClean="0">
                <a:solidFill>
                  <a:schemeClr val="tx1"/>
                </a:solidFill>
              </a:rPr>
              <a:t>Review Section 4</a:t>
            </a:r>
            <a:endParaRPr lang="en-US" sz="1800" b="1" dirty="0" smtClean="0">
              <a:solidFill>
                <a:schemeClr val="tx1"/>
              </a:solidFill>
            </a:endParaRPr>
          </a:p>
          <a:p>
            <a:pPr marL="285750" indent="-285750" algn="l">
              <a:buFont typeface="Arial" pitchFamily="34" charset="0"/>
              <a:buChar char="•"/>
            </a:pPr>
            <a:r>
              <a:rPr lang="en-US" sz="1800" b="1" dirty="0" smtClean="0">
                <a:solidFill>
                  <a:schemeClr val="tx1"/>
                </a:solidFill>
              </a:rPr>
              <a:t>Break</a:t>
            </a:r>
          </a:p>
          <a:p>
            <a:pPr marL="285750" indent="-285750" algn="l">
              <a:buFont typeface="Arial" pitchFamily="34" charset="0"/>
              <a:buChar char="•"/>
            </a:pPr>
            <a:r>
              <a:rPr lang="en-US" sz="1800" b="1" dirty="0" smtClean="0">
                <a:solidFill>
                  <a:schemeClr val="tx1"/>
                </a:solidFill>
              </a:rPr>
              <a:t>Review Section 14</a:t>
            </a:r>
            <a:endParaRPr lang="en-US" sz="1800" b="1" dirty="0" smtClean="0">
              <a:solidFill>
                <a:schemeClr val="tx1"/>
              </a:solidFill>
            </a:endParaRPr>
          </a:p>
          <a:p>
            <a:pPr marL="285750" indent="-285750" algn="l">
              <a:buFont typeface="Arial" pitchFamily="34" charset="0"/>
              <a:buChar char="•"/>
            </a:pPr>
            <a:r>
              <a:rPr lang="en-US" sz="1800" b="1" dirty="0" smtClean="0">
                <a:solidFill>
                  <a:schemeClr val="tx1"/>
                </a:solidFill>
              </a:rPr>
              <a:t>Questions and Concerns</a:t>
            </a:r>
          </a:p>
          <a:p>
            <a:pPr algn="l"/>
            <a:endParaRPr lang="en-US" sz="1400" dirty="0"/>
          </a:p>
        </p:txBody>
      </p:sp>
      <p:pic>
        <p:nvPicPr>
          <p:cNvPr id="1027" name="Picture 3" descr="C:\Users\brownlua\AppData\Local\Microsoft\Windows\Temporary Internet Files\Content.IE5\1FMG07LZ\MP90042435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87907" y="1371600"/>
            <a:ext cx="3979192" cy="2651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635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p:txBody>
          <a:bodyPr/>
          <a:lstStyle/>
          <a:p>
            <a:pPr eaLnBrk="1" hangingPunct="1"/>
            <a:r>
              <a:rPr lang="en-US" smtClean="0">
                <a:latin typeface="Bodoni MT Black" pitchFamily="18" charset="0"/>
              </a:rPr>
              <a:t>Forms to Know</a:t>
            </a:r>
          </a:p>
        </p:txBody>
      </p:sp>
      <p:sp>
        <p:nvSpPr>
          <p:cNvPr id="29699" name="Rectangle 5"/>
          <p:cNvSpPr>
            <a:spLocks noGrp="1" noChangeArrowheads="1"/>
          </p:cNvSpPr>
          <p:nvPr>
            <p:ph type="body" sz="half" idx="1"/>
          </p:nvPr>
        </p:nvSpPr>
        <p:spPr>
          <a:xfrm>
            <a:off x="2057400" y="1600200"/>
            <a:ext cx="3048000" cy="4525963"/>
          </a:xfrm>
        </p:spPr>
        <p:txBody>
          <a:bodyPr/>
          <a:lstStyle/>
          <a:p>
            <a:pPr eaLnBrk="1" hangingPunct="1"/>
            <a:r>
              <a:rPr lang="en-US" sz="3600" dirty="0" smtClean="0"/>
              <a:t>Form 673 </a:t>
            </a:r>
          </a:p>
          <a:p>
            <a:pPr eaLnBrk="1" hangingPunct="1"/>
            <a:r>
              <a:rPr lang="en-US" sz="3600" dirty="0" smtClean="0"/>
              <a:t>Form 2032</a:t>
            </a:r>
          </a:p>
          <a:p>
            <a:pPr eaLnBrk="1" hangingPunct="1"/>
            <a:r>
              <a:rPr lang="en-US" sz="3600" dirty="0" smtClean="0"/>
              <a:t>Form 2555</a:t>
            </a:r>
          </a:p>
          <a:p>
            <a:pPr eaLnBrk="1" hangingPunct="1"/>
            <a:r>
              <a:rPr lang="en-US" sz="3600" dirty="0" smtClean="0"/>
              <a:t>Form 1116</a:t>
            </a:r>
          </a:p>
          <a:p>
            <a:pPr eaLnBrk="1" hangingPunct="1"/>
            <a:r>
              <a:rPr lang="en-US" sz="3600" dirty="0" smtClean="0"/>
              <a:t>I – 9</a:t>
            </a:r>
          </a:p>
          <a:p>
            <a:pPr eaLnBrk="1" hangingPunct="1"/>
            <a:endParaRPr lang="en-US" sz="3600" dirty="0" smtClean="0"/>
          </a:p>
        </p:txBody>
      </p:sp>
      <p:sp>
        <p:nvSpPr>
          <p:cNvPr id="29700" name="Rectangle 6"/>
          <p:cNvSpPr>
            <a:spLocks noGrp="1" noChangeArrowheads="1"/>
          </p:cNvSpPr>
          <p:nvPr>
            <p:ph type="body" sz="half" idx="2"/>
          </p:nvPr>
        </p:nvSpPr>
        <p:spPr>
          <a:xfrm>
            <a:off x="5105400" y="1600200"/>
            <a:ext cx="3276600" cy="4525963"/>
          </a:xfrm>
        </p:spPr>
        <p:txBody>
          <a:bodyPr/>
          <a:lstStyle/>
          <a:p>
            <a:pPr eaLnBrk="1" hangingPunct="1"/>
            <a:r>
              <a:rPr lang="en-US" sz="3600" dirty="0" smtClean="0"/>
              <a:t>Form 6166</a:t>
            </a:r>
          </a:p>
          <a:p>
            <a:pPr eaLnBrk="1" hangingPunct="1"/>
            <a:r>
              <a:rPr lang="en-US" sz="3600" dirty="0" smtClean="0"/>
              <a:t>Form 8802</a:t>
            </a:r>
          </a:p>
          <a:p>
            <a:pPr eaLnBrk="1" hangingPunct="1"/>
            <a:r>
              <a:rPr lang="en-US" sz="3600" dirty="0" smtClean="0"/>
              <a:t>W – 4</a:t>
            </a:r>
          </a:p>
          <a:p>
            <a:pPr eaLnBrk="1" hangingPunct="1"/>
            <a:r>
              <a:rPr lang="en-US" sz="3600" dirty="0" smtClean="0"/>
              <a:t>W – 9</a:t>
            </a:r>
          </a:p>
          <a:p>
            <a:pPr eaLnBrk="1" hangingPunct="1"/>
            <a:r>
              <a:rPr lang="en-US" sz="3600" dirty="0" smtClean="0"/>
              <a:t>W – 7</a:t>
            </a:r>
          </a:p>
          <a:p>
            <a:pPr eaLnBrk="1" hangingPunct="1"/>
            <a:r>
              <a:rPr lang="en-US" sz="3600" dirty="0" smtClean="0"/>
              <a:t>W – 8BEN</a:t>
            </a:r>
          </a:p>
          <a:p>
            <a:pPr eaLnBrk="1" hangingPunct="1"/>
            <a:endParaRPr lang="en-US" sz="3600" dirty="0" smtClean="0"/>
          </a:p>
          <a:p>
            <a:pPr eaLnBrk="1" hangingPunct="1"/>
            <a:endParaRPr lang="en-US" dirty="0" smtClean="0"/>
          </a:p>
        </p:txBody>
      </p:sp>
      <p:pic>
        <p:nvPicPr>
          <p:cNvPr id="29701" name="Picture 11" descr="MCj028055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3352800"/>
            <a:ext cx="1173163" cy="238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3943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p:txBody>
          <a:bodyPr/>
          <a:lstStyle/>
          <a:p>
            <a:pPr eaLnBrk="1" hangingPunct="1"/>
            <a:r>
              <a:rPr lang="en-US" smtClean="0">
                <a:latin typeface="Bodoni MT Black" pitchFamily="18" charset="0"/>
              </a:rPr>
              <a:t>Types of Visas</a:t>
            </a:r>
          </a:p>
        </p:txBody>
      </p:sp>
      <p:sp>
        <p:nvSpPr>
          <p:cNvPr id="30723" name="Rectangle 5"/>
          <p:cNvSpPr>
            <a:spLocks noGrp="1" noChangeArrowheads="1"/>
          </p:cNvSpPr>
          <p:nvPr>
            <p:ph type="body" sz="half" idx="1"/>
          </p:nvPr>
        </p:nvSpPr>
        <p:spPr>
          <a:xfrm>
            <a:off x="838200" y="1600200"/>
            <a:ext cx="3657600" cy="4525963"/>
          </a:xfrm>
        </p:spPr>
        <p:txBody>
          <a:bodyPr/>
          <a:lstStyle/>
          <a:p>
            <a:pPr eaLnBrk="1" hangingPunct="1"/>
            <a:r>
              <a:rPr lang="en-US" sz="3200" smtClean="0"/>
              <a:t>B – 1</a:t>
            </a:r>
          </a:p>
          <a:p>
            <a:pPr eaLnBrk="1" hangingPunct="1"/>
            <a:r>
              <a:rPr lang="en-US" sz="3200" smtClean="0"/>
              <a:t>D – 1</a:t>
            </a:r>
          </a:p>
          <a:p>
            <a:pPr eaLnBrk="1" hangingPunct="1"/>
            <a:r>
              <a:rPr lang="en-US" sz="3200" smtClean="0"/>
              <a:t>E – 1</a:t>
            </a:r>
          </a:p>
          <a:p>
            <a:pPr eaLnBrk="1" hangingPunct="1"/>
            <a:r>
              <a:rPr lang="en-US" sz="3200" smtClean="0"/>
              <a:t>E – 2</a:t>
            </a:r>
          </a:p>
          <a:p>
            <a:pPr eaLnBrk="1" hangingPunct="1"/>
            <a:r>
              <a:rPr lang="en-US" sz="3200" smtClean="0"/>
              <a:t>F – 1</a:t>
            </a:r>
          </a:p>
          <a:p>
            <a:pPr eaLnBrk="1" hangingPunct="1"/>
            <a:r>
              <a:rPr lang="en-US" sz="3200" smtClean="0"/>
              <a:t>H – 1B &amp; H – 1C</a:t>
            </a:r>
          </a:p>
          <a:p>
            <a:pPr eaLnBrk="1" hangingPunct="1"/>
            <a:r>
              <a:rPr lang="en-US" sz="3200" smtClean="0"/>
              <a:t>J - 1</a:t>
            </a:r>
          </a:p>
          <a:p>
            <a:pPr eaLnBrk="1" hangingPunct="1"/>
            <a:endParaRPr lang="en-US" smtClean="0"/>
          </a:p>
        </p:txBody>
      </p:sp>
      <p:sp>
        <p:nvSpPr>
          <p:cNvPr id="30724" name="Rectangle 6"/>
          <p:cNvSpPr>
            <a:spLocks noGrp="1" noChangeArrowheads="1"/>
          </p:cNvSpPr>
          <p:nvPr>
            <p:ph type="body" sz="half" idx="2"/>
          </p:nvPr>
        </p:nvSpPr>
        <p:spPr/>
        <p:txBody>
          <a:bodyPr/>
          <a:lstStyle/>
          <a:p>
            <a:pPr marL="533400" indent="-533400" eaLnBrk="1" hangingPunct="1"/>
            <a:r>
              <a:rPr lang="en-US" sz="3200" smtClean="0"/>
              <a:t>L – 1A &amp; L – 1B</a:t>
            </a:r>
          </a:p>
          <a:p>
            <a:pPr marL="533400" indent="-533400" eaLnBrk="1" hangingPunct="1"/>
            <a:r>
              <a:rPr lang="en-US" sz="3200" smtClean="0"/>
              <a:t>M – 1</a:t>
            </a:r>
          </a:p>
          <a:p>
            <a:pPr marL="533400" indent="-533400" eaLnBrk="1" hangingPunct="1"/>
            <a:r>
              <a:rPr lang="en-US" sz="3200" smtClean="0"/>
              <a:t>O – 1 &amp; O – 2</a:t>
            </a:r>
          </a:p>
          <a:p>
            <a:pPr marL="533400" indent="-533400" eaLnBrk="1" hangingPunct="1"/>
            <a:r>
              <a:rPr lang="en-US" sz="3200" smtClean="0"/>
              <a:t>P – 1</a:t>
            </a:r>
          </a:p>
          <a:p>
            <a:pPr marL="533400" indent="-533400" eaLnBrk="1" hangingPunct="1"/>
            <a:r>
              <a:rPr lang="en-US" sz="3200" smtClean="0"/>
              <a:t>Q</a:t>
            </a:r>
          </a:p>
          <a:p>
            <a:pPr marL="533400" indent="-533400" eaLnBrk="1" hangingPunct="1"/>
            <a:r>
              <a:rPr lang="en-US" sz="3200" smtClean="0"/>
              <a:t>R – 1</a:t>
            </a:r>
          </a:p>
          <a:p>
            <a:pPr marL="533400" indent="-533400" eaLnBrk="1" hangingPunct="1"/>
            <a:r>
              <a:rPr lang="en-US" sz="3200" smtClean="0"/>
              <a:t>TN, NAFTA</a:t>
            </a:r>
          </a:p>
          <a:p>
            <a:pPr marL="533400" indent="-533400" eaLnBrk="1" hangingPunct="1"/>
            <a:endParaRPr lang="en-US" sz="3200" smtClean="0"/>
          </a:p>
        </p:txBody>
      </p:sp>
      <p:pic>
        <p:nvPicPr>
          <p:cNvPr id="30725" name="Picture 7" descr="MPj0314379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04800"/>
            <a:ext cx="13493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8" descr="MPj0314379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28600"/>
            <a:ext cx="13493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8973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4" descr="MCBS01891_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914400"/>
            <a:ext cx="4124325"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Text Box 5"/>
          <p:cNvSpPr txBox="1">
            <a:spLocks noChangeArrowheads="1"/>
          </p:cNvSpPr>
          <p:nvPr/>
        </p:nvSpPr>
        <p:spPr bwMode="auto">
          <a:xfrm>
            <a:off x="5867400" y="5257800"/>
            <a:ext cx="2895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600" b="1">
                <a:latin typeface="Bodoni MT Black" pitchFamily="18" charset="0"/>
              </a:rPr>
              <a:t>Questions ?</a:t>
            </a:r>
          </a:p>
        </p:txBody>
      </p:sp>
    </p:spTree>
    <p:extLst>
      <p:ext uri="{BB962C8B-B14F-4D97-AF65-F5344CB8AC3E}">
        <p14:creationId xmlns:p14="http://schemas.microsoft.com/office/powerpoint/2010/main" val="3317223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914400" y="457200"/>
            <a:ext cx="7315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4400" dirty="0" smtClean="0">
                <a:latin typeface="Bodoni MT Black" pitchFamily="18" charset="0"/>
              </a:rPr>
              <a:t>Final Week </a:t>
            </a:r>
            <a:r>
              <a:rPr lang="en-US" sz="4400" dirty="0" smtClean="0">
                <a:latin typeface="Bodoni MT Black" pitchFamily="18" charset="0"/>
              </a:rPr>
              <a:t>9/04/12</a:t>
            </a:r>
            <a:endParaRPr lang="en-US" sz="4400" dirty="0">
              <a:latin typeface="Bodoni MT Black" pitchFamily="18" charset="0"/>
            </a:endParaRPr>
          </a:p>
        </p:txBody>
      </p:sp>
      <p:sp>
        <p:nvSpPr>
          <p:cNvPr id="32771" name="Text Box 6"/>
          <p:cNvSpPr txBox="1">
            <a:spLocks noChangeArrowheads="1"/>
          </p:cNvSpPr>
          <p:nvPr/>
        </p:nvSpPr>
        <p:spPr bwMode="auto">
          <a:xfrm>
            <a:off x="304800" y="4419600"/>
            <a:ext cx="85344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US" sz="4000" dirty="0" smtClean="0">
                <a:latin typeface="Bodoni MT Black" pitchFamily="18" charset="0"/>
              </a:rPr>
              <a:t>100 Question Post Test</a:t>
            </a:r>
          </a:p>
          <a:p>
            <a:pPr algn="ctr" eaLnBrk="1" hangingPunct="1">
              <a:spcBef>
                <a:spcPct val="50000"/>
              </a:spcBef>
            </a:pPr>
            <a:r>
              <a:rPr lang="en-US" sz="4000" dirty="0" smtClean="0">
                <a:latin typeface="Bodoni MT Black" pitchFamily="18" charset="0"/>
              </a:rPr>
              <a:t>Final Wrap </a:t>
            </a:r>
            <a:r>
              <a:rPr lang="en-US" sz="4000" dirty="0" smtClean="0">
                <a:latin typeface="Bodoni MT Black" pitchFamily="18" charset="0"/>
              </a:rPr>
              <a:t>Up</a:t>
            </a:r>
          </a:p>
          <a:p>
            <a:pPr algn="ctr" eaLnBrk="1" hangingPunct="1">
              <a:spcBef>
                <a:spcPct val="50000"/>
              </a:spcBef>
            </a:pPr>
            <a:r>
              <a:rPr lang="en-US" sz="4000" dirty="0" smtClean="0">
                <a:latin typeface="Bodoni MT Black" pitchFamily="18" charset="0"/>
              </a:rPr>
              <a:t>And PIZZA!</a:t>
            </a:r>
            <a:endParaRPr lang="en-US" sz="4000" dirty="0">
              <a:latin typeface="Bodoni MT Black" pitchFamily="18" charset="0"/>
            </a:endParaRPr>
          </a:p>
        </p:txBody>
      </p:sp>
      <p:pic>
        <p:nvPicPr>
          <p:cNvPr id="68623" name="Picture 15" descr="MCBD06552_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433513"/>
            <a:ext cx="3276600" cy="298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60304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68623"/>
                                        </p:tgtEl>
                                        <p:attrNameLst>
                                          <p:attrName>style.visibility</p:attrName>
                                        </p:attrNameLst>
                                      </p:cBhvr>
                                      <p:to>
                                        <p:strVal val="visible"/>
                                      </p:to>
                                    </p:set>
                                    <p:animEffect transition="in" filter="slide(fromBottom)">
                                      <p:cBhvr>
                                        <p:cTn id="7" dur="500"/>
                                        <p:tgtEl>
                                          <p:spTgt spid="68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ctrTitle"/>
          </p:nvPr>
        </p:nvSpPr>
        <p:spPr>
          <a:xfrm>
            <a:off x="685800" y="685800"/>
            <a:ext cx="7924800" cy="3276600"/>
          </a:xfrm>
        </p:spPr>
        <p:txBody>
          <a:bodyPr/>
          <a:lstStyle/>
          <a:p>
            <a:pPr eaLnBrk="1" hangingPunct="1"/>
            <a:r>
              <a:rPr lang="en-US" dirty="0" smtClean="0">
                <a:latin typeface="Bodoni MT Black" pitchFamily="18" charset="0"/>
              </a:rPr>
              <a:t>Payroll for U.S. Employees Working Abroad and Aliens in the United States</a:t>
            </a:r>
          </a:p>
        </p:txBody>
      </p:sp>
      <p:sp>
        <p:nvSpPr>
          <p:cNvPr id="22531" name="Rectangle 5"/>
          <p:cNvSpPr>
            <a:spLocks noGrp="1" noChangeArrowheads="1"/>
          </p:cNvSpPr>
          <p:nvPr>
            <p:ph type="subTitle" idx="1"/>
          </p:nvPr>
        </p:nvSpPr>
        <p:spPr>
          <a:xfrm>
            <a:off x="3124200" y="4419600"/>
            <a:ext cx="3200400" cy="914400"/>
          </a:xfrm>
        </p:spPr>
        <p:txBody>
          <a:bodyPr/>
          <a:lstStyle/>
          <a:p>
            <a:pPr eaLnBrk="1" hangingPunct="1">
              <a:lnSpc>
                <a:spcPct val="90000"/>
              </a:lnSpc>
            </a:pPr>
            <a:r>
              <a:rPr lang="en-US" sz="4400" smtClean="0">
                <a:latin typeface="Bodoni MT Black" pitchFamily="18" charset="0"/>
              </a:rPr>
              <a:t>Section 14</a:t>
            </a:r>
          </a:p>
        </p:txBody>
      </p:sp>
      <p:pic>
        <p:nvPicPr>
          <p:cNvPr id="22532" name="Picture 10" descr="MCj0332514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3505200"/>
            <a:ext cx="2184400" cy="242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13" descr="MCj0149598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 y="3505200"/>
            <a:ext cx="2274888" cy="247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4613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ChangeArrowheads="1"/>
          </p:cNvSpPr>
          <p:nvPr/>
        </p:nvSpPr>
        <p:spPr bwMode="auto">
          <a:xfrm>
            <a:off x="1524000" y="457200"/>
            <a:ext cx="4267200" cy="396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ct val="50000"/>
              </a:spcBef>
            </a:pPr>
            <a:r>
              <a:rPr lang="en-US" sz="4400" b="1">
                <a:latin typeface="Bodoni MT Black" pitchFamily="18" charset="0"/>
              </a:rPr>
              <a:t>        Overview</a:t>
            </a:r>
          </a:p>
          <a:p>
            <a:pPr>
              <a:spcBef>
                <a:spcPct val="50000"/>
              </a:spcBef>
              <a:buFontTx/>
              <a:buChar char="•"/>
            </a:pPr>
            <a:r>
              <a:rPr lang="en-US" sz="2800" b="1">
                <a:latin typeface="Times New Roman" pitchFamily="18" charset="0"/>
              </a:rPr>
              <a:t> Type of Employees 	</a:t>
            </a:r>
          </a:p>
          <a:p>
            <a:pPr>
              <a:spcBef>
                <a:spcPct val="50000"/>
              </a:spcBef>
              <a:buFontTx/>
              <a:buChar char="•"/>
            </a:pPr>
            <a:r>
              <a:rPr lang="en-US" sz="2800" b="1">
                <a:latin typeface="Times New Roman" pitchFamily="18" charset="0"/>
              </a:rPr>
              <a:t> Taxation Issues</a:t>
            </a:r>
          </a:p>
          <a:p>
            <a:pPr>
              <a:spcBef>
                <a:spcPct val="50000"/>
              </a:spcBef>
              <a:buFontTx/>
              <a:buChar char="•"/>
            </a:pPr>
            <a:r>
              <a:rPr lang="en-US" sz="2800" b="1">
                <a:latin typeface="Times New Roman" pitchFamily="18" charset="0"/>
              </a:rPr>
              <a:t> Exclusions</a:t>
            </a:r>
          </a:p>
          <a:p>
            <a:pPr>
              <a:spcBef>
                <a:spcPct val="50000"/>
              </a:spcBef>
              <a:buFontTx/>
              <a:buChar char="•"/>
            </a:pPr>
            <a:r>
              <a:rPr lang="en-US" sz="2800" b="1">
                <a:latin typeface="Times New Roman" pitchFamily="18" charset="0"/>
              </a:rPr>
              <a:t> Visas</a:t>
            </a:r>
          </a:p>
          <a:p>
            <a:pPr marL="1327150" lvl="1">
              <a:spcBef>
                <a:spcPct val="50000"/>
              </a:spcBef>
              <a:buFontTx/>
              <a:buChar char="•"/>
            </a:pPr>
            <a:endParaRPr lang="en-US" sz="2800" b="1">
              <a:latin typeface="Times New Roman" pitchFamily="18" charset="0"/>
            </a:endParaRPr>
          </a:p>
        </p:txBody>
      </p:sp>
      <p:pic>
        <p:nvPicPr>
          <p:cNvPr id="23555" name="Picture 8" descr="MCj0215689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3200" y="3886200"/>
            <a:ext cx="3200400" cy="238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9" descr="MCTR00270_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1200" y="1524000"/>
            <a:ext cx="2514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4186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pPr eaLnBrk="1" hangingPunct="1"/>
            <a:r>
              <a:rPr lang="en-US" smtClean="0">
                <a:latin typeface="Bodoni MT Black" pitchFamily="18" charset="0"/>
              </a:rPr>
              <a:t>Types of Employees</a:t>
            </a:r>
          </a:p>
        </p:txBody>
      </p:sp>
      <p:sp>
        <p:nvSpPr>
          <p:cNvPr id="24579" name="Rectangle 5"/>
          <p:cNvSpPr>
            <a:spLocks noGrp="1" noChangeArrowheads="1"/>
          </p:cNvSpPr>
          <p:nvPr>
            <p:ph type="body" idx="1"/>
          </p:nvPr>
        </p:nvSpPr>
        <p:spPr/>
        <p:txBody>
          <a:bodyPr/>
          <a:lstStyle/>
          <a:p>
            <a:pPr eaLnBrk="1" hangingPunct="1"/>
            <a:r>
              <a:rPr lang="en-US" sz="3600" dirty="0" smtClean="0"/>
              <a:t>Expatriate</a:t>
            </a:r>
          </a:p>
          <a:p>
            <a:pPr lvl="1"/>
            <a:r>
              <a:rPr lang="en-US" dirty="0" smtClean="0"/>
              <a:t>US Citizen or Resident Alien Working Abroad</a:t>
            </a:r>
            <a:endParaRPr lang="en-US" dirty="0" smtClean="0"/>
          </a:p>
          <a:p>
            <a:pPr eaLnBrk="1" hangingPunct="1"/>
            <a:r>
              <a:rPr lang="en-US" sz="3600" dirty="0" smtClean="0"/>
              <a:t>Non Resident Alien</a:t>
            </a:r>
          </a:p>
          <a:p>
            <a:pPr lvl="1"/>
            <a:r>
              <a:rPr lang="en-US" dirty="0" smtClean="0"/>
              <a:t>International working in US with Visa</a:t>
            </a:r>
            <a:endParaRPr lang="en-US" dirty="0" smtClean="0"/>
          </a:p>
          <a:p>
            <a:pPr eaLnBrk="1" hangingPunct="1"/>
            <a:r>
              <a:rPr lang="en-US" sz="3600" dirty="0" smtClean="0"/>
              <a:t>Resident Alien</a:t>
            </a:r>
          </a:p>
          <a:p>
            <a:pPr lvl="1"/>
            <a:r>
              <a:rPr lang="en-US" dirty="0" smtClean="0"/>
              <a:t>Substantial Presence </a:t>
            </a:r>
            <a:r>
              <a:rPr lang="en-US" dirty="0" smtClean="0"/>
              <a:t>Test (next slide)</a:t>
            </a:r>
          </a:p>
        </p:txBody>
      </p:sp>
      <p:pic>
        <p:nvPicPr>
          <p:cNvPr id="24580" name="Picture 6" descr="MCj019526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92714" y="3429000"/>
            <a:ext cx="1607946" cy="3017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0763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Substantial Presence Test</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Substantial Presence Test</a:t>
            </a:r>
          </a:p>
          <a:p>
            <a:r>
              <a:rPr lang="en-US" dirty="0"/>
              <a:t>You will be considered a U.S. resident for tax purposes if you meet the substantial presence test for the calendar year. To meet this test, you must be physically present in the United States on at least:</a:t>
            </a:r>
          </a:p>
          <a:p>
            <a:r>
              <a:rPr lang="en-US" dirty="0"/>
              <a:t>31 days during the current year, and</a:t>
            </a:r>
          </a:p>
          <a:p>
            <a:r>
              <a:rPr lang="en-US" dirty="0"/>
              <a:t>183 days during the 3-year period that includes the current year and the 2 years immediately before that, counting: </a:t>
            </a:r>
          </a:p>
          <a:p>
            <a:pPr lvl="1"/>
            <a:r>
              <a:rPr lang="en-US" dirty="0"/>
              <a:t>All the days you were present in the current year, and</a:t>
            </a:r>
          </a:p>
          <a:p>
            <a:pPr lvl="1"/>
            <a:r>
              <a:rPr lang="en-US" dirty="0"/>
              <a:t>1/3 of the days you were present in the first year before the current year, and</a:t>
            </a:r>
          </a:p>
          <a:p>
            <a:pPr lvl="1"/>
            <a:r>
              <a:rPr lang="en-US" dirty="0"/>
              <a:t>1/6 of the days you were present in the second year before the current year.</a:t>
            </a:r>
          </a:p>
          <a:p>
            <a:endParaRPr lang="en-US" dirty="0"/>
          </a:p>
        </p:txBody>
      </p:sp>
    </p:spTree>
    <p:extLst>
      <p:ext uri="{BB962C8B-B14F-4D97-AF65-F5344CB8AC3E}">
        <p14:creationId xmlns:p14="http://schemas.microsoft.com/office/powerpoint/2010/main" val="3122317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p:txBody>
          <a:bodyPr/>
          <a:lstStyle/>
          <a:p>
            <a:pPr eaLnBrk="1" hangingPunct="1"/>
            <a:r>
              <a:rPr lang="en-US" smtClean="0">
                <a:latin typeface="Bodoni MT Black" pitchFamily="18" charset="0"/>
              </a:rPr>
              <a:t>Taxation Issues</a:t>
            </a:r>
          </a:p>
        </p:txBody>
      </p:sp>
      <p:sp>
        <p:nvSpPr>
          <p:cNvPr id="25603" name="Rectangle 5"/>
          <p:cNvSpPr>
            <a:spLocks noGrp="1" noChangeArrowheads="1"/>
          </p:cNvSpPr>
          <p:nvPr>
            <p:ph type="body" idx="1"/>
          </p:nvPr>
        </p:nvSpPr>
        <p:spPr/>
        <p:txBody>
          <a:bodyPr/>
          <a:lstStyle/>
          <a:p>
            <a:pPr eaLnBrk="1" hangingPunct="1"/>
            <a:r>
              <a:rPr lang="en-US" dirty="0" smtClean="0"/>
              <a:t>What is subject to Federal Income Tax Withholding (FITW)?</a:t>
            </a:r>
          </a:p>
          <a:p>
            <a:pPr eaLnBrk="1" hangingPunct="1"/>
            <a:r>
              <a:rPr lang="en-US" dirty="0" smtClean="0"/>
              <a:t>What is subject to Social Security and Medicare?</a:t>
            </a:r>
          </a:p>
          <a:p>
            <a:pPr eaLnBrk="1" hangingPunct="1"/>
            <a:r>
              <a:rPr lang="en-US" dirty="0" smtClean="0"/>
              <a:t>Who is covered by FUTA?</a:t>
            </a:r>
          </a:p>
          <a:p>
            <a:pPr eaLnBrk="1" hangingPunct="1"/>
            <a:r>
              <a:rPr lang="en-US" dirty="0" smtClean="0"/>
              <a:t>Tax equalization plans</a:t>
            </a:r>
          </a:p>
          <a:p>
            <a:pPr eaLnBrk="1" hangingPunct="1"/>
            <a:r>
              <a:rPr lang="en-US" dirty="0" smtClean="0"/>
              <a:t>Tax protection plans</a:t>
            </a:r>
          </a:p>
          <a:p>
            <a:pPr eaLnBrk="1" hangingPunct="1"/>
            <a:r>
              <a:rPr lang="en-US" dirty="0" smtClean="0"/>
              <a:t>ITINs</a:t>
            </a:r>
          </a:p>
        </p:txBody>
      </p:sp>
      <p:pic>
        <p:nvPicPr>
          <p:cNvPr id="25604" name="Picture 8" descr="MCj0234121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3429000"/>
            <a:ext cx="1698625" cy="251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4619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p:txBody>
          <a:bodyPr/>
          <a:lstStyle/>
          <a:p>
            <a:pPr eaLnBrk="1" hangingPunct="1"/>
            <a:r>
              <a:rPr lang="en-US" sz="4800" smtClean="0">
                <a:latin typeface="Bodoni MT Black" pitchFamily="18" charset="0"/>
              </a:rPr>
              <a:t>What are these?</a:t>
            </a:r>
          </a:p>
        </p:txBody>
      </p:sp>
      <p:sp>
        <p:nvSpPr>
          <p:cNvPr id="26627" name="Rectangle 5"/>
          <p:cNvSpPr>
            <a:spLocks noGrp="1" noChangeArrowheads="1"/>
          </p:cNvSpPr>
          <p:nvPr>
            <p:ph type="body" idx="1"/>
          </p:nvPr>
        </p:nvSpPr>
        <p:spPr/>
        <p:txBody>
          <a:bodyPr>
            <a:normAutofit lnSpcReduction="10000"/>
          </a:bodyPr>
          <a:lstStyle/>
          <a:p>
            <a:pPr eaLnBrk="1" hangingPunct="1">
              <a:lnSpc>
                <a:spcPct val="90000"/>
              </a:lnSpc>
            </a:pPr>
            <a:r>
              <a:rPr lang="en-US" sz="3600" dirty="0" smtClean="0"/>
              <a:t>Foreign Country</a:t>
            </a:r>
          </a:p>
          <a:p>
            <a:pPr eaLnBrk="1" hangingPunct="1">
              <a:lnSpc>
                <a:spcPct val="90000"/>
              </a:lnSpc>
            </a:pPr>
            <a:r>
              <a:rPr lang="en-US" sz="3600" dirty="0" smtClean="0"/>
              <a:t>Full Day</a:t>
            </a:r>
          </a:p>
          <a:p>
            <a:pPr eaLnBrk="1" hangingPunct="1">
              <a:lnSpc>
                <a:spcPct val="90000"/>
              </a:lnSpc>
            </a:pPr>
            <a:r>
              <a:rPr lang="en-US" sz="3600" dirty="0" err="1" smtClean="0"/>
              <a:t>Totalization</a:t>
            </a:r>
            <a:r>
              <a:rPr lang="en-US" sz="3600" dirty="0" smtClean="0"/>
              <a:t> Agreements</a:t>
            </a:r>
          </a:p>
          <a:p>
            <a:pPr eaLnBrk="1" hangingPunct="1">
              <a:lnSpc>
                <a:spcPct val="90000"/>
              </a:lnSpc>
            </a:pPr>
            <a:r>
              <a:rPr lang="en-US" sz="3600" dirty="0" smtClean="0"/>
              <a:t>Temporary Assignment</a:t>
            </a:r>
          </a:p>
          <a:p>
            <a:pPr eaLnBrk="1" hangingPunct="1">
              <a:lnSpc>
                <a:spcPct val="90000"/>
              </a:lnSpc>
            </a:pPr>
            <a:r>
              <a:rPr lang="en-US" sz="3600" dirty="0" smtClean="0"/>
              <a:t>Foreign Affiliate</a:t>
            </a:r>
          </a:p>
          <a:p>
            <a:pPr eaLnBrk="1" hangingPunct="1">
              <a:lnSpc>
                <a:spcPct val="90000"/>
              </a:lnSpc>
            </a:pPr>
            <a:r>
              <a:rPr lang="en-US" sz="3600" dirty="0" smtClean="0"/>
              <a:t>Foreign Employers &amp; US Gov’t Contracts</a:t>
            </a:r>
          </a:p>
          <a:p>
            <a:pPr eaLnBrk="1" hangingPunct="1">
              <a:lnSpc>
                <a:spcPct val="90000"/>
              </a:lnSpc>
            </a:pPr>
            <a:r>
              <a:rPr lang="en-US" sz="3600" dirty="0" smtClean="0"/>
              <a:t>Foreign Earned Income</a:t>
            </a:r>
          </a:p>
          <a:p>
            <a:pPr eaLnBrk="1" hangingPunct="1">
              <a:lnSpc>
                <a:spcPct val="90000"/>
              </a:lnSpc>
            </a:pPr>
            <a:r>
              <a:rPr lang="en-US" sz="3600" dirty="0" smtClean="0"/>
              <a:t>US Income Tax Treaties</a:t>
            </a:r>
          </a:p>
        </p:txBody>
      </p:sp>
      <p:pic>
        <p:nvPicPr>
          <p:cNvPr id="26628" name="Picture 8" descr="MCj0295879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717860"/>
            <a:ext cx="2335213" cy="273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49977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p:txBody>
          <a:bodyPr/>
          <a:lstStyle/>
          <a:p>
            <a:pPr eaLnBrk="1" hangingPunct="1"/>
            <a:r>
              <a:rPr lang="en-US" sz="4000" smtClean="0">
                <a:latin typeface="Bodoni MT Black" pitchFamily="18" charset="0"/>
              </a:rPr>
              <a:t>Where does the Employee live?</a:t>
            </a:r>
          </a:p>
        </p:txBody>
      </p:sp>
      <p:sp>
        <p:nvSpPr>
          <p:cNvPr id="27651" name="Rectangle 5"/>
          <p:cNvSpPr>
            <a:spLocks noGrp="1" noChangeArrowheads="1"/>
          </p:cNvSpPr>
          <p:nvPr>
            <p:ph type="body" idx="1"/>
          </p:nvPr>
        </p:nvSpPr>
        <p:spPr/>
        <p:txBody>
          <a:bodyPr/>
          <a:lstStyle/>
          <a:p>
            <a:pPr eaLnBrk="1" hangingPunct="1"/>
            <a:r>
              <a:rPr lang="en-US" sz="3600" dirty="0" smtClean="0"/>
              <a:t>Tax Home </a:t>
            </a:r>
          </a:p>
          <a:p>
            <a:pPr eaLnBrk="1" hangingPunct="1"/>
            <a:r>
              <a:rPr lang="en-US" sz="3600" dirty="0" smtClean="0"/>
              <a:t>Domicile</a:t>
            </a:r>
          </a:p>
          <a:p>
            <a:pPr eaLnBrk="1" hangingPunct="1"/>
            <a:r>
              <a:rPr lang="en-US" sz="3600" dirty="0" smtClean="0"/>
              <a:t>Bona Fide Residence Test</a:t>
            </a:r>
          </a:p>
          <a:p>
            <a:pPr eaLnBrk="1" hangingPunct="1"/>
            <a:r>
              <a:rPr lang="en-US" sz="3600" dirty="0" smtClean="0"/>
              <a:t>Physical Presence Test</a:t>
            </a:r>
          </a:p>
          <a:p>
            <a:pPr eaLnBrk="1" hangingPunct="1"/>
            <a:endParaRPr lang="en-US" sz="3600" dirty="0" smtClean="0"/>
          </a:p>
        </p:txBody>
      </p:sp>
      <p:pic>
        <p:nvPicPr>
          <p:cNvPr id="27652" name="Picture 6" descr="MCj0090389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80213" y="1600200"/>
            <a:ext cx="1754187" cy="221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7" descr="MPj0399681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4419600"/>
            <a:ext cx="1295400" cy="194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8" descr="j009038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48200" y="4495800"/>
            <a:ext cx="1981200"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9" descr="MCj0090294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819400" y="4343400"/>
            <a:ext cx="1328738" cy="198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6" name="Picture 10" descr="MPj03997140000[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15200" y="4306888"/>
            <a:ext cx="1244600" cy="186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8959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p:txBody>
          <a:bodyPr/>
          <a:lstStyle/>
          <a:p>
            <a:pPr eaLnBrk="1" hangingPunct="1"/>
            <a:r>
              <a:rPr lang="en-US" sz="4800" smtClean="0">
                <a:latin typeface="Bodoni MT Black" pitchFamily="18" charset="0"/>
              </a:rPr>
              <a:t>Exclusions</a:t>
            </a:r>
          </a:p>
        </p:txBody>
      </p:sp>
      <p:sp>
        <p:nvSpPr>
          <p:cNvPr id="28675" name="Rectangle 5"/>
          <p:cNvSpPr>
            <a:spLocks noGrp="1" noChangeArrowheads="1"/>
          </p:cNvSpPr>
          <p:nvPr>
            <p:ph type="body" idx="1"/>
          </p:nvPr>
        </p:nvSpPr>
        <p:spPr>
          <a:xfrm>
            <a:off x="457200" y="1600200"/>
            <a:ext cx="8229600" cy="4800600"/>
          </a:xfrm>
        </p:spPr>
        <p:txBody>
          <a:bodyPr>
            <a:normAutofit/>
          </a:bodyPr>
          <a:lstStyle/>
          <a:p>
            <a:pPr eaLnBrk="1" hangingPunct="1"/>
            <a:r>
              <a:rPr lang="en-US" sz="3600" dirty="0" smtClean="0"/>
              <a:t>Foreign Earned Income Exclusion</a:t>
            </a:r>
          </a:p>
          <a:p>
            <a:pPr lvl="1"/>
            <a:r>
              <a:rPr lang="en-US" dirty="0" smtClean="0"/>
              <a:t>2012 –  International Airspace is not considered a “foreign country” it would be taxed as if earned in U.S.</a:t>
            </a:r>
          </a:p>
          <a:p>
            <a:pPr lvl="2"/>
            <a:r>
              <a:rPr lang="en-US" dirty="0" smtClean="0"/>
              <a:t>Limit 2012 $95,100</a:t>
            </a:r>
          </a:p>
          <a:p>
            <a:pPr eaLnBrk="1" hangingPunct="1"/>
            <a:r>
              <a:rPr lang="en-US" sz="3600" dirty="0" smtClean="0"/>
              <a:t>Foreign Housing Cost Exclusion</a:t>
            </a:r>
          </a:p>
          <a:p>
            <a:pPr lvl="1"/>
            <a:r>
              <a:rPr lang="en-US" dirty="0" smtClean="0"/>
              <a:t>Form 673 (appendix page A-139</a:t>
            </a:r>
            <a:r>
              <a:rPr lang="en-US" dirty="0" smtClean="0"/>
              <a:t>)</a:t>
            </a:r>
          </a:p>
          <a:p>
            <a:pPr marL="457200" lvl="1" indent="0">
              <a:buNone/>
            </a:pPr>
            <a:endParaRPr lang="en-US" sz="1000" dirty="0" smtClean="0"/>
          </a:p>
          <a:p>
            <a:pPr marL="914400" lvl="2" indent="0">
              <a:buNone/>
            </a:pPr>
            <a:r>
              <a:rPr lang="en-US" sz="1100" b="1" dirty="0" smtClean="0"/>
              <a:t>Max Foreign Earned Income	Housing Cost Exclusion      Base Housing      Maximum Foreign Housing</a:t>
            </a:r>
          </a:p>
          <a:p>
            <a:pPr marL="914400" lvl="2" indent="0">
              <a:buNone/>
            </a:pPr>
            <a:r>
              <a:rPr lang="en-US" sz="1100" b="1" dirty="0"/>
              <a:t> </a:t>
            </a:r>
            <a:r>
              <a:rPr lang="en-US" sz="1100" b="1" dirty="0" smtClean="0"/>
              <a:t>             Exclusion	            Limitation                      Amount	Cost Exclusion</a:t>
            </a:r>
          </a:p>
          <a:p>
            <a:pPr marL="914400" lvl="2" indent="0">
              <a:buNone/>
            </a:pPr>
            <a:r>
              <a:rPr lang="en-US" sz="1100" dirty="0" smtClean="0"/>
              <a:t>           </a:t>
            </a:r>
            <a:r>
              <a:rPr lang="en-US" sz="1100" b="1" dirty="0" smtClean="0"/>
              <a:t>2014    99,200	2014     $29,760                 2014    $15,872            2014   $13,888  </a:t>
            </a:r>
            <a:r>
              <a:rPr lang="en-US" sz="1100" dirty="0" smtClean="0"/>
              <a:t>      		</a:t>
            </a:r>
            <a:endParaRPr lang="en-US" sz="1100" dirty="0" smtClean="0"/>
          </a:p>
          <a:p>
            <a:pPr eaLnBrk="1" hangingPunct="1">
              <a:buFontTx/>
              <a:buNone/>
            </a:pPr>
            <a:endParaRPr lang="en-US" sz="3600" dirty="0" smtClean="0"/>
          </a:p>
        </p:txBody>
      </p:sp>
    </p:spTree>
    <p:extLst>
      <p:ext uri="{BB962C8B-B14F-4D97-AF65-F5344CB8AC3E}">
        <p14:creationId xmlns:p14="http://schemas.microsoft.com/office/powerpoint/2010/main" val="2461231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916</TotalTime>
  <Words>1762</Words>
  <Application>Microsoft Office PowerPoint</Application>
  <PresentationFormat>On-screen Show (4:3)</PresentationFormat>
  <Paragraphs>202</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Almost Done!</vt:lpstr>
      <vt:lpstr>Payroll for U.S. Employees Working Abroad and Aliens in the United States</vt:lpstr>
      <vt:lpstr>PowerPoint Presentation</vt:lpstr>
      <vt:lpstr>Types of Employees</vt:lpstr>
      <vt:lpstr>Substantial Presence Test</vt:lpstr>
      <vt:lpstr>Taxation Issues</vt:lpstr>
      <vt:lpstr>What are these?</vt:lpstr>
      <vt:lpstr>Where does the Employee live?</vt:lpstr>
      <vt:lpstr>Exclusions</vt:lpstr>
      <vt:lpstr>Forms to Know</vt:lpstr>
      <vt:lpstr>Types of Visas</vt:lpstr>
      <vt:lpstr>PowerPoint Presentation</vt:lpstr>
      <vt:lpstr>PowerPoint Presentation</vt:lpstr>
    </vt:vector>
  </TitlesOfParts>
  <Company>GVSU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Luanne Brown</dc:creator>
  <cp:lastModifiedBy>Luanne Brown</cp:lastModifiedBy>
  <cp:revision>15</cp:revision>
  <dcterms:created xsi:type="dcterms:W3CDTF">2011-09-06T19:09:27Z</dcterms:created>
  <dcterms:modified xsi:type="dcterms:W3CDTF">2014-08-27T18:20:09Z</dcterms:modified>
</cp:coreProperties>
</file>